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84" r:id="rId2"/>
    <p:sldId id="415" r:id="rId3"/>
    <p:sldId id="422" r:id="rId4"/>
    <p:sldId id="385" r:id="rId5"/>
    <p:sldId id="257" r:id="rId6"/>
    <p:sldId id="414" r:id="rId7"/>
    <p:sldId id="416" r:id="rId8"/>
    <p:sldId id="417" r:id="rId9"/>
    <p:sldId id="421" r:id="rId10"/>
    <p:sldId id="419" r:id="rId11"/>
    <p:sldId id="418" r:id="rId12"/>
    <p:sldId id="353" r:id="rId13"/>
    <p:sldId id="390" r:id="rId14"/>
    <p:sldId id="391" r:id="rId15"/>
    <p:sldId id="392" r:id="rId16"/>
    <p:sldId id="393" r:id="rId17"/>
    <p:sldId id="394" r:id="rId18"/>
    <p:sldId id="395" r:id="rId19"/>
    <p:sldId id="388" r:id="rId20"/>
    <p:sldId id="396" r:id="rId21"/>
    <p:sldId id="397" r:id="rId22"/>
    <p:sldId id="400" r:id="rId23"/>
    <p:sldId id="374" r:id="rId24"/>
    <p:sldId id="401" r:id="rId25"/>
    <p:sldId id="399" r:id="rId26"/>
    <p:sldId id="379" r:id="rId27"/>
    <p:sldId id="380" r:id="rId28"/>
    <p:sldId id="403" r:id="rId29"/>
    <p:sldId id="405" r:id="rId30"/>
    <p:sldId id="404" r:id="rId31"/>
    <p:sldId id="406" r:id="rId32"/>
    <p:sldId id="407" r:id="rId33"/>
    <p:sldId id="423" r:id="rId34"/>
    <p:sldId id="425" r:id="rId35"/>
    <p:sldId id="408" r:id="rId36"/>
    <p:sldId id="409"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684B"/>
    <a:srgbClr val="A80044"/>
    <a:srgbClr val="468C46"/>
    <a:srgbClr val="499D71"/>
    <a:srgbClr val="339966"/>
    <a:srgbClr val="30AA8A"/>
    <a:srgbClr val="3F8962"/>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4" autoAdjust="0"/>
    <p:restoredTop sz="86735" autoAdjust="0"/>
  </p:normalViewPr>
  <p:slideViewPr>
    <p:cSldViewPr>
      <p:cViewPr varScale="1">
        <p:scale>
          <a:sx n="99" d="100"/>
          <a:sy n="99" d="100"/>
        </p:scale>
        <p:origin x="2508"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4ADB659-A402-4E25-91C7-271BF4A9B7A0}" type="datetimeFigureOut">
              <a:rPr lang="en-US" smtClean="0"/>
              <a:t>2/20/2019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F1D50D-3428-4FFE-B088-176A4F9D192D}" type="slidenum">
              <a:rPr lang="en-US" smtClean="0"/>
              <a:t>‹#›</a:t>
            </a:fld>
            <a:endParaRPr lang="en-US"/>
          </a:p>
        </p:txBody>
      </p:sp>
    </p:spTree>
    <p:extLst>
      <p:ext uri="{BB962C8B-B14F-4D97-AF65-F5344CB8AC3E}">
        <p14:creationId xmlns:p14="http://schemas.microsoft.com/office/powerpoint/2010/main" val="915902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F1D50D-3428-4FFE-B088-176A4F9D192D}" type="slidenum">
              <a:rPr lang="en-US" smtClean="0"/>
              <a:t>1</a:t>
            </a:fld>
            <a:endParaRPr lang="en-US"/>
          </a:p>
        </p:txBody>
      </p:sp>
    </p:spTree>
    <p:extLst>
      <p:ext uri="{BB962C8B-B14F-4D97-AF65-F5344CB8AC3E}">
        <p14:creationId xmlns:p14="http://schemas.microsoft.com/office/powerpoint/2010/main" val="4022145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F1D50D-3428-4FFE-B088-176A4F9D192D}" type="slidenum">
              <a:rPr lang="en-US" smtClean="0"/>
              <a:t>9</a:t>
            </a:fld>
            <a:endParaRPr lang="en-US"/>
          </a:p>
        </p:txBody>
      </p:sp>
    </p:spTree>
    <p:extLst>
      <p:ext uri="{BB962C8B-B14F-4D97-AF65-F5344CB8AC3E}">
        <p14:creationId xmlns:p14="http://schemas.microsoft.com/office/powerpoint/2010/main" val="463329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F1D50D-3428-4FFE-B088-176A4F9D192D}" type="slidenum">
              <a:rPr lang="en-US" smtClean="0"/>
              <a:t>35</a:t>
            </a:fld>
            <a:endParaRPr lang="en-US"/>
          </a:p>
        </p:txBody>
      </p:sp>
    </p:spTree>
    <p:extLst>
      <p:ext uri="{BB962C8B-B14F-4D97-AF65-F5344CB8AC3E}">
        <p14:creationId xmlns:p14="http://schemas.microsoft.com/office/powerpoint/2010/main" val="2845671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C14C987-AFF8-44DF-AB07-9EC5F081FF22}" type="datetimeFigureOut">
              <a:rPr lang="en-US" smtClean="0"/>
              <a:pPr/>
              <a:t>2/20/2019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188D7E-3B81-4C70-A22D-6006C4A073D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14C987-AFF8-44DF-AB07-9EC5F081FF22}" type="datetimeFigureOut">
              <a:rPr lang="en-US" smtClean="0"/>
              <a:pPr/>
              <a:t>2/20/2019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188D7E-3B81-4C70-A22D-6006C4A073D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14C987-AFF8-44DF-AB07-9EC5F081FF22}" type="datetimeFigureOut">
              <a:rPr lang="en-US" smtClean="0"/>
              <a:pPr/>
              <a:t>2/20/2019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188D7E-3B81-4C70-A22D-6006C4A073D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14C987-AFF8-44DF-AB07-9EC5F081FF22}" type="datetimeFigureOut">
              <a:rPr lang="en-US" smtClean="0"/>
              <a:pPr/>
              <a:t>2/20/2019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188D7E-3B81-4C70-A22D-6006C4A073D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14C987-AFF8-44DF-AB07-9EC5F081FF22}" type="datetimeFigureOut">
              <a:rPr lang="en-US" smtClean="0"/>
              <a:pPr/>
              <a:t>2/20/2019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188D7E-3B81-4C70-A22D-6006C4A073D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14C987-AFF8-44DF-AB07-9EC5F081FF22}" type="datetimeFigureOut">
              <a:rPr lang="en-US" smtClean="0"/>
              <a:pPr/>
              <a:t>2/20/2019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188D7E-3B81-4C70-A22D-6006C4A073D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14C987-AFF8-44DF-AB07-9EC5F081FF22}" type="datetimeFigureOut">
              <a:rPr lang="en-US" smtClean="0"/>
              <a:pPr/>
              <a:t>2/20/2019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188D7E-3B81-4C70-A22D-6006C4A073D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14C987-AFF8-44DF-AB07-9EC5F081FF22}" type="datetimeFigureOut">
              <a:rPr lang="en-US" smtClean="0"/>
              <a:pPr/>
              <a:t>2/20/2019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188D7E-3B81-4C70-A22D-6006C4A073D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14C987-AFF8-44DF-AB07-9EC5F081FF22}" type="datetimeFigureOut">
              <a:rPr lang="en-US" smtClean="0"/>
              <a:pPr/>
              <a:t>2/20/2019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188D7E-3B81-4C70-A22D-6006C4A073D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14C987-AFF8-44DF-AB07-9EC5F081FF22}" type="datetimeFigureOut">
              <a:rPr lang="en-US" smtClean="0"/>
              <a:pPr/>
              <a:t>2/20/2019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188D7E-3B81-4C70-A22D-6006C4A073D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14C987-AFF8-44DF-AB07-9EC5F081FF22}" type="datetimeFigureOut">
              <a:rPr lang="en-US" smtClean="0"/>
              <a:pPr/>
              <a:t>2/20/2019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188D7E-3B81-4C70-A22D-6006C4A073D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7000">
              <a:schemeClr val="bg1"/>
            </a:gs>
            <a:gs pos="94000">
              <a:schemeClr val="bg1">
                <a:alpha val="11000"/>
              </a:schemeClr>
            </a:gs>
            <a:gs pos="97000">
              <a:srgbClr val="499D71">
                <a:alpha val="15000"/>
              </a:srgbClr>
            </a:gs>
          </a:gsLst>
          <a:lin ang="108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14C987-AFF8-44DF-AB07-9EC5F081FF22}" type="datetimeFigureOut">
              <a:rPr lang="en-US" smtClean="0"/>
              <a:pPr/>
              <a:t>2/20/2019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188D7E-3B81-4C70-A22D-6006C4A073D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hyperlink" Target="https://www.epa.gov/smartgrowth"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b="46706"/>
          <a:stretch/>
        </p:blipFill>
        <p:spPr>
          <a:xfrm>
            <a:off x="-11657" y="0"/>
            <a:ext cx="9214268" cy="6858000"/>
          </a:xfrm>
          <a:prstGeom prst="rect">
            <a:avLst/>
          </a:prstGeom>
        </p:spPr>
      </p:pic>
      <p:sp>
        <p:nvSpPr>
          <p:cNvPr id="3" name="TextBox 2"/>
          <p:cNvSpPr txBox="1"/>
          <p:nvPr/>
        </p:nvSpPr>
        <p:spPr>
          <a:xfrm>
            <a:off x="1066800" y="990600"/>
            <a:ext cx="7010400" cy="3170099"/>
          </a:xfrm>
          <a:prstGeom prst="rect">
            <a:avLst/>
          </a:prstGeom>
          <a:solidFill>
            <a:schemeClr val="bg1">
              <a:alpha val="57000"/>
            </a:schemeClr>
          </a:solidFill>
          <a:effectLst>
            <a:glow rad="63500">
              <a:srgbClr val="468C46">
                <a:alpha val="40000"/>
              </a:srgbClr>
            </a:glow>
            <a:softEdge rad="88900"/>
          </a:effectLst>
        </p:spPr>
        <p:txBody>
          <a:bodyPr wrap="square" rtlCol="0">
            <a:spAutoFit/>
          </a:bodyPr>
          <a:lstStyle/>
          <a:p>
            <a:pPr algn="ctr"/>
            <a:endParaRPr lang="en-US" sz="1200" b="1" dirty="0">
              <a:ln w="1905"/>
              <a:solidFill>
                <a:srgbClr val="2F684B"/>
              </a:solidFill>
              <a:effectLst>
                <a:innerShdw blurRad="69850" dist="43180" dir="5400000">
                  <a:srgbClr val="000000">
                    <a:alpha val="65000"/>
                  </a:srgbClr>
                </a:innerShdw>
              </a:effectLst>
              <a:latin typeface="Castellar" panose="020A0402060406010301" pitchFamily="18" charset="77"/>
              <a:cs typeface="Arial Black"/>
            </a:endParaRPr>
          </a:p>
          <a:p>
            <a:pPr algn="ctr"/>
            <a:r>
              <a:rPr lang="en-US" sz="6000" b="1" dirty="0">
                <a:ln w="1905"/>
                <a:solidFill>
                  <a:srgbClr val="2F684B"/>
                </a:solidFill>
                <a:effectLst>
                  <a:innerShdw blurRad="69850" dist="43180" dir="5400000">
                    <a:srgbClr val="000000">
                      <a:alpha val="65000"/>
                    </a:srgbClr>
                  </a:innerShdw>
                </a:effectLst>
                <a:latin typeface="Castellar" panose="020A0402060406010301" pitchFamily="18" charset="77"/>
                <a:cs typeface="Arial Black"/>
              </a:rPr>
              <a:t>Economic Development: </a:t>
            </a:r>
            <a:r>
              <a:rPr lang="en-US" sz="4800" dirty="0">
                <a:ln w="1905"/>
                <a:solidFill>
                  <a:srgbClr val="2F684B"/>
                </a:solidFill>
                <a:effectLst>
                  <a:innerShdw blurRad="69850" dist="43180" dir="5400000">
                    <a:srgbClr val="000000">
                      <a:alpha val="65000"/>
                    </a:srgbClr>
                  </a:innerShdw>
                </a:effectLst>
                <a:latin typeface="Century Schoolbook" panose="02040604050505020304" pitchFamily="18" charset="0"/>
                <a:cs typeface="Arial Black"/>
              </a:rPr>
              <a:t>Resources for Counties</a:t>
            </a:r>
          </a:p>
          <a:p>
            <a:pPr algn="ctr"/>
            <a:endParaRPr lang="en-US" sz="800" b="1" dirty="0">
              <a:ln w="1905"/>
              <a:solidFill>
                <a:srgbClr val="2F684B"/>
              </a:solidFill>
              <a:effectLst>
                <a:innerShdw blurRad="69850" dist="43180" dir="5400000">
                  <a:srgbClr val="000000">
                    <a:alpha val="65000"/>
                  </a:srgbClr>
                </a:innerShdw>
              </a:effectLst>
              <a:latin typeface="Arial Narrow"/>
              <a:cs typeface="Arial Narrow"/>
            </a:endParaRPr>
          </a:p>
          <a:p>
            <a:pPr algn="ctr"/>
            <a:endParaRPr lang="en-US" sz="1200" b="1" dirty="0">
              <a:ln w="1905"/>
              <a:solidFill>
                <a:srgbClr val="3F8962"/>
              </a:solidFill>
              <a:effectLst>
                <a:innerShdw blurRad="69850" dist="43180" dir="5400000">
                  <a:srgbClr val="000000">
                    <a:alpha val="65000"/>
                  </a:srgbClr>
                </a:innerShdw>
              </a:effectLst>
              <a:latin typeface="Arial Narrow"/>
              <a:cs typeface="Arial Narrow"/>
            </a:endParaRPr>
          </a:p>
        </p:txBody>
      </p:sp>
      <p:sp>
        <p:nvSpPr>
          <p:cNvPr id="4" name="TextBox 3"/>
          <p:cNvSpPr txBox="1"/>
          <p:nvPr/>
        </p:nvSpPr>
        <p:spPr>
          <a:xfrm>
            <a:off x="2209800" y="4359295"/>
            <a:ext cx="4724400" cy="1508105"/>
          </a:xfrm>
          <a:prstGeom prst="rect">
            <a:avLst/>
          </a:prstGeom>
          <a:solidFill>
            <a:schemeClr val="bg1">
              <a:alpha val="57000"/>
            </a:schemeClr>
          </a:solidFill>
          <a:effectLst>
            <a:glow rad="228600">
              <a:srgbClr val="468C46">
                <a:alpha val="40000"/>
              </a:srgbClr>
            </a:glow>
            <a:softEdge rad="38100"/>
          </a:effectLst>
        </p:spPr>
        <p:txBody>
          <a:bodyPr wrap="square" rtlCol="0">
            <a:spAutoFit/>
          </a:bodyPr>
          <a:lstStyle/>
          <a:p>
            <a:pPr algn="ctr"/>
            <a:endParaRPr lang="en-US" sz="800" b="1" dirty="0">
              <a:ln w="1905"/>
              <a:solidFill>
                <a:srgbClr val="3F8962"/>
              </a:solidFill>
              <a:effectLst>
                <a:innerShdw blurRad="69850" dist="43180" dir="5400000">
                  <a:srgbClr val="000000">
                    <a:alpha val="65000"/>
                  </a:srgbClr>
                </a:innerShdw>
              </a:effectLst>
              <a:latin typeface="Arial Narrow"/>
              <a:cs typeface="Arial Narrow"/>
            </a:endParaRPr>
          </a:p>
          <a:p>
            <a:pPr algn="ctr"/>
            <a:r>
              <a:rPr lang="en-US" sz="2400" b="1" dirty="0">
                <a:ln w="1905"/>
                <a:solidFill>
                  <a:srgbClr val="2F684B"/>
                </a:solidFill>
                <a:effectLst>
                  <a:innerShdw blurRad="69850" dist="43180" dir="5400000">
                    <a:srgbClr val="000000">
                      <a:alpha val="65000"/>
                    </a:srgbClr>
                  </a:innerShdw>
                </a:effectLst>
                <a:latin typeface="Arial Narrow"/>
                <a:cs typeface="Arial Narrow"/>
              </a:rPr>
              <a:t>V.G. Young School for</a:t>
            </a:r>
          </a:p>
          <a:p>
            <a:pPr algn="ctr"/>
            <a:r>
              <a:rPr lang="en-US" sz="2400" b="1" dirty="0">
                <a:ln w="1905"/>
                <a:solidFill>
                  <a:srgbClr val="2F684B"/>
                </a:solidFill>
                <a:effectLst>
                  <a:innerShdw blurRad="69850" dist="43180" dir="5400000">
                    <a:srgbClr val="000000">
                      <a:alpha val="65000"/>
                    </a:srgbClr>
                  </a:innerShdw>
                </a:effectLst>
                <a:latin typeface="Arial Narrow"/>
                <a:cs typeface="Arial Narrow"/>
              </a:rPr>
              <a:t>Commissioners Courts</a:t>
            </a:r>
          </a:p>
          <a:p>
            <a:pPr algn="ctr"/>
            <a:endParaRPr lang="en-US" sz="400" b="1" dirty="0">
              <a:ln w="1905"/>
              <a:solidFill>
                <a:srgbClr val="2F684B"/>
              </a:solidFill>
              <a:effectLst>
                <a:innerShdw blurRad="69850" dist="43180" dir="5400000">
                  <a:srgbClr val="000000">
                    <a:alpha val="65000"/>
                  </a:srgbClr>
                </a:innerShdw>
              </a:effectLst>
              <a:latin typeface="Arial Narrow"/>
              <a:cs typeface="Arial Narrow"/>
            </a:endParaRPr>
          </a:p>
          <a:p>
            <a:pPr algn="ctr"/>
            <a:r>
              <a:rPr lang="en-US" sz="2400" b="1" i="1" dirty="0">
                <a:ln w="1905"/>
                <a:solidFill>
                  <a:srgbClr val="2F684B"/>
                </a:solidFill>
                <a:effectLst>
                  <a:innerShdw blurRad="69850" dist="43180" dir="5400000">
                    <a:srgbClr val="000000">
                      <a:alpha val="65000"/>
                    </a:srgbClr>
                  </a:innerShdw>
                </a:effectLst>
                <a:latin typeface="Arial Narrow"/>
                <a:cs typeface="Arial Narrow"/>
              </a:rPr>
              <a:t>February 20, 2019</a:t>
            </a:r>
          </a:p>
          <a:p>
            <a:pPr algn="ctr"/>
            <a:endParaRPr lang="en-US" sz="800" b="1" dirty="0">
              <a:ln w="1905"/>
              <a:solidFill>
                <a:srgbClr val="2F684B"/>
              </a:solidFill>
              <a:effectLst>
                <a:innerShdw blurRad="69850" dist="43180" dir="5400000">
                  <a:srgbClr val="000000">
                    <a:alpha val="65000"/>
                  </a:srgbClr>
                </a:innerShdw>
              </a:effectLst>
              <a:latin typeface="Arial Narrow"/>
              <a:cs typeface="Arial Narrow"/>
            </a:endParaRPr>
          </a:p>
        </p:txBody>
      </p:sp>
    </p:spTree>
    <p:extLst>
      <p:ext uri="{BB962C8B-B14F-4D97-AF65-F5344CB8AC3E}">
        <p14:creationId xmlns:p14="http://schemas.microsoft.com/office/powerpoint/2010/main" val="943217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50C977-7888-214C-9A42-BE1475F46176}"/>
              </a:ext>
            </a:extLst>
          </p:cNvPr>
          <p:cNvSpPr/>
          <p:nvPr/>
        </p:nvSpPr>
        <p:spPr>
          <a:xfrm>
            <a:off x="457200" y="206514"/>
            <a:ext cx="8229600" cy="707886"/>
          </a:xfrm>
          <a:prstGeom prst="rect">
            <a:avLst/>
          </a:prstGeom>
        </p:spPr>
        <p:txBody>
          <a:bodyPr wrap="square">
            <a:spAutoFit/>
          </a:bodyPr>
          <a:lstStyle/>
          <a:p>
            <a:pPr algn="ctr"/>
            <a:r>
              <a:rPr lang="en-US" sz="4000" dirty="0">
                <a:solidFill>
                  <a:srgbClr val="A80044"/>
                </a:solidFill>
              </a:rPr>
              <a:t>EDA Revolving Loan Programs</a:t>
            </a:r>
          </a:p>
        </p:txBody>
      </p:sp>
      <p:sp>
        <p:nvSpPr>
          <p:cNvPr id="5" name="Rectangle 4">
            <a:extLst>
              <a:ext uri="{FF2B5EF4-FFF2-40B4-BE49-F238E27FC236}">
                <a16:creationId xmlns:a16="http://schemas.microsoft.com/office/drawing/2014/main" id="{A7160C4A-3C70-234F-9E0B-452454ACE163}"/>
              </a:ext>
            </a:extLst>
          </p:cNvPr>
          <p:cNvSpPr/>
          <p:nvPr/>
        </p:nvSpPr>
        <p:spPr>
          <a:xfrm>
            <a:off x="609600" y="967800"/>
            <a:ext cx="8229600" cy="5509200"/>
          </a:xfrm>
          <a:prstGeom prst="rect">
            <a:avLst/>
          </a:prstGeom>
        </p:spPr>
        <p:txBody>
          <a:bodyPr wrap="square">
            <a:spAutoFit/>
          </a:bodyPr>
          <a:lstStyle/>
          <a:p>
            <a:pPr marL="457200" indent="-457200">
              <a:buFont typeface="Arial" panose="020B0604020202020204" pitchFamily="34" charset="0"/>
              <a:buChar char="•"/>
            </a:pPr>
            <a:r>
              <a:rPr lang="en-US" sz="3200" dirty="0">
                <a:latin typeface="+mj-lt"/>
              </a:rPr>
              <a:t>Ark-</a:t>
            </a:r>
            <a:r>
              <a:rPr lang="en-US" sz="3200" dirty="0" err="1">
                <a:latin typeface="+mj-lt"/>
              </a:rPr>
              <a:t>Tex</a:t>
            </a:r>
            <a:r>
              <a:rPr lang="en-US" sz="3200" dirty="0">
                <a:latin typeface="+mj-lt"/>
              </a:rPr>
              <a:t> COG (Northeast Texas E.D.D.)</a:t>
            </a:r>
          </a:p>
          <a:p>
            <a:pPr marL="457200" indent="-457200">
              <a:buFont typeface="Arial" panose="020B0604020202020204" pitchFamily="34" charset="0"/>
              <a:buChar char="•"/>
            </a:pPr>
            <a:r>
              <a:rPr lang="en-US" sz="3200" dirty="0">
                <a:latin typeface="+mj-lt"/>
              </a:rPr>
              <a:t>City of Beaumont</a:t>
            </a:r>
          </a:p>
          <a:p>
            <a:pPr marL="457200" indent="-457200">
              <a:buFont typeface="Arial" panose="020B0604020202020204" pitchFamily="34" charset="0"/>
              <a:buChar char="•"/>
            </a:pPr>
            <a:r>
              <a:rPr lang="en-US" sz="3200" dirty="0">
                <a:latin typeface="+mj-lt"/>
              </a:rPr>
              <a:t>Brazos Valley Council of Governments</a:t>
            </a:r>
          </a:p>
          <a:p>
            <a:pPr marL="457200" indent="-457200">
              <a:buFont typeface="Arial" panose="020B0604020202020204" pitchFamily="34" charset="0"/>
              <a:buChar char="•"/>
            </a:pPr>
            <a:r>
              <a:rPr lang="en-US" sz="3200" dirty="0">
                <a:latin typeface="+mj-lt"/>
              </a:rPr>
              <a:t>Central Texas Certified Development Co.</a:t>
            </a:r>
          </a:p>
          <a:p>
            <a:pPr marL="457200" indent="-457200">
              <a:buFont typeface="Arial" panose="020B0604020202020204" pitchFamily="34" charset="0"/>
              <a:buChar char="•"/>
            </a:pPr>
            <a:r>
              <a:rPr lang="en-US" sz="3200" dirty="0">
                <a:latin typeface="+mj-lt"/>
              </a:rPr>
              <a:t>Gulf Coast Economic Development District</a:t>
            </a:r>
          </a:p>
          <a:p>
            <a:pPr marL="457200" indent="-457200">
              <a:buFont typeface="Arial" panose="020B0604020202020204" pitchFamily="34" charset="0"/>
              <a:buChar char="•"/>
            </a:pPr>
            <a:r>
              <a:rPr lang="en-US" sz="3200" dirty="0">
                <a:latin typeface="+mj-lt"/>
              </a:rPr>
              <a:t>LIFT Fund</a:t>
            </a:r>
          </a:p>
          <a:p>
            <a:pPr marL="457200" indent="-457200">
              <a:buFont typeface="Arial" panose="020B0604020202020204" pitchFamily="34" charset="0"/>
              <a:buChar char="•"/>
            </a:pPr>
            <a:r>
              <a:rPr lang="en-US" sz="3200" dirty="0">
                <a:latin typeface="+mj-lt"/>
              </a:rPr>
              <a:t>Moore County</a:t>
            </a:r>
          </a:p>
          <a:p>
            <a:pPr marL="457200" indent="-457200">
              <a:buFont typeface="Arial" panose="020B0604020202020204" pitchFamily="34" charset="0"/>
              <a:buChar char="•"/>
            </a:pPr>
            <a:r>
              <a:rPr lang="en-US" sz="3200" dirty="0">
                <a:latin typeface="+mj-lt"/>
              </a:rPr>
              <a:t>City of San Antonio</a:t>
            </a:r>
          </a:p>
          <a:p>
            <a:pPr marL="457200" indent="-457200">
              <a:buFont typeface="Arial" panose="020B0604020202020204" pitchFamily="34" charset="0"/>
              <a:buChar char="•"/>
            </a:pPr>
            <a:r>
              <a:rPr lang="en-US" sz="3200" dirty="0">
                <a:latin typeface="+mj-lt"/>
              </a:rPr>
              <a:t>South Plains Association of Governments</a:t>
            </a:r>
          </a:p>
          <a:p>
            <a:pPr marL="457200" indent="-457200">
              <a:buFont typeface="Arial" panose="020B0604020202020204" pitchFamily="34" charset="0"/>
              <a:buChar char="•"/>
            </a:pPr>
            <a:r>
              <a:rPr lang="en-US" sz="3200" dirty="0">
                <a:latin typeface="+mj-lt"/>
              </a:rPr>
              <a:t>South Texas Development Council</a:t>
            </a:r>
          </a:p>
          <a:p>
            <a:pPr marL="457200" indent="-457200">
              <a:buFont typeface="Arial" panose="020B0604020202020204" pitchFamily="34" charset="0"/>
              <a:buChar char="•"/>
            </a:pPr>
            <a:r>
              <a:rPr lang="en-US" sz="3200" dirty="0">
                <a:latin typeface="+mj-lt"/>
              </a:rPr>
              <a:t>Tyler Economic Development Council</a:t>
            </a:r>
          </a:p>
        </p:txBody>
      </p:sp>
    </p:spTree>
    <p:extLst>
      <p:ext uri="{BB962C8B-B14F-4D97-AF65-F5344CB8AC3E}">
        <p14:creationId xmlns:p14="http://schemas.microsoft.com/office/powerpoint/2010/main" val="9168397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068EA9-4E6D-4E42-B4ED-7F523734F515}"/>
              </a:ext>
            </a:extLst>
          </p:cNvPr>
          <p:cNvSpPr txBox="1"/>
          <p:nvPr/>
        </p:nvSpPr>
        <p:spPr>
          <a:xfrm>
            <a:off x="631371" y="838200"/>
            <a:ext cx="8077200" cy="58785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dirty="0"/>
              <a:t>Economic Development Partnerships</a:t>
            </a:r>
          </a:p>
          <a:p>
            <a:pPr marL="342900" indent="-342900">
              <a:buFont typeface="Arial" panose="020B0604020202020204" pitchFamily="34" charset="0"/>
              <a:buChar char="•"/>
            </a:pPr>
            <a:r>
              <a:rPr lang="en-US" sz="2400" dirty="0"/>
              <a:t>Texas Forest Country Partnership</a:t>
            </a:r>
          </a:p>
          <a:p>
            <a:pPr marL="342900" indent="-342900">
              <a:buFont typeface="Arial" panose="020B0604020202020204" pitchFamily="34" charset="0"/>
              <a:buChar char="•"/>
            </a:pPr>
            <a:r>
              <a:rPr lang="en-US" sz="2400" dirty="0"/>
              <a:t>Rio Grande Valley Partnership</a:t>
            </a:r>
          </a:p>
          <a:p>
            <a:pPr marL="342900" indent="-342900">
              <a:buFont typeface="Arial" panose="020B0604020202020204" pitchFamily="34" charset="0"/>
              <a:buChar char="•"/>
            </a:pPr>
            <a:r>
              <a:rPr lang="en-US" sz="2400" dirty="0"/>
              <a:t>Southeast Texas Economic Development Foundation</a:t>
            </a:r>
          </a:p>
          <a:p>
            <a:pPr marL="342900" indent="-342900">
              <a:buFont typeface="Arial" panose="020B0604020202020204" pitchFamily="34" charset="0"/>
              <a:buChar char="•"/>
            </a:pPr>
            <a:r>
              <a:rPr lang="en-US" sz="2400" dirty="0"/>
              <a:t>The High Ground of Texas</a:t>
            </a:r>
          </a:p>
          <a:p>
            <a:endParaRPr lang="en-US" sz="1600" dirty="0"/>
          </a:p>
          <a:p>
            <a:r>
              <a:rPr lang="en-US" sz="3200" dirty="0"/>
              <a:t>Regional Transportation Organizations</a:t>
            </a:r>
          </a:p>
          <a:p>
            <a:pPr marL="342900" indent="-342900">
              <a:buFont typeface="Arial" panose="020B0604020202020204" pitchFamily="34" charset="0"/>
              <a:buChar char="•"/>
            </a:pPr>
            <a:r>
              <a:rPr lang="en-US" sz="2400" dirty="0"/>
              <a:t>MPO:  Metropolitan Planning Organizations</a:t>
            </a:r>
          </a:p>
          <a:p>
            <a:pPr marL="342900" indent="-342900">
              <a:buFont typeface="Arial" panose="020B0604020202020204" pitchFamily="34" charset="0"/>
              <a:buChar char="•"/>
            </a:pPr>
            <a:r>
              <a:rPr lang="en-US" sz="2400" dirty="0"/>
              <a:t>RTPO:  Rural Transportation Planning Organizations</a:t>
            </a:r>
          </a:p>
          <a:p>
            <a:endParaRPr lang="en-US" sz="1600" dirty="0"/>
          </a:p>
          <a:p>
            <a:r>
              <a:rPr lang="en-US" sz="3200" dirty="0"/>
              <a:t>Regional Workforce Development Boards</a:t>
            </a:r>
          </a:p>
          <a:p>
            <a:endParaRPr lang="en-US" sz="1600" dirty="0"/>
          </a:p>
          <a:p>
            <a:r>
              <a:rPr lang="en-US" sz="3200" dirty="0"/>
              <a:t>Certified Development Corporations</a:t>
            </a:r>
          </a:p>
          <a:p>
            <a:pPr marL="342900" indent="-342900">
              <a:buFont typeface="Arial" panose="020B0604020202020204" pitchFamily="34" charset="0"/>
              <a:buChar char="•"/>
            </a:pPr>
            <a:r>
              <a:rPr lang="en-US" sz="2400" dirty="0"/>
              <a:t>Affiliated with Small Business Administration (SBA)</a:t>
            </a:r>
          </a:p>
          <a:p>
            <a:pPr marL="342900" indent="-342900">
              <a:buFont typeface="Arial" panose="020B0604020202020204" pitchFamily="34" charset="0"/>
              <a:buChar char="•"/>
            </a:pPr>
            <a:r>
              <a:rPr lang="en-US" sz="2400" dirty="0"/>
              <a:t>Financing to construct/acquire commercial real estate</a:t>
            </a:r>
          </a:p>
          <a:p>
            <a:pPr algn="ctr"/>
            <a:r>
              <a:rPr lang="en-US" sz="800" b="1" dirty="0"/>
              <a:t> </a:t>
            </a:r>
          </a:p>
        </p:txBody>
      </p:sp>
      <p:sp>
        <p:nvSpPr>
          <p:cNvPr id="3" name="Rectangle 2">
            <a:extLst>
              <a:ext uri="{FF2B5EF4-FFF2-40B4-BE49-F238E27FC236}">
                <a16:creationId xmlns:a16="http://schemas.microsoft.com/office/drawing/2014/main" id="{BAD41475-80DC-CE4F-990B-8E188EB0091A}"/>
              </a:ext>
            </a:extLst>
          </p:cNvPr>
          <p:cNvSpPr/>
          <p:nvPr/>
        </p:nvSpPr>
        <p:spPr>
          <a:xfrm>
            <a:off x="451262" y="191869"/>
            <a:ext cx="8229600" cy="646331"/>
          </a:xfrm>
          <a:prstGeom prst="rect">
            <a:avLst/>
          </a:prstGeom>
        </p:spPr>
        <p:txBody>
          <a:bodyPr wrap="square">
            <a:spAutoFit/>
          </a:bodyPr>
          <a:lstStyle/>
          <a:p>
            <a:pPr algn="ctr"/>
            <a:r>
              <a:rPr lang="en-US" sz="3600" b="1" i="1" dirty="0">
                <a:solidFill>
                  <a:srgbClr val="A80044"/>
                </a:solidFill>
              </a:rPr>
              <a:t>Other Regional Partners</a:t>
            </a:r>
          </a:p>
        </p:txBody>
      </p:sp>
    </p:spTree>
    <p:extLst>
      <p:ext uri="{BB962C8B-B14F-4D97-AF65-F5344CB8AC3E}">
        <p14:creationId xmlns:p14="http://schemas.microsoft.com/office/powerpoint/2010/main" val="4267029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563927"/>
            <a:ext cx="8229600" cy="1323439"/>
          </a:xfrm>
          <a:prstGeom prst="rect">
            <a:avLst/>
          </a:prstGeom>
        </p:spPr>
        <p:txBody>
          <a:bodyPr wrap="square">
            <a:spAutoFit/>
          </a:bodyPr>
          <a:lstStyle/>
          <a:p>
            <a:pPr algn="ctr"/>
            <a:r>
              <a:rPr lang="en-US" sz="4000" b="1" dirty="0">
                <a:solidFill>
                  <a:srgbClr val="A80044"/>
                </a:solidFill>
              </a:rPr>
              <a:t>Where can the County get the money to invest in economic development?</a:t>
            </a:r>
          </a:p>
        </p:txBody>
      </p:sp>
      <p:sp>
        <p:nvSpPr>
          <p:cNvPr id="4" name="Rectangle 3"/>
          <p:cNvSpPr/>
          <p:nvPr/>
        </p:nvSpPr>
        <p:spPr>
          <a:xfrm>
            <a:off x="533400" y="2971800"/>
            <a:ext cx="8229600" cy="1077218"/>
          </a:xfrm>
          <a:prstGeom prst="rect">
            <a:avLst/>
          </a:prstGeom>
        </p:spPr>
        <p:txBody>
          <a:bodyPr wrap="square">
            <a:spAutoFit/>
          </a:bodyPr>
          <a:lstStyle/>
          <a:p>
            <a:r>
              <a:rPr lang="en-US" sz="3200" b="1" dirty="0"/>
              <a:t>County Economic Development Program </a:t>
            </a:r>
          </a:p>
          <a:p>
            <a:r>
              <a:rPr lang="en-US" sz="3200" b="1" dirty="0"/>
              <a:t>   </a:t>
            </a:r>
            <a:r>
              <a:rPr lang="en-US" sz="2800" b="1" i="1" dirty="0"/>
              <a:t>- LGC Chapter 381</a:t>
            </a:r>
          </a:p>
        </p:txBody>
      </p:sp>
      <p:sp>
        <p:nvSpPr>
          <p:cNvPr id="5" name="Rectangle 4"/>
          <p:cNvSpPr/>
          <p:nvPr/>
        </p:nvSpPr>
        <p:spPr>
          <a:xfrm>
            <a:off x="533400" y="4224974"/>
            <a:ext cx="8229600" cy="584776"/>
          </a:xfrm>
          <a:prstGeom prst="rect">
            <a:avLst/>
          </a:prstGeom>
        </p:spPr>
        <p:txBody>
          <a:bodyPr wrap="square">
            <a:spAutoFit/>
          </a:bodyPr>
          <a:lstStyle/>
          <a:p>
            <a:r>
              <a:rPr lang="en-US" sz="3200" b="1" dirty="0"/>
              <a:t>Hotel Occupancy Tax – </a:t>
            </a:r>
            <a:r>
              <a:rPr lang="en-US" sz="2800" b="1" i="1" dirty="0"/>
              <a:t>Tax Code Chapter 352</a:t>
            </a:r>
          </a:p>
        </p:txBody>
      </p:sp>
      <p:sp>
        <p:nvSpPr>
          <p:cNvPr id="6" name="Rectangle 5"/>
          <p:cNvSpPr/>
          <p:nvPr/>
        </p:nvSpPr>
        <p:spPr>
          <a:xfrm>
            <a:off x="533400" y="5785533"/>
            <a:ext cx="8229600" cy="584776"/>
          </a:xfrm>
          <a:prstGeom prst="rect">
            <a:avLst/>
          </a:prstGeom>
        </p:spPr>
        <p:txBody>
          <a:bodyPr wrap="square">
            <a:spAutoFit/>
          </a:bodyPr>
          <a:lstStyle/>
          <a:p>
            <a:r>
              <a:rPr lang="en-US" sz="3200" b="1" dirty="0"/>
              <a:t>County Assistance Districts - </a:t>
            </a:r>
            <a:r>
              <a:rPr lang="en-US" sz="2800" b="1" i="1" dirty="0"/>
              <a:t>LGC Chapter 387</a:t>
            </a:r>
            <a:endParaRPr lang="en-US" sz="2800" i="1" dirty="0"/>
          </a:p>
        </p:txBody>
      </p:sp>
      <p:sp>
        <p:nvSpPr>
          <p:cNvPr id="7" name="Rectangle 6"/>
          <p:cNvSpPr/>
          <p:nvPr/>
        </p:nvSpPr>
        <p:spPr>
          <a:xfrm>
            <a:off x="533400" y="5004263"/>
            <a:ext cx="8229600" cy="584776"/>
          </a:xfrm>
          <a:prstGeom prst="rect">
            <a:avLst/>
          </a:prstGeom>
        </p:spPr>
        <p:txBody>
          <a:bodyPr wrap="square">
            <a:spAutoFit/>
          </a:bodyPr>
          <a:lstStyle/>
          <a:p>
            <a:r>
              <a:rPr lang="en-US" sz="3200" b="1" dirty="0"/>
              <a:t>Government and Private Grants</a:t>
            </a:r>
            <a:endParaRPr lang="en-US" sz="3200" dirty="0"/>
          </a:p>
        </p:txBody>
      </p:sp>
      <p:sp>
        <p:nvSpPr>
          <p:cNvPr id="9" name="Rectangle 8"/>
          <p:cNvSpPr/>
          <p:nvPr/>
        </p:nvSpPr>
        <p:spPr>
          <a:xfrm>
            <a:off x="533400" y="2201430"/>
            <a:ext cx="8402374" cy="584775"/>
          </a:xfrm>
          <a:prstGeom prst="rect">
            <a:avLst/>
          </a:prstGeom>
        </p:spPr>
        <p:txBody>
          <a:bodyPr wrap="square">
            <a:spAutoFit/>
          </a:bodyPr>
          <a:lstStyle/>
          <a:p>
            <a:r>
              <a:rPr lang="en-US" sz="3200" b="1" dirty="0"/>
              <a:t>Special &amp; Dedicated Funds </a:t>
            </a:r>
            <a:r>
              <a:rPr lang="en-US" sz="2800" b="1" i="1" dirty="0"/>
              <a:t>(Refer to TAC Handbook)</a:t>
            </a:r>
            <a:endParaRPr lang="en-US" sz="2800" i="1" dirty="0"/>
          </a:p>
        </p:txBody>
      </p:sp>
    </p:spTree>
    <p:extLst>
      <p:ext uri="{BB962C8B-B14F-4D97-AF65-F5344CB8AC3E}">
        <p14:creationId xmlns:p14="http://schemas.microsoft.com/office/powerpoint/2010/main" val="1263372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457200"/>
            <a:ext cx="8229600" cy="1323439"/>
          </a:xfrm>
          <a:prstGeom prst="rect">
            <a:avLst/>
          </a:prstGeom>
        </p:spPr>
        <p:txBody>
          <a:bodyPr wrap="square">
            <a:spAutoFit/>
          </a:bodyPr>
          <a:lstStyle/>
          <a:p>
            <a:pPr algn="ctr"/>
            <a:r>
              <a:rPr lang="en-US" sz="4000" b="1" dirty="0">
                <a:solidFill>
                  <a:srgbClr val="A80044"/>
                </a:solidFill>
              </a:rPr>
              <a:t>Authority for County</a:t>
            </a:r>
          </a:p>
          <a:p>
            <a:pPr algn="ctr"/>
            <a:r>
              <a:rPr lang="en-US" sz="4000" b="1" dirty="0">
                <a:solidFill>
                  <a:srgbClr val="A80044"/>
                </a:solidFill>
              </a:rPr>
              <a:t>Economic Development Program</a:t>
            </a:r>
          </a:p>
        </p:txBody>
      </p:sp>
      <p:sp>
        <p:nvSpPr>
          <p:cNvPr id="3" name="Rectangle 2"/>
          <p:cNvSpPr/>
          <p:nvPr/>
        </p:nvSpPr>
        <p:spPr>
          <a:xfrm>
            <a:off x="990600" y="3200400"/>
            <a:ext cx="7696200" cy="2800767"/>
          </a:xfrm>
          <a:prstGeom prst="rect">
            <a:avLst/>
          </a:prstGeom>
        </p:spPr>
        <p:txBody>
          <a:bodyPr wrap="square">
            <a:spAutoFit/>
          </a:bodyPr>
          <a:lstStyle/>
          <a:p>
            <a:r>
              <a:rPr lang="en-US" sz="3600" b="1" dirty="0"/>
              <a:t>Sources of Funding:</a:t>
            </a:r>
          </a:p>
          <a:p>
            <a:pPr marL="457200" indent="-457200">
              <a:buFontTx/>
              <a:buChar char="-"/>
            </a:pPr>
            <a:r>
              <a:rPr lang="en-US" sz="2800" b="1" dirty="0"/>
              <a:t>Electric Co-op Unclaimed Capital Credits</a:t>
            </a:r>
          </a:p>
          <a:p>
            <a:pPr marL="457200" indent="-457200">
              <a:buFontTx/>
              <a:buChar char="-"/>
            </a:pPr>
            <a:r>
              <a:rPr lang="en-US" sz="2800" b="1" dirty="0"/>
              <a:t>Chapter 381 Agreements</a:t>
            </a:r>
          </a:p>
          <a:p>
            <a:pPr marL="457200" indent="-457200">
              <a:buFontTx/>
              <a:buChar char="-"/>
            </a:pPr>
            <a:r>
              <a:rPr lang="en-US" sz="2800" b="1" dirty="0"/>
              <a:t>Other County Funds (including taxes)</a:t>
            </a:r>
          </a:p>
          <a:p>
            <a:pPr marL="457200" indent="-457200">
              <a:buFontTx/>
              <a:buChar char="-"/>
            </a:pPr>
            <a:r>
              <a:rPr lang="en-US" sz="2800" b="1" dirty="0"/>
              <a:t>Contributions from organizations &amp; individuals</a:t>
            </a:r>
          </a:p>
          <a:p>
            <a:pPr marL="457200" indent="-457200">
              <a:buFontTx/>
              <a:buChar char="-"/>
            </a:pPr>
            <a:r>
              <a:rPr lang="en-US" sz="2800" b="1" dirty="0"/>
              <a:t>Hotel Occupancy Taxes (if tied to tourism)</a:t>
            </a:r>
          </a:p>
        </p:txBody>
      </p:sp>
      <p:sp>
        <p:nvSpPr>
          <p:cNvPr id="4" name="Rectangle 3"/>
          <p:cNvSpPr/>
          <p:nvPr/>
        </p:nvSpPr>
        <p:spPr>
          <a:xfrm>
            <a:off x="762000" y="2049333"/>
            <a:ext cx="7924800" cy="707886"/>
          </a:xfrm>
          <a:prstGeom prst="rect">
            <a:avLst/>
          </a:prstGeom>
        </p:spPr>
        <p:txBody>
          <a:bodyPr wrap="square">
            <a:spAutoFit/>
          </a:bodyPr>
          <a:lstStyle/>
          <a:p>
            <a:r>
              <a:rPr lang="en-US" sz="4000" b="1" dirty="0"/>
              <a:t>Local Government Code Chapter 381</a:t>
            </a:r>
            <a:endParaRPr lang="en-US" sz="4000" dirty="0"/>
          </a:p>
        </p:txBody>
      </p:sp>
    </p:spTree>
    <p:extLst>
      <p:ext uri="{BB962C8B-B14F-4D97-AF65-F5344CB8AC3E}">
        <p14:creationId xmlns:p14="http://schemas.microsoft.com/office/powerpoint/2010/main" val="1915340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609600"/>
            <a:ext cx="8534400" cy="3693319"/>
          </a:xfrm>
          <a:prstGeom prst="rect">
            <a:avLst/>
          </a:prstGeom>
        </p:spPr>
        <p:txBody>
          <a:bodyPr wrap="square">
            <a:spAutoFit/>
          </a:bodyPr>
          <a:lstStyle/>
          <a:p>
            <a:r>
              <a:rPr lang="en-US" sz="2600" b="1" dirty="0">
                <a:latin typeface="Times New Roman"/>
                <a:cs typeface="Times New Roman"/>
              </a:rPr>
              <a:t>Sec. 381.004.  COMMUNITY AND ECONOMIC DEVELOPMENT PROGRAMS.  </a:t>
            </a:r>
            <a:r>
              <a:rPr lang="en-US" sz="2600" b="1" i="1" dirty="0">
                <a:latin typeface="Times New Roman"/>
                <a:cs typeface="Times New Roman"/>
              </a:rPr>
              <a:t>(Excerpts)</a:t>
            </a:r>
          </a:p>
          <a:p>
            <a:endParaRPr lang="en-US" sz="2600" u="sng" dirty="0">
              <a:latin typeface="Times New Roman"/>
              <a:cs typeface="Times New Roman"/>
            </a:endParaRPr>
          </a:p>
          <a:p>
            <a:r>
              <a:rPr lang="en-US" sz="2600" u="sng" dirty="0">
                <a:latin typeface="Times New Roman"/>
                <a:cs typeface="Times New Roman"/>
              </a:rPr>
              <a:t>(a)  In this section:</a:t>
            </a:r>
          </a:p>
          <a:p>
            <a:r>
              <a:rPr lang="en-US" sz="2600" dirty="0">
                <a:latin typeface="Times New Roman"/>
                <a:cs typeface="Times New Roman"/>
              </a:rPr>
              <a:t>(1)  "Another entity" includes the federal government, the State of Texas, a municipality, school or other special district, finance corporation, institution of higher education, charitable or nonprofit organization, foundation, board, council, commission, or any other person.</a:t>
            </a:r>
          </a:p>
        </p:txBody>
      </p:sp>
    </p:spTree>
    <p:extLst>
      <p:ext uri="{BB962C8B-B14F-4D97-AF65-F5344CB8AC3E}">
        <p14:creationId xmlns:p14="http://schemas.microsoft.com/office/powerpoint/2010/main" val="31401981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582067"/>
            <a:ext cx="8382000" cy="5693866"/>
          </a:xfrm>
          <a:prstGeom prst="rect">
            <a:avLst/>
          </a:prstGeom>
        </p:spPr>
        <p:txBody>
          <a:bodyPr wrap="square">
            <a:spAutoFit/>
          </a:bodyPr>
          <a:lstStyle/>
          <a:p>
            <a:r>
              <a:rPr lang="en-US" sz="2600" u="sng" dirty="0">
                <a:latin typeface="Times New Roman"/>
                <a:cs typeface="Times New Roman"/>
              </a:rPr>
              <a:t>(b)  To stimulate business and commercial activity in a county, the commissioners court of the county may develop and administer a program:</a:t>
            </a:r>
          </a:p>
          <a:p>
            <a:r>
              <a:rPr lang="en-US" sz="2600" dirty="0">
                <a:latin typeface="Times New Roman"/>
                <a:cs typeface="Times New Roman"/>
              </a:rPr>
              <a:t>(1)  for state or local economic development;</a:t>
            </a:r>
          </a:p>
          <a:p>
            <a:r>
              <a:rPr lang="en-US" sz="2600" dirty="0">
                <a:latin typeface="Times New Roman"/>
                <a:cs typeface="Times New Roman"/>
              </a:rPr>
              <a:t>(2)  for small or disadvantaged business development;</a:t>
            </a:r>
          </a:p>
          <a:p>
            <a:r>
              <a:rPr lang="en-US" sz="2600" dirty="0">
                <a:latin typeface="Times New Roman"/>
                <a:cs typeface="Times New Roman"/>
              </a:rPr>
              <a:t>(3)  to stimulate, encourage, and develop business location and commercial activity in the county;</a:t>
            </a:r>
          </a:p>
          <a:p>
            <a:r>
              <a:rPr lang="en-US" sz="2600" dirty="0">
                <a:latin typeface="Times New Roman"/>
                <a:cs typeface="Times New Roman"/>
              </a:rPr>
              <a:t>(4)  to promote or advertise the county and its vicinity or conduct a solicitation program to attract conventions, visitors, and businesses;</a:t>
            </a:r>
          </a:p>
          <a:p>
            <a:r>
              <a:rPr lang="en-US" sz="2600" dirty="0">
                <a:latin typeface="Times New Roman"/>
                <a:cs typeface="Times New Roman"/>
              </a:rPr>
              <a:t>(6)  to support comprehensive literacy programs for the benefit of county residents;  or</a:t>
            </a:r>
          </a:p>
          <a:p>
            <a:r>
              <a:rPr lang="en-US" sz="2600" dirty="0">
                <a:latin typeface="Times New Roman"/>
                <a:cs typeface="Times New Roman"/>
              </a:rPr>
              <a:t>(7)  for the encouragement, promotion, improvement, and application of the arts.</a:t>
            </a:r>
          </a:p>
        </p:txBody>
      </p:sp>
    </p:spTree>
    <p:extLst>
      <p:ext uri="{BB962C8B-B14F-4D97-AF65-F5344CB8AC3E}">
        <p14:creationId xmlns:p14="http://schemas.microsoft.com/office/powerpoint/2010/main" val="9914978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219200"/>
            <a:ext cx="8458200" cy="3539430"/>
          </a:xfrm>
          <a:prstGeom prst="rect">
            <a:avLst/>
          </a:prstGeom>
        </p:spPr>
        <p:txBody>
          <a:bodyPr wrap="square">
            <a:spAutoFit/>
          </a:bodyPr>
          <a:lstStyle/>
          <a:p>
            <a:r>
              <a:rPr lang="en-US" sz="2800" u="sng" dirty="0">
                <a:latin typeface="Times New Roman"/>
                <a:cs typeface="Times New Roman"/>
              </a:rPr>
              <a:t>(c)  The commissioners court may:</a:t>
            </a:r>
          </a:p>
          <a:p>
            <a:r>
              <a:rPr lang="en-US" sz="2800" dirty="0">
                <a:latin typeface="Times New Roman"/>
                <a:cs typeface="Times New Roman"/>
              </a:rPr>
              <a:t>(1)  contract with another entity for the administration of the program;</a:t>
            </a:r>
          </a:p>
          <a:p>
            <a:r>
              <a:rPr lang="en-US" sz="2800" dirty="0">
                <a:latin typeface="Times New Roman"/>
                <a:cs typeface="Times New Roman"/>
              </a:rPr>
              <a:t>(2)  authorize the program to be administered on the basis of county commissioner precincts;</a:t>
            </a:r>
          </a:p>
          <a:p>
            <a:r>
              <a:rPr lang="en-US" sz="2800" dirty="0">
                <a:latin typeface="Times New Roman"/>
                <a:cs typeface="Times New Roman"/>
              </a:rPr>
              <a:t>(3)  use county employees or funds for the program;  and</a:t>
            </a:r>
          </a:p>
          <a:p>
            <a:r>
              <a:rPr lang="en-US" sz="2800" dirty="0">
                <a:latin typeface="Times New Roman"/>
                <a:cs typeface="Times New Roman"/>
              </a:rPr>
              <a:t>(4)  accept contributions, gifts, or other resources to develop and administer the program.</a:t>
            </a:r>
          </a:p>
        </p:txBody>
      </p:sp>
    </p:spTree>
    <p:extLst>
      <p:ext uri="{BB962C8B-B14F-4D97-AF65-F5344CB8AC3E}">
        <p14:creationId xmlns:p14="http://schemas.microsoft.com/office/powerpoint/2010/main" val="3952903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304800"/>
            <a:ext cx="8305800" cy="5693867"/>
          </a:xfrm>
          <a:prstGeom prst="rect">
            <a:avLst/>
          </a:prstGeom>
        </p:spPr>
        <p:txBody>
          <a:bodyPr wrap="square">
            <a:spAutoFit/>
          </a:bodyPr>
          <a:lstStyle/>
          <a:p>
            <a:r>
              <a:rPr lang="en-US" sz="2600" dirty="0">
                <a:latin typeface="Times New Roman"/>
                <a:cs typeface="Times New Roman"/>
              </a:rPr>
              <a:t>(e)  The legislature may appropriate unclaimed money the comptroller receives under Chapter 74, Property Code, for a county to use in carrying out a program established under this section.  To receive money for that purpose for any fiscal year, the county must request the money for that fiscal year.  The amount a county may receive under this subsection for a fiscal year may not exceed an amount equal to the value of the capital credits the comptroller receives from an electric cooperative corporation on behalf of the corporation's members in the county requesting the money less an amount sufficient to pay anticipated expenses and claims.  The comptroller shall transfer money in response to a request after deducting the amount the comptroller determines to be sufficient to pay anticipated expenses and claims.</a:t>
            </a:r>
          </a:p>
        </p:txBody>
      </p:sp>
    </p:spTree>
    <p:extLst>
      <p:ext uri="{BB962C8B-B14F-4D97-AF65-F5344CB8AC3E}">
        <p14:creationId xmlns:p14="http://schemas.microsoft.com/office/powerpoint/2010/main" val="2948779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685800"/>
            <a:ext cx="8229600" cy="5693866"/>
          </a:xfrm>
          <a:prstGeom prst="rect">
            <a:avLst/>
          </a:prstGeom>
        </p:spPr>
        <p:txBody>
          <a:bodyPr wrap="square">
            <a:spAutoFit/>
          </a:bodyPr>
          <a:lstStyle/>
          <a:p>
            <a:r>
              <a:rPr lang="en-US" sz="2600" dirty="0">
                <a:latin typeface="Times New Roman"/>
                <a:cs typeface="Times New Roman"/>
              </a:rPr>
              <a:t>(g)  The commissioners court may develop and administer a program authorized by Subsection (b) for entering into a tax abatement agreement with an owner or lessee of a property interest subject to ad valorem taxation.  The execution, duration, and other terms of the agreement are governed, to the extent practicable, by the provisions of Sections 312.204, 312.205, and 312.211, Tax Code, as if the commissioners court were a governing body of the municipality.</a:t>
            </a:r>
          </a:p>
          <a:p>
            <a:endParaRPr lang="en-US" sz="2600" dirty="0">
              <a:latin typeface="Times New Roman"/>
              <a:cs typeface="Times New Roman"/>
            </a:endParaRPr>
          </a:p>
          <a:p>
            <a:r>
              <a:rPr lang="en-US" sz="2600" dirty="0">
                <a:latin typeface="Times New Roman"/>
                <a:cs typeface="Times New Roman"/>
              </a:rPr>
              <a:t>(h)  The commissioners court may develop and administer a program authorized by Subsection (b) for making loans and grants of public money and providing personnel and services of the county.</a:t>
            </a:r>
          </a:p>
        </p:txBody>
      </p:sp>
    </p:spTree>
    <p:extLst>
      <p:ext uri="{BB962C8B-B14F-4D97-AF65-F5344CB8AC3E}">
        <p14:creationId xmlns:p14="http://schemas.microsoft.com/office/powerpoint/2010/main" val="23437020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457200"/>
            <a:ext cx="8229600" cy="707886"/>
          </a:xfrm>
          <a:prstGeom prst="rect">
            <a:avLst/>
          </a:prstGeom>
        </p:spPr>
        <p:txBody>
          <a:bodyPr wrap="square">
            <a:spAutoFit/>
          </a:bodyPr>
          <a:lstStyle/>
          <a:p>
            <a:pPr algn="ctr"/>
            <a:r>
              <a:rPr lang="en-US" sz="4000" b="1" dirty="0">
                <a:solidFill>
                  <a:srgbClr val="A80044"/>
                </a:solidFill>
              </a:rPr>
              <a:t>Chapter 381 Incentive Agreements</a:t>
            </a:r>
          </a:p>
        </p:txBody>
      </p:sp>
      <p:sp>
        <p:nvSpPr>
          <p:cNvPr id="4" name="Rectangle 3"/>
          <p:cNvSpPr/>
          <p:nvPr/>
        </p:nvSpPr>
        <p:spPr>
          <a:xfrm>
            <a:off x="762000" y="1447800"/>
            <a:ext cx="8153400" cy="4170372"/>
          </a:xfrm>
          <a:prstGeom prst="rect">
            <a:avLst/>
          </a:prstGeom>
        </p:spPr>
        <p:txBody>
          <a:bodyPr wrap="square">
            <a:spAutoFit/>
          </a:bodyPr>
          <a:lstStyle/>
          <a:p>
            <a:pPr marL="457200" indent="-457200">
              <a:spcAft>
                <a:spcPts val="600"/>
              </a:spcAft>
              <a:buFontTx/>
              <a:buChar char="-"/>
            </a:pPr>
            <a:r>
              <a:rPr lang="en-US" sz="4000" dirty="0"/>
              <a:t>Tax abatements</a:t>
            </a:r>
          </a:p>
          <a:p>
            <a:pPr marL="457200" indent="-457200">
              <a:spcAft>
                <a:spcPts val="600"/>
              </a:spcAft>
              <a:buFontTx/>
              <a:buChar char="-"/>
            </a:pPr>
            <a:r>
              <a:rPr lang="en-US" sz="4000" dirty="0"/>
              <a:t>Tax rebates</a:t>
            </a:r>
          </a:p>
          <a:p>
            <a:pPr marL="457200" indent="-457200">
              <a:spcAft>
                <a:spcPts val="600"/>
              </a:spcAft>
              <a:buFontTx/>
              <a:buChar char="-"/>
            </a:pPr>
            <a:r>
              <a:rPr lang="en-US" sz="4000" dirty="0"/>
              <a:t>Job creation incentives</a:t>
            </a:r>
          </a:p>
          <a:p>
            <a:pPr marL="457200" indent="-457200">
              <a:spcAft>
                <a:spcPts val="600"/>
              </a:spcAft>
              <a:buFontTx/>
              <a:buChar char="-"/>
            </a:pPr>
            <a:r>
              <a:rPr lang="en-US" sz="4000" dirty="0"/>
              <a:t>Payments in lieu of taxes</a:t>
            </a:r>
          </a:p>
          <a:p>
            <a:pPr marL="457200" indent="-457200">
              <a:spcAft>
                <a:spcPts val="600"/>
              </a:spcAft>
              <a:buFontTx/>
              <a:buChar char="-"/>
            </a:pPr>
            <a:r>
              <a:rPr lang="en-US" sz="4000" dirty="0"/>
              <a:t>Sales &amp; Use Tax agreements</a:t>
            </a:r>
          </a:p>
          <a:p>
            <a:pPr marL="457200" indent="-457200">
              <a:spcAft>
                <a:spcPts val="600"/>
              </a:spcAft>
              <a:buFontTx/>
              <a:buChar char="-"/>
            </a:pPr>
            <a:r>
              <a:rPr lang="en-US" sz="4000" dirty="0"/>
              <a:t>Get creative!</a:t>
            </a:r>
          </a:p>
        </p:txBody>
      </p:sp>
    </p:spTree>
    <p:extLst>
      <p:ext uri="{BB962C8B-B14F-4D97-AF65-F5344CB8AC3E}">
        <p14:creationId xmlns:p14="http://schemas.microsoft.com/office/powerpoint/2010/main" val="2590809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C15690-FB8C-ED41-ABE2-545BA4CA44ED}"/>
              </a:ext>
            </a:extLst>
          </p:cNvPr>
          <p:cNvPicPr>
            <a:picLocks noChangeAspect="1"/>
          </p:cNvPicPr>
          <p:nvPr/>
        </p:nvPicPr>
        <p:blipFill>
          <a:blip r:embed="rId2"/>
          <a:stretch>
            <a:fillRect/>
          </a:stretch>
        </p:blipFill>
        <p:spPr>
          <a:xfrm>
            <a:off x="374418" y="1905000"/>
            <a:ext cx="8696574" cy="4303228"/>
          </a:xfrm>
          <a:prstGeom prst="rect">
            <a:avLst/>
          </a:prstGeom>
          <a:ln>
            <a:noFill/>
          </a:ln>
          <a:effectLst>
            <a:outerShdw blurRad="190500" algn="tl" rotWithShape="0">
              <a:srgbClr val="000000">
                <a:alpha val="70000"/>
              </a:srgbClr>
            </a:outerShdw>
          </a:effectLst>
        </p:spPr>
      </p:pic>
      <p:sp>
        <p:nvSpPr>
          <p:cNvPr id="3" name="Rectangle 2">
            <a:extLst>
              <a:ext uri="{FF2B5EF4-FFF2-40B4-BE49-F238E27FC236}">
                <a16:creationId xmlns:a16="http://schemas.microsoft.com/office/drawing/2014/main" id="{BAD35E50-7BF3-2042-95C5-94DB7B1E5F38}"/>
              </a:ext>
            </a:extLst>
          </p:cNvPr>
          <p:cNvSpPr/>
          <p:nvPr/>
        </p:nvSpPr>
        <p:spPr>
          <a:xfrm>
            <a:off x="374417" y="304690"/>
            <a:ext cx="8547566" cy="1323439"/>
          </a:xfrm>
          <a:prstGeom prst="rect">
            <a:avLst/>
          </a:prstGeom>
        </p:spPr>
        <p:txBody>
          <a:bodyPr wrap="square">
            <a:spAutoFit/>
          </a:bodyPr>
          <a:lstStyle/>
          <a:p>
            <a:pPr algn="ctr"/>
            <a:r>
              <a:rPr lang="en-US" sz="4000" dirty="0">
                <a:solidFill>
                  <a:srgbClr val="A80044"/>
                </a:solidFill>
              </a:rPr>
              <a:t>The Evolution of</a:t>
            </a:r>
          </a:p>
          <a:p>
            <a:pPr algn="ctr"/>
            <a:r>
              <a:rPr lang="en-US" sz="4000" dirty="0">
                <a:solidFill>
                  <a:srgbClr val="A80044"/>
                </a:solidFill>
              </a:rPr>
              <a:t>Economic Development Strategies</a:t>
            </a:r>
          </a:p>
        </p:txBody>
      </p:sp>
    </p:spTree>
    <p:extLst>
      <p:ext uri="{BB962C8B-B14F-4D97-AF65-F5344CB8AC3E}">
        <p14:creationId xmlns:p14="http://schemas.microsoft.com/office/powerpoint/2010/main" val="18385994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457200"/>
            <a:ext cx="8229600" cy="707886"/>
          </a:xfrm>
          <a:prstGeom prst="rect">
            <a:avLst/>
          </a:prstGeom>
        </p:spPr>
        <p:txBody>
          <a:bodyPr wrap="square">
            <a:spAutoFit/>
          </a:bodyPr>
          <a:lstStyle/>
          <a:p>
            <a:pPr algn="ctr"/>
            <a:r>
              <a:rPr lang="en-US" sz="4000" b="1" dirty="0">
                <a:solidFill>
                  <a:srgbClr val="A80044"/>
                </a:solidFill>
              </a:rPr>
              <a:t>Hotel Occupancy Taxes</a:t>
            </a:r>
          </a:p>
        </p:txBody>
      </p:sp>
      <p:sp>
        <p:nvSpPr>
          <p:cNvPr id="3" name="Rectangle 2"/>
          <p:cNvSpPr/>
          <p:nvPr/>
        </p:nvSpPr>
        <p:spPr>
          <a:xfrm>
            <a:off x="685800" y="1143000"/>
            <a:ext cx="8305800" cy="5386089"/>
          </a:xfrm>
          <a:prstGeom prst="rect">
            <a:avLst/>
          </a:prstGeom>
        </p:spPr>
        <p:txBody>
          <a:bodyPr wrap="square">
            <a:spAutoFit/>
          </a:bodyPr>
          <a:lstStyle/>
          <a:p>
            <a:r>
              <a:rPr lang="en-US" sz="3800" dirty="0"/>
              <a:t>Governing Law: Tax Code Chapter 352</a:t>
            </a:r>
          </a:p>
          <a:p>
            <a:endParaRPr lang="en-US" sz="1200" b="1" dirty="0"/>
          </a:p>
          <a:p>
            <a:r>
              <a:rPr lang="en-US" sz="3800" dirty="0"/>
              <a:t>Generally speaking*</a:t>
            </a:r>
          </a:p>
          <a:p>
            <a:pPr marL="457200" indent="-457200">
              <a:buFontTx/>
              <a:buChar char="-"/>
            </a:pPr>
            <a:r>
              <a:rPr lang="en-US" sz="3200" dirty="0"/>
              <a:t>Requires passage of bill in Legislature</a:t>
            </a:r>
          </a:p>
          <a:p>
            <a:pPr marL="457200" indent="-457200">
              <a:buFontTx/>
              <a:buChar char="-"/>
            </a:pPr>
            <a:r>
              <a:rPr lang="en-US" sz="3200" dirty="0"/>
              <a:t>Revenue must be used to promote tourism</a:t>
            </a:r>
          </a:p>
          <a:p>
            <a:pPr marL="457200" indent="-457200">
              <a:buFontTx/>
              <a:buChar char="-"/>
            </a:pPr>
            <a:r>
              <a:rPr lang="en-US" sz="3200" dirty="0"/>
              <a:t>Includes B&amp;Bs, Cabins, Rooming Houses</a:t>
            </a:r>
          </a:p>
          <a:p>
            <a:pPr marL="457200" indent="-457200">
              <a:buFontTx/>
              <a:buChar char="-"/>
            </a:pPr>
            <a:r>
              <a:rPr lang="en-US" sz="3200" dirty="0"/>
              <a:t>Not an “automatic” – requires advance work</a:t>
            </a:r>
          </a:p>
          <a:p>
            <a:pPr marL="457200" indent="-457200">
              <a:buFontTx/>
              <a:buChar char="-"/>
            </a:pPr>
            <a:r>
              <a:rPr lang="en-US" sz="3200" dirty="0"/>
              <a:t>Important to gain support of local hotels</a:t>
            </a:r>
          </a:p>
          <a:p>
            <a:pPr marL="457200" indent="-457200">
              <a:buFontTx/>
              <a:buChar char="-"/>
            </a:pPr>
            <a:r>
              <a:rPr lang="en-US" sz="3200" dirty="0"/>
              <a:t>Talk to Texas Hotel &amp; Lodging Association</a:t>
            </a:r>
          </a:p>
          <a:p>
            <a:r>
              <a:rPr lang="en-US" sz="3200" dirty="0"/>
              <a:t>      (Scott </a:t>
            </a:r>
            <a:r>
              <a:rPr lang="en-US" sz="3200" dirty="0" err="1"/>
              <a:t>Joslove</a:t>
            </a:r>
            <a:r>
              <a:rPr lang="en-US" sz="3200" dirty="0"/>
              <a:t>, President/CEO)</a:t>
            </a:r>
          </a:p>
          <a:p>
            <a:r>
              <a:rPr lang="en-US" sz="3200" dirty="0"/>
              <a:t>-   * There are always exceptions</a:t>
            </a:r>
          </a:p>
        </p:txBody>
      </p:sp>
    </p:spTree>
    <p:extLst>
      <p:ext uri="{BB962C8B-B14F-4D97-AF65-F5344CB8AC3E}">
        <p14:creationId xmlns:p14="http://schemas.microsoft.com/office/powerpoint/2010/main" val="13275525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56121"/>
            <a:ext cx="8229600" cy="707886"/>
          </a:xfrm>
          <a:prstGeom prst="rect">
            <a:avLst/>
          </a:prstGeom>
        </p:spPr>
        <p:txBody>
          <a:bodyPr wrap="square">
            <a:spAutoFit/>
          </a:bodyPr>
          <a:lstStyle/>
          <a:p>
            <a:pPr algn="ctr"/>
            <a:r>
              <a:rPr lang="en-US" sz="4000" b="1" dirty="0">
                <a:solidFill>
                  <a:srgbClr val="A80044"/>
                </a:solidFill>
              </a:rPr>
              <a:t>Hotel Occupancy Taxes</a:t>
            </a:r>
          </a:p>
        </p:txBody>
      </p:sp>
      <p:sp>
        <p:nvSpPr>
          <p:cNvPr id="3" name="Rectangle 2"/>
          <p:cNvSpPr/>
          <p:nvPr/>
        </p:nvSpPr>
        <p:spPr>
          <a:xfrm>
            <a:off x="985652" y="1064007"/>
            <a:ext cx="7696200" cy="5539978"/>
          </a:xfrm>
          <a:prstGeom prst="rect">
            <a:avLst/>
          </a:prstGeom>
        </p:spPr>
        <p:txBody>
          <a:bodyPr wrap="square">
            <a:spAutoFit/>
          </a:bodyPr>
          <a:lstStyle/>
          <a:p>
            <a:r>
              <a:rPr lang="en-US" sz="3800" dirty="0"/>
              <a:t>Potential uses of revenue</a:t>
            </a:r>
          </a:p>
          <a:p>
            <a:endParaRPr lang="en-US" sz="1200" dirty="0"/>
          </a:p>
          <a:p>
            <a:pPr marL="457200" indent="-457200">
              <a:buFontTx/>
              <a:buChar char="-"/>
            </a:pPr>
            <a:r>
              <a:rPr lang="en-US" sz="3200" dirty="0"/>
              <a:t>General Advertising &amp; Promotion</a:t>
            </a:r>
          </a:p>
          <a:p>
            <a:pPr marL="457200" indent="-457200">
              <a:buFontTx/>
              <a:buChar char="-"/>
            </a:pPr>
            <a:r>
              <a:rPr lang="en-US" sz="3200" dirty="0"/>
              <a:t>Fairs, Festivals, Other Events</a:t>
            </a:r>
          </a:p>
          <a:p>
            <a:pPr marL="457200" indent="-457200">
              <a:buFontTx/>
              <a:buChar char="-"/>
            </a:pPr>
            <a:r>
              <a:rPr lang="en-US" sz="3200" dirty="0"/>
              <a:t>Fairgrounds, Arenas, Civic Centers</a:t>
            </a:r>
          </a:p>
          <a:p>
            <a:pPr marL="457200" indent="-457200">
              <a:buFontTx/>
              <a:buChar char="-"/>
            </a:pPr>
            <a:r>
              <a:rPr lang="en-US" sz="3200" dirty="0"/>
              <a:t>County Museums</a:t>
            </a:r>
          </a:p>
          <a:p>
            <a:pPr marL="457200" indent="-457200">
              <a:buFontTx/>
              <a:buChar char="-"/>
            </a:pPr>
            <a:r>
              <a:rPr lang="en-US" sz="3200" dirty="0"/>
              <a:t>County Historical Commission</a:t>
            </a:r>
          </a:p>
          <a:p>
            <a:pPr marL="457200" indent="-457200">
              <a:buFontTx/>
              <a:buChar char="-"/>
            </a:pPr>
            <a:r>
              <a:rPr lang="en-US" sz="3200" dirty="0"/>
              <a:t>Historic Courthouses</a:t>
            </a:r>
          </a:p>
          <a:p>
            <a:pPr marL="457200" indent="-457200">
              <a:buFontTx/>
              <a:buChar char="-"/>
            </a:pPr>
            <a:r>
              <a:rPr lang="en-US" sz="3200" dirty="0"/>
              <a:t>Parks &amp; Recreation</a:t>
            </a:r>
          </a:p>
          <a:p>
            <a:endParaRPr lang="en-US" sz="1600" dirty="0"/>
          </a:p>
          <a:p>
            <a:r>
              <a:rPr lang="en-US" sz="3200" i="1" dirty="0"/>
              <a:t>Suggestion: “Make a finding” that supports how you use the money.</a:t>
            </a:r>
          </a:p>
        </p:txBody>
      </p:sp>
    </p:spTree>
    <p:extLst>
      <p:ext uri="{BB962C8B-B14F-4D97-AF65-F5344CB8AC3E}">
        <p14:creationId xmlns:p14="http://schemas.microsoft.com/office/powerpoint/2010/main" val="34729530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228600"/>
            <a:ext cx="8229600" cy="707886"/>
          </a:xfrm>
          <a:prstGeom prst="rect">
            <a:avLst/>
          </a:prstGeom>
        </p:spPr>
        <p:txBody>
          <a:bodyPr wrap="square">
            <a:spAutoFit/>
          </a:bodyPr>
          <a:lstStyle/>
          <a:p>
            <a:pPr algn="ctr"/>
            <a:r>
              <a:rPr lang="en-US" sz="4000" b="1" dirty="0">
                <a:solidFill>
                  <a:srgbClr val="A80044"/>
                </a:solidFill>
              </a:rPr>
              <a:t>Government &amp; Private Grants</a:t>
            </a:r>
          </a:p>
        </p:txBody>
      </p:sp>
      <p:sp>
        <p:nvSpPr>
          <p:cNvPr id="11" name="Rectangle 10"/>
          <p:cNvSpPr/>
          <p:nvPr/>
        </p:nvSpPr>
        <p:spPr>
          <a:xfrm>
            <a:off x="419100" y="1066800"/>
            <a:ext cx="8458200" cy="5293757"/>
          </a:xfrm>
          <a:prstGeom prst="rect">
            <a:avLst/>
          </a:prstGeom>
        </p:spPr>
        <p:txBody>
          <a:bodyPr wrap="square">
            <a:spAutoFit/>
          </a:bodyPr>
          <a:lstStyle/>
          <a:p>
            <a:pPr marL="571500" indent="-571500">
              <a:buFont typeface="Arial"/>
              <a:buChar char="•"/>
            </a:pPr>
            <a:r>
              <a:rPr lang="en-US" sz="3800" dirty="0"/>
              <a:t>Be selective</a:t>
            </a:r>
          </a:p>
          <a:p>
            <a:pPr marL="571500" indent="-571500">
              <a:buFont typeface="Arial"/>
              <a:buChar char="•"/>
            </a:pPr>
            <a:r>
              <a:rPr lang="en-US" sz="3800" dirty="0"/>
              <a:t>Do your homework &amp; have a plan</a:t>
            </a:r>
          </a:p>
          <a:p>
            <a:pPr marL="571500" indent="-571500">
              <a:buFont typeface="Arial"/>
              <a:buChar char="•"/>
            </a:pPr>
            <a:r>
              <a:rPr lang="en-US" sz="3800" dirty="0"/>
              <a:t>Look for grants with no local match</a:t>
            </a:r>
          </a:p>
          <a:p>
            <a:pPr marL="571500" indent="-571500">
              <a:buFont typeface="Arial"/>
              <a:buChar char="•"/>
            </a:pPr>
            <a:r>
              <a:rPr lang="en-US" sz="3800" dirty="0"/>
              <a:t>Target real needs</a:t>
            </a:r>
          </a:p>
          <a:p>
            <a:pPr marL="571500" indent="-571500">
              <a:buFont typeface="Arial"/>
              <a:buChar char="•"/>
            </a:pPr>
            <a:r>
              <a:rPr lang="en-US" sz="3800" dirty="0"/>
              <a:t>Use grant funds to replace tax dollars</a:t>
            </a:r>
          </a:p>
          <a:p>
            <a:pPr marL="571500" indent="-571500">
              <a:buFont typeface="Arial"/>
              <a:buChar char="•"/>
            </a:pPr>
            <a:r>
              <a:rPr lang="en-US" sz="3800" dirty="0"/>
              <a:t>Private foundations have less strings</a:t>
            </a:r>
          </a:p>
          <a:p>
            <a:pPr marL="571500" indent="-571500">
              <a:buFont typeface="Arial"/>
              <a:buChar char="•"/>
            </a:pPr>
            <a:r>
              <a:rPr lang="en-US" sz="3800" dirty="0"/>
              <a:t>Don’t forget Walmart, McDonalds,</a:t>
            </a:r>
            <a:r>
              <a:rPr lang="en-US" dirty="0"/>
              <a:t> </a:t>
            </a:r>
            <a:r>
              <a:rPr lang="en-US" sz="3600" dirty="0"/>
              <a:t>etc.</a:t>
            </a:r>
          </a:p>
          <a:p>
            <a:pPr marL="571500" indent="-571500">
              <a:buFont typeface="Arial"/>
              <a:buChar char="•"/>
            </a:pPr>
            <a:r>
              <a:rPr lang="en-US" sz="3600" dirty="0"/>
              <a:t>Software tools available to find grants</a:t>
            </a:r>
          </a:p>
          <a:p>
            <a:pPr marL="571500" indent="-571500">
              <a:buFont typeface="Arial"/>
              <a:buChar char="•"/>
            </a:pPr>
            <a:r>
              <a:rPr lang="en-US" sz="3600" dirty="0"/>
              <a:t>Find federal grants at </a:t>
            </a:r>
            <a:r>
              <a:rPr lang="en-US" sz="3600" dirty="0" err="1"/>
              <a:t>www.grants.gov</a:t>
            </a:r>
            <a:r>
              <a:rPr lang="en-US" sz="3600" dirty="0"/>
              <a:t> </a:t>
            </a:r>
          </a:p>
        </p:txBody>
      </p:sp>
    </p:spTree>
    <p:extLst>
      <p:ext uri="{BB962C8B-B14F-4D97-AF65-F5344CB8AC3E}">
        <p14:creationId xmlns:p14="http://schemas.microsoft.com/office/powerpoint/2010/main" val="15153558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b="62155"/>
          <a:stretch/>
        </p:blipFill>
        <p:spPr>
          <a:xfrm>
            <a:off x="990600" y="2133600"/>
            <a:ext cx="7408125" cy="41148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Rectangle 1"/>
          <p:cNvSpPr/>
          <p:nvPr/>
        </p:nvSpPr>
        <p:spPr>
          <a:xfrm>
            <a:off x="533400" y="457200"/>
            <a:ext cx="8229600" cy="707886"/>
          </a:xfrm>
          <a:prstGeom prst="rect">
            <a:avLst/>
          </a:prstGeom>
        </p:spPr>
        <p:txBody>
          <a:bodyPr wrap="square">
            <a:spAutoFit/>
          </a:bodyPr>
          <a:lstStyle/>
          <a:p>
            <a:pPr algn="ctr"/>
            <a:r>
              <a:rPr lang="en-US" sz="4000" b="1" dirty="0">
                <a:solidFill>
                  <a:srgbClr val="A80044"/>
                </a:solidFill>
              </a:rPr>
              <a:t>County Assistance Districts</a:t>
            </a:r>
          </a:p>
        </p:txBody>
      </p:sp>
      <p:sp>
        <p:nvSpPr>
          <p:cNvPr id="10" name="TextBox 9"/>
          <p:cNvSpPr txBox="1"/>
          <p:nvPr/>
        </p:nvSpPr>
        <p:spPr>
          <a:xfrm>
            <a:off x="1447800" y="1143000"/>
            <a:ext cx="6477000" cy="584776"/>
          </a:xfrm>
          <a:prstGeom prst="rect">
            <a:avLst/>
          </a:prstGeom>
          <a:noFill/>
        </p:spPr>
        <p:txBody>
          <a:bodyPr wrap="square" rtlCol="0">
            <a:spAutoFit/>
          </a:bodyPr>
          <a:lstStyle/>
          <a:p>
            <a:r>
              <a:rPr lang="en-US" sz="3200" b="1" dirty="0"/>
              <a:t>Local Government Code Chapter 387</a:t>
            </a:r>
          </a:p>
        </p:txBody>
      </p:sp>
    </p:spTree>
    <p:extLst>
      <p:ext uri="{BB962C8B-B14F-4D97-AF65-F5344CB8AC3E}">
        <p14:creationId xmlns:p14="http://schemas.microsoft.com/office/powerpoint/2010/main" val="39565718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457200"/>
            <a:ext cx="8229600" cy="707886"/>
          </a:xfrm>
          <a:prstGeom prst="rect">
            <a:avLst/>
          </a:prstGeom>
        </p:spPr>
        <p:txBody>
          <a:bodyPr wrap="square">
            <a:spAutoFit/>
          </a:bodyPr>
          <a:lstStyle/>
          <a:p>
            <a:pPr algn="ctr"/>
            <a:r>
              <a:rPr lang="en-US" sz="4000" b="1" dirty="0">
                <a:solidFill>
                  <a:srgbClr val="A80044"/>
                </a:solidFill>
              </a:rPr>
              <a:t>County Assistance Districts</a:t>
            </a:r>
          </a:p>
        </p:txBody>
      </p:sp>
      <p:sp>
        <p:nvSpPr>
          <p:cNvPr id="10" name="TextBox 9"/>
          <p:cNvSpPr txBox="1"/>
          <p:nvPr/>
        </p:nvSpPr>
        <p:spPr>
          <a:xfrm>
            <a:off x="1447800" y="1143000"/>
            <a:ext cx="6477000" cy="584776"/>
          </a:xfrm>
          <a:prstGeom prst="rect">
            <a:avLst/>
          </a:prstGeom>
          <a:noFill/>
        </p:spPr>
        <p:txBody>
          <a:bodyPr wrap="square" rtlCol="0">
            <a:spAutoFit/>
          </a:bodyPr>
          <a:lstStyle/>
          <a:p>
            <a:r>
              <a:rPr lang="en-US" sz="3200" b="1" dirty="0"/>
              <a:t>Local Government Code Chapter 387</a:t>
            </a:r>
          </a:p>
        </p:txBody>
      </p:sp>
      <p:sp>
        <p:nvSpPr>
          <p:cNvPr id="5" name="Rectangle 4"/>
          <p:cNvSpPr/>
          <p:nvPr/>
        </p:nvSpPr>
        <p:spPr>
          <a:xfrm>
            <a:off x="533400" y="1828800"/>
            <a:ext cx="8305800" cy="4770537"/>
          </a:xfrm>
          <a:prstGeom prst="rect">
            <a:avLst/>
          </a:prstGeom>
        </p:spPr>
        <p:txBody>
          <a:bodyPr wrap="square">
            <a:spAutoFit/>
          </a:bodyPr>
          <a:lstStyle/>
          <a:p>
            <a:pPr marL="571500" indent="-571500">
              <a:buFont typeface="Arial"/>
              <a:buChar char="•"/>
            </a:pPr>
            <a:r>
              <a:rPr lang="en-US" sz="3800" dirty="0"/>
              <a:t>Combined local sales tax cap is 2%</a:t>
            </a:r>
          </a:p>
          <a:p>
            <a:pPr marL="571500" indent="-571500">
              <a:buFont typeface="Arial"/>
              <a:buChar char="•"/>
            </a:pPr>
            <a:r>
              <a:rPr lang="en-US" sz="3800" dirty="0"/>
              <a:t>Option for counties with no sales tax</a:t>
            </a:r>
          </a:p>
          <a:p>
            <a:pPr marL="571500" indent="-571500">
              <a:buFont typeface="Arial"/>
              <a:buChar char="•"/>
            </a:pPr>
            <a:r>
              <a:rPr lang="en-US" sz="3800" dirty="0"/>
              <a:t>Not a property tax offset</a:t>
            </a:r>
          </a:p>
          <a:p>
            <a:pPr marL="571500" indent="-571500">
              <a:buFont typeface="Arial"/>
              <a:buChar char="•"/>
            </a:pPr>
            <a:r>
              <a:rPr lang="en-US" sz="3800" dirty="0"/>
              <a:t>County can have multiple districts</a:t>
            </a:r>
          </a:p>
          <a:p>
            <a:pPr marL="571500" indent="-571500">
              <a:buFont typeface="Arial"/>
              <a:buChar char="•"/>
            </a:pPr>
            <a:r>
              <a:rPr lang="en-US" sz="3800" dirty="0"/>
              <a:t>Can use funds for almost anything</a:t>
            </a:r>
          </a:p>
          <a:p>
            <a:pPr marL="571500" indent="-571500">
              <a:buFont typeface="Arial"/>
              <a:buChar char="•"/>
            </a:pPr>
            <a:r>
              <a:rPr lang="en-US" sz="3800" dirty="0"/>
              <a:t>Commissioners Court retains control</a:t>
            </a:r>
          </a:p>
          <a:p>
            <a:pPr marL="571500" indent="-571500">
              <a:buFont typeface="Arial"/>
              <a:buChar char="•"/>
            </a:pPr>
            <a:r>
              <a:rPr lang="en-US" sz="3800" dirty="0"/>
              <a:t>Requires approval of voters</a:t>
            </a:r>
          </a:p>
          <a:p>
            <a:pPr marL="571500" indent="-571500">
              <a:buFont typeface="Arial"/>
              <a:buChar char="•"/>
            </a:pPr>
            <a:r>
              <a:rPr lang="en-US" sz="3800" dirty="0"/>
              <a:t>Requires LOTS of public education</a:t>
            </a:r>
          </a:p>
        </p:txBody>
      </p:sp>
    </p:spTree>
    <p:extLst>
      <p:ext uri="{BB962C8B-B14F-4D97-AF65-F5344CB8AC3E}">
        <p14:creationId xmlns:p14="http://schemas.microsoft.com/office/powerpoint/2010/main" val="21380678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381000"/>
            <a:ext cx="8229600" cy="707886"/>
          </a:xfrm>
          <a:prstGeom prst="rect">
            <a:avLst/>
          </a:prstGeom>
        </p:spPr>
        <p:txBody>
          <a:bodyPr wrap="square">
            <a:spAutoFit/>
          </a:bodyPr>
          <a:lstStyle/>
          <a:p>
            <a:pPr algn="ctr"/>
            <a:r>
              <a:rPr lang="en-US" sz="4000" b="1" dirty="0">
                <a:solidFill>
                  <a:srgbClr val="A80044"/>
                </a:solidFill>
              </a:rPr>
              <a:t>County Assistance Districts - 2018</a:t>
            </a:r>
          </a:p>
        </p:txBody>
      </p:sp>
      <p:sp>
        <p:nvSpPr>
          <p:cNvPr id="9" name="Rectangle 8"/>
          <p:cNvSpPr/>
          <p:nvPr/>
        </p:nvSpPr>
        <p:spPr>
          <a:xfrm>
            <a:off x="685800" y="1120262"/>
            <a:ext cx="8229600" cy="5366405"/>
          </a:xfrm>
          <a:prstGeom prst="rect">
            <a:avLst/>
          </a:prstGeom>
        </p:spPr>
        <p:txBody>
          <a:bodyPr wrap="square">
            <a:spAutoFit/>
          </a:bodyPr>
          <a:lstStyle/>
          <a:p>
            <a:pPr>
              <a:lnSpc>
                <a:spcPct val="120000"/>
              </a:lnSpc>
            </a:pPr>
            <a:r>
              <a:rPr lang="en-US" sz="3600" b="1" dirty="0"/>
              <a:t>Crane </a:t>
            </a:r>
            <a:r>
              <a:rPr lang="en-US" sz="2400" b="1" dirty="0"/>
              <a:t>(countywide)          	</a:t>
            </a:r>
            <a:r>
              <a:rPr lang="en-US" sz="3200" b="1" i="1" dirty="0"/>
              <a:t>½</a:t>
            </a:r>
            <a:r>
              <a:rPr lang="en-US" b="1" i="1" dirty="0"/>
              <a:t> </a:t>
            </a:r>
            <a:r>
              <a:rPr lang="en-US" sz="2800" b="1" i="1" dirty="0"/>
              <a:t>cent    </a:t>
            </a:r>
            <a:r>
              <a:rPr lang="en-US" sz="3600" b="1" dirty="0"/>
              <a:t>	$    753,364</a:t>
            </a:r>
          </a:p>
          <a:p>
            <a:pPr>
              <a:lnSpc>
                <a:spcPct val="120000"/>
              </a:lnSpc>
            </a:pPr>
            <a:r>
              <a:rPr lang="en-US" sz="3600" b="1" dirty="0"/>
              <a:t>Fort Bend</a:t>
            </a:r>
            <a:r>
              <a:rPr lang="en-US" sz="2000" b="1" dirty="0"/>
              <a:t> </a:t>
            </a:r>
            <a:r>
              <a:rPr lang="en-US" sz="2400" b="1" dirty="0"/>
              <a:t>(10 districts)	</a:t>
            </a:r>
            <a:r>
              <a:rPr lang="en-US" sz="2800" b="1" i="1" dirty="0"/>
              <a:t>1-2</a:t>
            </a:r>
            <a:r>
              <a:rPr lang="en-US" b="1" i="1" dirty="0"/>
              <a:t> </a:t>
            </a:r>
            <a:r>
              <a:rPr lang="en-US" sz="2800" b="1" i="1" dirty="0"/>
              <a:t>cents </a:t>
            </a:r>
            <a:r>
              <a:rPr lang="en-US" sz="3600" b="1" i="1" dirty="0"/>
              <a:t>	</a:t>
            </a:r>
            <a:r>
              <a:rPr lang="en-US" sz="3600" b="1" dirty="0"/>
              <a:t>$ 8,943,760</a:t>
            </a:r>
          </a:p>
          <a:p>
            <a:pPr>
              <a:lnSpc>
                <a:spcPct val="120000"/>
              </a:lnSpc>
            </a:pPr>
            <a:r>
              <a:rPr lang="en-US" sz="3600" b="1" dirty="0"/>
              <a:t>Jim Hogg </a:t>
            </a:r>
            <a:r>
              <a:rPr lang="en-US" sz="2400" b="1" dirty="0"/>
              <a:t>(countywide)	</a:t>
            </a:r>
            <a:r>
              <a:rPr lang="en-US" sz="3200" b="1" i="1" dirty="0"/>
              <a:t>½</a:t>
            </a:r>
            <a:r>
              <a:rPr lang="en-US" b="1" i="1" dirty="0"/>
              <a:t> </a:t>
            </a:r>
            <a:r>
              <a:rPr lang="en-US" sz="2800" b="1" i="1" dirty="0"/>
              <a:t>cent</a:t>
            </a:r>
            <a:r>
              <a:rPr lang="en-US" sz="3600" b="1" dirty="0"/>
              <a:t>	$    195,633</a:t>
            </a:r>
          </a:p>
          <a:p>
            <a:pPr>
              <a:lnSpc>
                <a:spcPct val="120000"/>
              </a:lnSpc>
            </a:pPr>
            <a:r>
              <a:rPr lang="en-US" sz="3600" b="1" dirty="0"/>
              <a:t>Potter </a:t>
            </a:r>
            <a:r>
              <a:rPr lang="en-US" sz="2400" b="1" dirty="0"/>
              <a:t>		  	</a:t>
            </a:r>
            <a:r>
              <a:rPr lang="en-US" sz="2800" b="1" i="1" dirty="0"/>
              <a:t>2</a:t>
            </a:r>
            <a:r>
              <a:rPr lang="en-US" b="1" i="1" dirty="0"/>
              <a:t> </a:t>
            </a:r>
            <a:r>
              <a:rPr lang="en-US" sz="2800" b="1" i="1" dirty="0"/>
              <a:t>cents</a:t>
            </a:r>
            <a:r>
              <a:rPr lang="en-US" sz="2400" b="1" dirty="0"/>
              <a:t>	</a:t>
            </a:r>
            <a:r>
              <a:rPr lang="en-US" sz="3600" b="1" dirty="0"/>
              <a:t>$ 1,644,499</a:t>
            </a:r>
            <a:endParaRPr lang="en-US" sz="3600" dirty="0"/>
          </a:p>
          <a:p>
            <a:pPr>
              <a:lnSpc>
                <a:spcPct val="120000"/>
              </a:lnSpc>
            </a:pPr>
            <a:r>
              <a:rPr lang="en-US" sz="3600" b="1" dirty="0"/>
              <a:t>Randall			</a:t>
            </a:r>
            <a:r>
              <a:rPr lang="en-US" sz="3200" b="1" i="1" dirty="0"/>
              <a:t>½</a:t>
            </a:r>
            <a:r>
              <a:rPr lang="en-US" b="1" i="1" dirty="0"/>
              <a:t> </a:t>
            </a:r>
            <a:r>
              <a:rPr lang="en-US" sz="2800" b="1" i="1" dirty="0"/>
              <a:t>cent</a:t>
            </a:r>
            <a:r>
              <a:rPr lang="en-US" sz="3600" b="1" dirty="0"/>
              <a:t>	$    911,886</a:t>
            </a:r>
          </a:p>
          <a:p>
            <a:pPr>
              <a:lnSpc>
                <a:spcPct val="120000"/>
              </a:lnSpc>
            </a:pPr>
            <a:r>
              <a:rPr lang="en-US" sz="3600" b="1" dirty="0"/>
              <a:t>Rockwall			</a:t>
            </a:r>
            <a:r>
              <a:rPr lang="en-US" sz="3200" b="1" i="1" dirty="0"/>
              <a:t>½</a:t>
            </a:r>
            <a:r>
              <a:rPr lang="en-US" b="1" i="1" dirty="0"/>
              <a:t> </a:t>
            </a:r>
            <a:r>
              <a:rPr lang="en-US" sz="2800" b="1" i="1" dirty="0"/>
              <a:t>cent</a:t>
            </a:r>
            <a:r>
              <a:rPr lang="en-US" sz="3600" b="1" dirty="0"/>
              <a:t>	$    403,443</a:t>
            </a:r>
          </a:p>
          <a:p>
            <a:pPr>
              <a:lnSpc>
                <a:spcPct val="120000"/>
              </a:lnSpc>
            </a:pPr>
            <a:r>
              <a:rPr lang="en-US" sz="3600" b="1" dirty="0"/>
              <a:t>Zapata </a:t>
            </a:r>
            <a:r>
              <a:rPr lang="en-US" sz="2400" b="1" dirty="0"/>
              <a:t>(countywide)</a:t>
            </a:r>
            <a:r>
              <a:rPr lang="en-US" sz="3600" b="1" dirty="0"/>
              <a:t>	</a:t>
            </a:r>
            <a:r>
              <a:rPr lang="en-US" sz="2800" b="1" i="1" dirty="0"/>
              <a:t>2</a:t>
            </a:r>
            <a:r>
              <a:rPr lang="en-US" b="1" i="1" dirty="0"/>
              <a:t> </a:t>
            </a:r>
            <a:r>
              <a:rPr lang="en-US" sz="2800" b="1" i="1" dirty="0"/>
              <a:t>cents</a:t>
            </a:r>
            <a:r>
              <a:rPr lang="en-US" sz="3600" b="1" dirty="0"/>
              <a:t>	$ 1,546,032</a:t>
            </a:r>
          </a:p>
          <a:p>
            <a:pPr>
              <a:lnSpc>
                <a:spcPct val="120000"/>
              </a:lnSpc>
            </a:pPr>
            <a:r>
              <a:rPr lang="en-US" sz="3600" b="1" dirty="0"/>
              <a:t>Zavala </a:t>
            </a:r>
            <a:r>
              <a:rPr lang="en-US" sz="2400" b="1" dirty="0"/>
              <a:t>(countywide)</a:t>
            </a:r>
            <a:r>
              <a:rPr lang="en-US" sz="3600" b="1" dirty="0"/>
              <a:t>	</a:t>
            </a:r>
            <a:r>
              <a:rPr lang="en-US" sz="3200" b="1" i="1" dirty="0"/>
              <a:t>½</a:t>
            </a:r>
            <a:r>
              <a:rPr lang="en-US" b="1" i="1" dirty="0"/>
              <a:t> </a:t>
            </a:r>
            <a:r>
              <a:rPr lang="en-US" sz="2800" b="1" i="1" dirty="0"/>
              <a:t>cent</a:t>
            </a:r>
            <a:r>
              <a:rPr lang="en-US" sz="3600" b="1" dirty="0"/>
              <a:t>	$    169,369</a:t>
            </a:r>
          </a:p>
        </p:txBody>
      </p:sp>
    </p:spTree>
    <p:extLst>
      <p:ext uri="{BB962C8B-B14F-4D97-AF65-F5344CB8AC3E}">
        <p14:creationId xmlns:p14="http://schemas.microsoft.com/office/powerpoint/2010/main" val="6565458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1073" t="9939" r="5715" b="71"/>
          <a:stretch/>
        </p:blipFill>
        <p:spPr>
          <a:xfrm>
            <a:off x="685800" y="990600"/>
            <a:ext cx="7859368" cy="5539391"/>
          </a:xfrm>
          <a:prstGeom prst="rect">
            <a:avLst/>
          </a:prstGeom>
          <a:ln>
            <a:noFill/>
          </a:ln>
          <a:effectLst>
            <a:outerShdw blurRad="190500" algn="tl" rotWithShape="0">
              <a:srgbClr val="000000">
                <a:alpha val="70000"/>
              </a:srgbClr>
            </a:outerShdw>
          </a:effectLst>
        </p:spPr>
      </p:pic>
      <p:sp>
        <p:nvSpPr>
          <p:cNvPr id="6" name="Rectangle 5"/>
          <p:cNvSpPr/>
          <p:nvPr/>
        </p:nvSpPr>
        <p:spPr>
          <a:xfrm>
            <a:off x="533400" y="304800"/>
            <a:ext cx="8229600" cy="584776"/>
          </a:xfrm>
          <a:prstGeom prst="rect">
            <a:avLst/>
          </a:prstGeom>
        </p:spPr>
        <p:txBody>
          <a:bodyPr wrap="square">
            <a:spAutoFit/>
          </a:bodyPr>
          <a:lstStyle/>
          <a:p>
            <a:pPr algn="ctr"/>
            <a:r>
              <a:rPr lang="en-US" sz="3200" b="1" dirty="0">
                <a:solidFill>
                  <a:srgbClr val="A80044"/>
                </a:solidFill>
              </a:rPr>
              <a:t>Fort Bend County CADs</a:t>
            </a:r>
          </a:p>
        </p:txBody>
      </p:sp>
    </p:spTree>
    <p:extLst>
      <p:ext uri="{BB962C8B-B14F-4D97-AF65-F5344CB8AC3E}">
        <p14:creationId xmlns:p14="http://schemas.microsoft.com/office/powerpoint/2010/main" val="1881200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304800"/>
            <a:ext cx="8229600" cy="584776"/>
          </a:xfrm>
          <a:prstGeom prst="rect">
            <a:avLst/>
          </a:prstGeom>
        </p:spPr>
        <p:txBody>
          <a:bodyPr wrap="square">
            <a:spAutoFit/>
          </a:bodyPr>
          <a:lstStyle/>
          <a:p>
            <a:pPr algn="ctr"/>
            <a:r>
              <a:rPr lang="en-US" sz="3200" b="1" dirty="0">
                <a:solidFill>
                  <a:srgbClr val="A80044"/>
                </a:solidFill>
              </a:rPr>
              <a:t>Fort Bend County CAD 1</a:t>
            </a:r>
          </a:p>
        </p:txBody>
      </p:sp>
      <p:pic>
        <p:nvPicPr>
          <p:cNvPr id="3" name="Picture 2"/>
          <p:cNvPicPr>
            <a:picLocks noChangeAspect="1"/>
          </p:cNvPicPr>
          <p:nvPr/>
        </p:nvPicPr>
        <p:blipFill>
          <a:blip r:embed="rId2"/>
          <a:stretch>
            <a:fillRect/>
          </a:stretch>
        </p:blipFill>
        <p:spPr>
          <a:xfrm>
            <a:off x="1295400" y="1028476"/>
            <a:ext cx="6781800" cy="565812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336755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B5AC15-4DC0-7D4E-83C7-943C46685D9B}"/>
              </a:ext>
            </a:extLst>
          </p:cNvPr>
          <p:cNvSpPr/>
          <p:nvPr/>
        </p:nvSpPr>
        <p:spPr>
          <a:xfrm>
            <a:off x="457200" y="1371600"/>
            <a:ext cx="8458200" cy="5170646"/>
          </a:xfrm>
          <a:prstGeom prst="rect">
            <a:avLst/>
          </a:prstGeom>
        </p:spPr>
        <p:txBody>
          <a:bodyPr wrap="square">
            <a:spAutoFit/>
          </a:bodyPr>
          <a:lstStyle/>
          <a:p>
            <a:pPr marL="457200" indent="-457200" fontAlgn="auto">
              <a:buFont typeface="Wingdings" pitchFamily="2" charset="2"/>
              <a:buChar char="ü"/>
            </a:pPr>
            <a:r>
              <a:rPr lang="en-US" sz="3000" dirty="0">
                <a:latin typeface="ITCFranklinGothicStd"/>
              </a:rPr>
              <a:t>Construction, maintenance, or improvement of roads or highways; </a:t>
            </a:r>
            <a:endParaRPr lang="en-US" sz="3000" dirty="0">
              <a:latin typeface="TradeGothicLTStd"/>
            </a:endParaRPr>
          </a:p>
          <a:p>
            <a:pPr marL="457200" indent="-457200" fontAlgn="auto">
              <a:buFont typeface="Wingdings" pitchFamily="2" charset="2"/>
              <a:buChar char="ü"/>
            </a:pPr>
            <a:r>
              <a:rPr lang="en-US" sz="3000" dirty="0">
                <a:latin typeface="ITCFranklinGothicStd"/>
              </a:rPr>
              <a:t>Provision of law enforcement and detention services; </a:t>
            </a:r>
            <a:endParaRPr lang="en-US" sz="3000" dirty="0">
              <a:latin typeface="TradeGothicLTStd"/>
            </a:endParaRPr>
          </a:p>
          <a:p>
            <a:pPr marL="457200" indent="-457200" fontAlgn="auto">
              <a:buFont typeface="Wingdings" pitchFamily="2" charset="2"/>
              <a:buChar char="ü"/>
            </a:pPr>
            <a:r>
              <a:rPr lang="en-US" sz="3000" dirty="0">
                <a:latin typeface="ITCFranklinGothicStd"/>
              </a:rPr>
              <a:t>Maintenance or improvement of libraries, museums, parks or other recreational facilities; </a:t>
            </a:r>
            <a:endParaRPr lang="en-US" sz="3000" dirty="0">
              <a:latin typeface="TradeGothicLTStd"/>
            </a:endParaRPr>
          </a:p>
          <a:p>
            <a:pPr marL="457200" indent="-457200" fontAlgn="auto">
              <a:buFont typeface="Wingdings" pitchFamily="2" charset="2"/>
              <a:buChar char="ü"/>
            </a:pPr>
            <a:r>
              <a:rPr lang="en-US" sz="3000" dirty="0">
                <a:latin typeface="ITCFranklinGothicStd"/>
              </a:rPr>
              <a:t>Provision of services that benefit the public health or welfare, including the provision of firefighting and fire prevention services; or </a:t>
            </a:r>
            <a:endParaRPr lang="en-US" sz="3000" dirty="0">
              <a:latin typeface="TradeGothicLTStd"/>
            </a:endParaRPr>
          </a:p>
          <a:p>
            <a:pPr marL="457200" indent="-457200" fontAlgn="auto">
              <a:buFont typeface="Wingdings" pitchFamily="2" charset="2"/>
              <a:buChar char="ü"/>
            </a:pPr>
            <a:r>
              <a:rPr lang="en-US" sz="3000" dirty="0">
                <a:latin typeface="ITCFranklinGothicStd"/>
              </a:rPr>
              <a:t>Promotion of economic development and tourism. </a:t>
            </a:r>
            <a:endParaRPr lang="en-US" sz="3000" dirty="0">
              <a:effectLst/>
              <a:latin typeface="TradeGothicLTStd"/>
            </a:endParaRPr>
          </a:p>
        </p:txBody>
      </p:sp>
      <p:sp>
        <p:nvSpPr>
          <p:cNvPr id="5" name="Rectangle 4">
            <a:extLst>
              <a:ext uri="{FF2B5EF4-FFF2-40B4-BE49-F238E27FC236}">
                <a16:creationId xmlns:a16="http://schemas.microsoft.com/office/drawing/2014/main" id="{EF7A8C5C-3F3C-7442-8958-9837F38AF138}"/>
              </a:ext>
            </a:extLst>
          </p:cNvPr>
          <p:cNvSpPr/>
          <p:nvPr/>
        </p:nvSpPr>
        <p:spPr>
          <a:xfrm>
            <a:off x="704850" y="457200"/>
            <a:ext cx="7962900" cy="646331"/>
          </a:xfrm>
          <a:prstGeom prst="rect">
            <a:avLst/>
          </a:prstGeom>
        </p:spPr>
        <p:txBody>
          <a:bodyPr wrap="square">
            <a:spAutoFit/>
          </a:bodyPr>
          <a:lstStyle/>
          <a:p>
            <a:r>
              <a:rPr lang="en-US" sz="3600" b="1" dirty="0"/>
              <a:t>Uses of County Assistance District Funds</a:t>
            </a:r>
          </a:p>
        </p:txBody>
      </p:sp>
    </p:spTree>
    <p:extLst>
      <p:ext uri="{BB962C8B-B14F-4D97-AF65-F5344CB8AC3E}">
        <p14:creationId xmlns:p14="http://schemas.microsoft.com/office/powerpoint/2010/main" val="4214233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7A8C5C-3F3C-7442-8958-9837F38AF138}"/>
              </a:ext>
            </a:extLst>
          </p:cNvPr>
          <p:cNvSpPr/>
          <p:nvPr/>
        </p:nvSpPr>
        <p:spPr>
          <a:xfrm>
            <a:off x="704850" y="457200"/>
            <a:ext cx="7962900" cy="1200329"/>
          </a:xfrm>
          <a:prstGeom prst="rect">
            <a:avLst/>
          </a:prstGeom>
        </p:spPr>
        <p:txBody>
          <a:bodyPr wrap="square">
            <a:spAutoFit/>
          </a:bodyPr>
          <a:lstStyle/>
          <a:p>
            <a:r>
              <a:rPr lang="en-US" sz="3600" b="1" dirty="0">
                <a:solidFill>
                  <a:srgbClr val="C00000"/>
                </a:solidFill>
              </a:rPr>
              <a:t>Latest Success Story:</a:t>
            </a:r>
          </a:p>
          <a:p>
            <a:r>
              <a:rPr lang="en-US" sz="3600" b="1" dirty="0">
                <a:solidFill>
                  <a:srgbClr val="C00000"/>
                </a:solidFill>
              </a:rPr>
              <a:t>Potter County Assistance District</a:t>
            </a:r>
          </a:p>
        </p:txBody>
      </p:sp>
      <p:sp>
        <p:nvSpPr>
          <p:cNvPr id="2" name="Rectangle 1">
            <a:extLst>
              <a:ext uri="{FF2B5EF4-FFF2-40B4-BE49-F238E27FC236}">
                <a16:creationId xmlns:a16="http://schemas.microsoft.com/office/drawing/2014/main" id="{B1DA7E17-19DF-894B-BE68-8B5711F4970D}"/>
              </a:ext>
            </a:extLst>
          </p:cNvPr>
          <p:cNvSpPr/>
          <p:nvPr/>
        </p:nvSpPr>
        <p:spPr>
          <a:xfrm>
            <a:off x="704850" y="1905000"/>
            <a:ext cx="8248650" cy="4401205"/>
          </a:xfrm>
          <a:prstGeom prst="rect">
            <a:avLst/>
          </a:prstGeom>
        </p:spPr>
        <p:txBody>
          <a:bodyPr wrap="square">
            <a:spAutoFit/>
          </a:bodyPr>
          <a:lstStyle/>
          <a:p>
            <a:r>
              <a:rPr lang="en-US" sz="2800" b="1" dirty="0">
                <a:latin typeface="Calibri" panose="020F0502020204030204" pitchFamily="34" charset="0"/>
                <a:ea typeface="Calibri" panose="020F0502020204030204" pitchFamily="34" charset="0"/>
                <a:cs typeface="Times New Roman" panose="02020603050405020304" pitchFamily="18" charset="0"/>
              </a:rPr>
              <a:t>Insights from Judge Nancy:</a:t>
            </a:r>
          </a:p>
          <a:p>
            <a:pPr marL="457200" indent="-457200">
              <a:buFont typeface="Arial" panose="020B0604020202020204" pitchFamily="34" charset="0"/>
              <a:buChar char="•"/>
            </a:pPr>
            <a:r>
              <a:rPr lang="en-US" sz="2800" dirty="0">
                <a:latin typeface="Calibri" panose="020F0502020204030204" pitchFamily="34" charset="0"/>
                <a:ea typeface="Calibri" panose="020F0502020204030204" pitchFamily="34" charset="0"/>
                <a:cs typeface="Times New Roman" panose="02020603050405020304" pitchFamily="18" charset="0"/>
              </a:rPr>
              <a:t>Wording on ballot was major factor in failed vote</a:t>
            </a:r>
          </a:p>
          <a:p>
            <a:pPr marL="457200" indent="-457200">
              <a:buFont typeface="Arial" panose="020B0604020202020204" pitchFamily="34" charset="0"/>
              <a:buChar char="•"/>
            </a:pPr>
            <a:r>
              <a:rPr lang="en-US" sz="2800" dirty="0">
                <a:latin typeface="Calibri" panose="020F0502020204030204" pitchFamily="34" charset="0"/>
                <a:ea typeface="Calibri" panose="020F0502020204030204" pitchFamily="34" charset="0"/>
                <a:cs typeface="Times New Roman" panose="02020603050405020304" pitchFamily="18" charset="0"/>
              </a:rPr>
              <a:t>Citizens committee was key factor in passage</a:t>
            </a:r>
          </a:p>
          <a:p>
            <a:pPr marL="457200" indent="-457200">
              <a:buFont typeface="Arial" panose="020B0604020202020204" pitchFamily="34" charset="0"/>
              <a:buChar char="•"/>
            </a:pPr>
            <a:r>
              <a:rPr lang="en-US" sz="2800" dirty="0">
                <a:latin typeface="Calibri" panose="020F0502020204030204" pitchFamily="34" charset="0"/>
                <a:ea typeface="Calibri" panose="020F0502020204030204" pitchFamily="34" charset="0"/>
                <a:cs typeface="Times New Roman" panose="02020603050405020304" pitchFamily="18" charset="0"/>
              </a:rPr>
              <a:t>People listen to people who aren’t in government</a:t>
            </a:r>
          </a:p>
          <a:p>
            <a:endParaRPr lang="en-US" sz="2800" dirty="0">
              <a:latin typeface="Calibri" panose="020F0502020204030204" pitchFamily="34" charset="0"/>
              <a:ea typeface="Calibri" panose="020F0502020204030204" pitchFamily="34" charset="0"/>
              <a:cs typeface="Times New Roman" panose="02020603050405020304" pitchFamily="18" charset="0"/>
            </a:endParaRPr>
          </a:p>
          <a:p>
            <a:r>
              <a:rPr lang="en-US" sz="2800" b="1" dirty="0">
                <a:latin typeface="Calibri" panose="020F0502020204030204" pitchFamily="34" charset="0"/>
                <a:ea typeface="Calibri" panose="020F0502020204030204" pitchFamily="34" charset="0"/>
                <a:cs typeface="Times New Roman" panose="02020603050405020304" pitchFamily="18" charset="0"/>
              </a:rPr>
              <a:t>Key points in Public Education Campaign:</a:t>
            </a:r>
          </a:p>
          <a:p>
            <a:pPr marL="457200" indent="-457200">
              <a:buFont typeface="Arial" panose="020B0604020202020204" pitchFamily="34" charset="0"/>
              <a:buChar char="•"/>
            </a:pPr>
            <a:r>
              <a:rPr lang="en-US" sz="2800" dirty="0">
                <a:latin typeface="Calibri" panose="020F0502020204030204" pitchFamily="34" charset="0"/>
                <a:ea typeface="Calibri" panose="020F0502020204030204" pitchFamily="34" charset="0"/>
                <a:cs typeface="Times New Roman" panose="02020603050405020304" pitchFamily="18" charset="0"/>
              </a:rPr>
              <a:t>This is not “assistance for the poor”</a:t>
            </a:r>
          </a:p>
          <a:p>
            <a:pPr marL="457200" indent="-457200">
              <a:buFont typeface="Arial" panose="020B0604020202020204" pitchFamily="34" charset="0"/>
              <a:buChar char="•"/>
            </a:pPr>
            <a:r>
              <a:rPr lang="en-US" sz="2800" dirty="0">
                <a:latin typeface="Calibri" panose="020F0502020204030204" pitchFamily="34" charset="0"/>
                <a:ea typeface="Calibri" panose="020F0502020204030204" pitchFamily="34" charset="0"/>
                <a:cs typeface="Times New Roman" panose="02020603050405020304" pitchFamily="18" charset="0"/>
              </a:rPr>
              <a:t>Funds were earmarked to support fire protection</a:t>
            </a:r>
          </a:p>
          <a:p>
            <a:pPr marL="457200" indent="-457200">
              <a:buFont typeface="Arial" panose="020B0604020202020204" pitchFamily="34" charset="0"/>
              <a:buChar char="•"/>
            </a:pPr>
            <a:r>
              <a:rPr lang="en-US" sz="2800" dirty="0">
                <a:latin typeface="Calibri" panose="020F0502020204030204" pitchFamily="34" charset="0"/>
                <a:ea typeface="Calibri" panose="020F0502020204030204" pitchFamily="34" charset="0"/>
                <a:cs typeface="Times New Roman" panose="02020603050405020304" pitchFamily="18" charset="0"/>
              </a:rPr>
              <a:t>Just means you’ll pay same sales tax you pay in city (8.25% total)</a:t>
            </a:r>
          </a:p>
        </p:txBody>
      </p:sp>
    </p:spTree>
    <p:extLst>
      <p:ext uri="{BB962C8B-B14F-4D97-AF65-F5344CB8AC3E}">
        <p14:creationId xmlns:p14="http://schemas.microsoft.com/office/powerpoint/2010/main" val="3527469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B2D6A8-EA58-884B-B54C-7BD132D283B7}"/>
              </a:ext>
            </a:extLst>
          </p:cNvPr>
          <p:cNvSpPr/>
          <p:nvPr/>
        </p:nvSpPr>
        <p:spPr>
          <a:xfrm>
            <a:off x="1066800" y="1828800"/>
            <a:ext cx="7391400" cy="3908762"/>
          </a:xfrm>
          <a:prstGeom prst="rect">
            <a:avLst/>
          </a:prstGeom>
        </p:spPr>
        <p:txBody>
          <a:bodyPr wrap="square">
            <a:spAutoFit/>
          </a:bodyPr>
          <a:lstStyle/>
          <a:p>
            <a:r>
              <a:rPr lang="en-US" sz="4000" i="1" dirty="0"/>
              <a:t>“The best way to provide real property tax relief to homeowners and business owners is to increase your property tax base through economic development.”</a:t>
            </a:r>
          </a:p>
          <a:p>
            <a:endParaRPr lang="en-US" sz="800" i="1" dirty="0"/>
          </a:p>
          <a:p>
            <a:r>
              <a:rPr lang="en-US" sz="4000" i="1" dirty="0"/>
              <a:t>				    --Lonnie Hunt</a:t>
            </a:r>
          </a:p>
        </p:txBody>
      </p:sp>
      <p:sp>
        <p:nvSpPr>
          <p:cNvPr id="3" name="Rectangle 2">
            <a:extLst>
              <a:ext uri="{FF2B5EF4-FFF2-40B4-BE49-F238E27FC236}">
                <a16:creationId xmlns:a16="http://schemas.microsoft.com/office/drawing/2014/main" id="{F9CCBF9F-7667-7440-ACBD-AA493733F016}"/>
              </a:ext>
            </a:extLst>
          </p:cNvPr>
          <p:cNvSpPr/>
          <p:nvPr/>
        </p:nvSpPr>
        <p:spPr>
          <a:xfrm>
            <a:off x="2340652" y="762000"/>
            <a:ext cx="4462697" cy="830997"/>
          </a:xfrm>
          <a:prstGeom prst="rect">
            <a:avLst/>
          </a:prstGeom>
        </p:spPr>
        <p:txBody>
          <a:bodyPr wrap="none">
            <a:spAutoFit/>
          </a:bodyPr>
          <a:lstStyle/>
          <a:p>
            <a:pPr algn="ctr"/>
            <a:r>
              <a:rPr lang="en-US" sz="4800" dirty="0">
                <a:solidFill>
                  <a:srgbClr val="C00000"/>
                </a:solidFill>
              </a:rPr>
              <a:t>Quote of the Day</a:t>
            </a:r>
          </a:p>
        </p:txBody>
      </p:sp>
    </p:spTree>
    <p:extLst>
      <p:ext uri="{BB962C8B-B14F-4D97-AF65-F5344CB8AC3E}">
        <p14:creationId xmlns:p14="http://schemas.microsoft.com/office/powerpoint/2010/main" val="27797658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AABCE2-C158-1D42-BBC5-779A396DADC3}"/>
              </a:ext>
            </a:extLst>
          </p:cNvPr>
          <p:cNvSpPr/>
          <p:nvPr/>
        </p:nvSpPr>
        <p:spPr>
          <a:xfrm>
            <a:off x="723900" y="5484167"/>
            <a:ext cx="7696200" cy="461665"/>
          </a:xfrm>
          <a:prstGeom prst="rect">
            <a:avLst/>
          </a:prstGeom>
        </p:spPr>
        <p:txBody>
          <a:bodyPr wrap="square">
            <a:spAutoFit/>
          </a:bodyPr>
          <a:lstStyle/>
          <a:p>
            <a:r>
              <a:rPr lang="en-US" sz="2400" b="1" dirty="0">
                <a:solidFill>
                  <a:srgbClr val="0070C0"/>
                </a:solidFill>
              </a:rPr>
              <a:t>https://</a:t>
            </a:r>
            <a:r>
              <a:rPr lang="en-US" sz="2400" b="1" dirty="0" err="1">
                <a:solidFill>
                  <a:srgbClr val="0070C0"/>
                </a:solidFill>
              </a:rPr>
              <a:t>comptroller.texas.gov</a:t>
            </a:r>
            <a:r>
              <a:rPr lang="en-US" sz="2400" b="1" dirty="0">
                <a:solidFill>
                  <a:srgbClr val="0070C0"/>
                </a:solidFill>
              </a:rPr>
              <a:t>/economy/docs/96-1172.pdf</a:t>
            </a:r>
          </a:p>
        </p:txBody>
      </p:sp>
      <p:sp>
        <p:nvSpPr>
          <p:cNvPr id="3" name="Rectangle 2">
            <a:extLst>
              <a:ext uri="{FF2B5EF4-FFF2-40B4-BE49-F238E27FC236}">
                <a16:creationId xmlns:a16="http://schemas.microsoft.com/office/drawing/2014/main" id="{27A63CE1-DB62-9A48-BF4B-3E59968102AC}"/>
              </a:ext>
            </a:extLst>
          </p:cNvPr>
          <p:cNvSpPr/>
          <p:nvPr/>
        </p:nvSpPr>
        <p:spPr>
          <a:xfrm>
            <a:off x="723900" y="1295400"/>
            <a:ext cx="8001000" cy="3416320"/>
          </a:xfrm>
          <a:prstGeom prst="rect">
            <a:avLst/>
          </a:prstGeom>
        </p:spPr>
        <p:txBody>
          <a:bodyPr wrap="square">
            <a:spAutoFit/>
          </a:bodyPr>
          <a:lstStyle/>
          <a:p>
            <a:r>
              <a:rPr lang="en-US" sz="3600" dirty="0">
                <a:latin typeface="ITCFranklinGothicStd"/>
              </a:rPr>
              <a:t>“Authorizing the creation of the _________________ County Assistance </a:t>
            </a:r>
            <a:endParaRPr lang="en-US" sz="3600" dirty="0"/>
          </a:p>
          <a:p>
            <a:r>
              <a:rPr lang="en-US" sz="3600" dirty="0">
                <a:latin typeface="ITCFranklinGothicStd"/>
              </a:rPr>
              <a:t>District No. ______ and the imposition of a sales and use tax at the rate of _______ percent for the purpose of financing the operations of the district.” </a:t>
            </a:r>
            <a:endParaRPr lang="en-US" sz="3600" dirty="0">
              <a:effectLst/>
            </a:endParaRPr>
          </a:p>
        </p:txBody>
      </p:sp>
      <p:sp>
        <p:nvSpPr>
          <p:cNvPr id="4" name="Rectangle 3">
            <a:extLst>
              <a:ext uri="{FF2B5EF4-FFF2-40B4-BE49-F238E27FC236}">
                <a16:creationId xmlns:a16="http://schemas.microsoft.com/office/drawing/2014/main" id="{DCA26A35-29AE-BD43-A5F7-7CC3EF4B99CB}"/>
              </a:ext>
            </a:extLst>
          </p:cNvPr>
          <p:cNvSpPr/>
          <p:nvPr/>
        </p:nvSpPr>
        <p:spPr>
          <a:xfrm>
            <a:off x="704850" y="457200"/>
            <a:ext cx="7962900" cy="646331"/>
          </a:xfrm>
          <a:prstGeom prst="rect">
            <a:avLst/>
          </a:prstGeom>
        </p:spPr>
        <p:txBody>
          <a:bodyPr wrap="square">
            <a:spAutoFit/>
          </a:bodyPr>
          <a:lstStyle/>
          <a:p>
            <a:pPr algn="ctr"/>
            <a:r>
              <a:rPr lang="en-US" sz="3600" b="1" dirty="0">
                <a:solidFill>
                  <a:srgbClr val="C00000"/>
                </a:solidFill>
              </a:rPr>
              <a:t>Required Ballot Language</a:t>
            </a:r>
          </a:p>
        </p:txBody>
      </p:sp>
    </p:spTree>
    <p:extLst>
      <p:ext uri="{BB962C8B-B14F-4D97-AF65-F5344CB8AC3E}">
        <p14:creationId xmlns:p14="http://schemas.microsoft.com/office/powerpoint/2010/main" val="35883200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D405EA-F7BB-AE45-895B-DF7389FF463F}"/>
              </a:ext>
            </a:extLst>
          </p:cNvPr>
          <p:cNvSpPr/>
          <p:nvPr/>
        </p:nvSpPr>
        <p:spPr>
          <a:xfrm>
            <a:off x="647700" y="1371600"/>
            <a:ext cx="8077200" cy="4355038"/>
          </a:xfrm>
          <a:prstGeom prst="rect">
            <a:avLst/>
          </a:prstGeom>
        </p:spPr>
        <p:txBody>
          <a:bodyPr wrap="square">
            <a:spAutoFit/>
          </a:bodyPr>
          <a:lstStyle/>
          <a:p>
            <a:pPr marL="571500" indent="-571500">
              <a:spcAft>
                <a:spcPts val="600"/>
              </a:spcAft>
              <a:buFont typeface="Arial" panose="020B0604020202020204" pitchFamily="34" charset="0"/>
              <a:buChar char="•"/>
            </a:pPr>
            <a:r>
              <a:rPr lang="en-US" sz="3600" dirty="0"/>
              <a:t>Governor’s Office</a:t>
            </a:r>
          </a:p>
          <a:p>
            <a:pPr marL="571500" indent="-571500">
              <a:spcAft>
                <a:spcPts val="600"/>
              </a:spcAft>
              <a:buFont typeface="Arial" panose="020B0604020202020204" pitchFamily="34" charset="0"/>
              <a:buChar char="•"/>
            </a:pPr>
            <a:r>
              <a:rPr lang="en-US" sz="3600" dirty="0"/>
              <a:t>Texas Department of Agriculture</a:t>
            </a:r>
          </a:p>
          <a:p>
            <a:pPr marL="571500" indent="-571500">
              <a:spcAft>
                <a:spcPts val="600"/>
              </a:spcAft>
              <a:buFont typeface="Arial" panose="020B0604020202020204" pitchFamily="34" charset="0"/>
              <a:buChar char="•"/>
            </a:pPr>
            <a:r>
              <a:rPr lang="en-US" sz="3600" dirty="0"/>
              <a:t>USDA Rural Development</a:t>
            </a:r>
          </a:p>
          <a:p>
            <a:pPr marL="571500" indent="-571500">
              <a:spcAft>
                <a:spcPts val="600"/>
              </a:spcAft>
              <a:buFont typeface="Arial" panose="020B0604020202020204" pitchFamily="34" charset="0"/>
              <a:buChar char="•"/>
            </a:pPr>
            <a:r>
              <a:rPr lang="en-US" sz="3600" dirty="0"/>
              <a:t>Texas Parks &amp; Wildlife</a:t>
            </a:r>
          </a:p>
          <a:p>
            <a:pPr marL="571500" indent="-571500">
              <a:spcAft>
                <a:spcPts val="600"/>
              </a:spcAft>
              <a:buFont typeface="Arial" panose="020B0604020202020204" pitchFamily="34" charset="0"/>
              <a:buChar char="•"/>
            </a:pPr>
            <a:r>
              <a:rPr lang="en-US" sz="3600" dirty="0"/>
              <a:t>National Park Service</a:t>
            </a:r>
          </a:p>
          <a:p>
            <a:pPr marL="571500" indent="-571500">
              <a:buFont typeface="Arial" panose="020B0604020202020204" pitchFamily="34" charset="0"/>
              <a:buChar char="•"/>
            </a:pPr>
            <a:r>
              <a:rPr lang="en-US" sz="3600" dirty="0"/>
              <a:t>Environmental Protection Agency (EPA) </a:t>
            </a:r>
            <a:r>
              <a:rPr lang="en-US" sz="3200" dirty="0">
                <a:solidFill>
                  <a:srgbClr val="1155CC"/>
                </a:solidFill>
                <a:latin typeface="Arial" panose="020B0604020202020204" pitchFamily="34" charset="0"/>
                <a:hlinkClick r:id="rId2"/>
              </a:rPr>
              <a:t>www.epa.gov/smartgrowth</a:t>
            </a:r>
            <a:endParaRPr lang="en-US" sz="3200" dirty="0"/>
          </a:p>
        </p:txBody>
      </p:sp>
      <p:sp>
        <p:nvSpPr>
          <p:cNvPr id="3" name="Rectangle 2">
            <a:extLst>
              <a:ext uri="{FF2B5EF4-FFF2-40B4-BE49-F238E27FC236}">
                <a16:creationId xmlns:a16="http://schemas.microsoft.com/office/drawing/2014/main" id="{A7406C94-752B-6548-9178-4FB8FD12AD64}"/>
              </a:ext>
            </a:extLst>
          </p:cNvPr>
          <p:cNvSpPr/>
          <p:nvPr/>
        </p:nvSpPr>
        <p:spPr>
          <a:xfrm>
            <a:off x="847725" y="485031"/>
            <a:ext cx="7677150" cy="646331"/>
          </a:xfrm>
          <a:prstGeom prst="rect">
            <a:avLst/>
          </a:prstGeom>
        </p:spPr>
        <p:txBody>
          <a:bodyPr wrap="square">
            <a:spAutoFit/>
          </a:bodyPr>
          <a:lstStyle/>
          <a:p>
            <a:r>
              <a:rPr lang="en-US" sz="3600" b="1" dirty="0">
                <a:solidFill>
                  <a:srgbClr val="C00000"/>
                </a:solidFill>
              </a:rPr>
              <a:t>Other Economic Development Partners</a:t>
            </a:r>
          </a:p>
        </p:txBody>
      </p:sp>
    </p:spTree>
    <p:extLst>
      <p:ext uri="{BB962C8B-B14F-4D97-AF65-F5344CB8AC3E}">
        <p14:creationId xmlns:p14="http://schemas.microsoft.com/office/powerpoint/2010/main" val="13597714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054190-8AFF-BF4D-96D4-8D2451894246}"/>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7962392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F5E81E-CF37-8046-B717-64889B49C339}"/>
              </a:ext>
            </a:extLst>
          </p:cNvPr>
          <p:cNvSpPr/>
          <p:nvPr/>
        </p:nvSpPr>
        <p:spPr>
          <a:xfrm>
            <a:off x="616526" y="1371600"/>
            <a:ext cx="8305799" cy="4770537"/>
          </a:xfrm>
          <a:prstGeom prst="rect">
            <a:avLst/>
          </a:prstGeom>
        </p:spPr>
        <p:txBody>
          <a:bodyPr wrap="square">
            <a:spAutoFit/>
          </a:bodyPr>
          <a:lstStyle/>
          <a:p>
            <a:pPr marL="571500" indent="-571500">
              <a:spcAft>
                <a:spcPts val="600"/>
              </a:spcAft>
              <a:buFont typeface="Arial" panose="020B0604020202020204" pitchFamily="34" charset="0"/>
              <a:buChar char="•"/>
            </a:pPr>
            <a:r>
              <a:rPr lang="en-US" sz="3600" dirty="0"/>
              <a:t>CDBG Community Development Grants</a:t>
            </a:r>
          </a:p>
          <a:p>
            <a:pPr marL="571500" indent="-571500">
              <a:spcAft>
                <a:spcPts val="600"/>
              </a:spcAft>
              <a:buFont typeface="Arial" panose="020B0604020202020204" pitchFamily="34" charset="0"/>
              <a:buChar char="•"/>
            </a:pPr>
            <a:r>
              <a:rPr lang="en-US" sz="3600" dirty="0"/>
              <a:t>Texas Capital Fund</a:t>
            </a:r>
          </a:p>
          <a:p>
            <a:pPr lvl="1"/>
            <a:r>
              <a:rPr lang="en-US" sz="2800" dirty="0"/>
              <a:t>	Infrastructure Development</a:t>
            </a:r>
          </a:p>
          <a:p>
            <a:pPr lvl="1"/>
            <a:r>
              <a:rPr lang="en-US" sz="2800" dirty="0"/>
              <a:t>	Real Estate Development</a:t>
            </a:r>
          </a:p>
          <a:p>
            <a:pPr lvl="1"/>
            <a:r>
              <a:rPr lang="en-US" sz="2800" dirty="0"/>
              <a:t>	Downtown Revitalization Program</a:t>
            </a:r>
          </a:p>
          <a:p>
            <a:pPr lvl="1"/>
            <a:r>
              <a:rPr lang="en-US" sz="2800" dirty="0"/>
              <a:t>	Main Street Improvement Program</a:t>
            </a:r>
          </a:p>
          <a:p>
            <a:pPr lvl="1"/>
            <a:r>
              <a:rPr lang="en-US" sz="2800" dirty="0"/>
              <a:t>	Small &amp; Microenterprise Revolving Fund</a:t>
            </a:r>
          </a:p>
          <a:p>
            <a:pPr marL="571500" indent="-571500">
              <a:spcBef>
                <a:spcPts val="600"/>
              </a:spcBef>
              <a:spcAft>
                <a:spcPts val="600"/>
              </a:spcAft>
              <a:buFont typeface="Arial" panose="020B0604020202020204" pitchFamily="34" charset="0"/>
              <a:buChar char="•"/>
            </a:pPr>
            <a:r>
              <a:rPr lang="en-US" sz="3600" dirty="0"/>
              <a:t>Planning &amp; Capacity Building Fund</a:t>
            </a:r>
          </a:p>
          <a:p>
            <a:pPr marL="571500" indent="-571500">
              <a:spcAft>
                <a:spcPts val="600"/>
              </a:spcAft>
              <a:buFont typeface="Arial" panose="020B0604020202020204" pitchFamily="34" charset="0"/>
              <a:buChar char="•"/>
            </a:pPr>
            <a:r>
              <a:rPr lang="en-US" sz="3600" dirty="0"/>
              <a:t>Colonia Funds</a:t>
            </a:r>
          </a:p>
        </p:txBody>
      </p:sp>
      <p:sp>
        <p:nvSpPr>
          <p:cNvPr id="3" name="Rectangle 2">
            <a:extLst>
              <a:ext uri="{FF2B5EF4-FFF2-40B4-BE49-F238E27FC236}">
                <a16:creationId xmlns:a16="http://schemas.microsoft.com/office/drawing/2014/main" id="{9E41A102-38CD-0D46-9190-6B064434AC2F}"/>
              </a:ext>
            </a:extLst>
          </p:cNvPr>
          <p:cNvSpPr/>
          <p:nvPr/>
        </p:nvSpPr>
        <p:spPr>
          <a:xfrm>
            <a:off x="609600" y="533400"/>
            <a:ext cx="8305800" cy="646331"/>
          </a:xfrm>
          <a:prstGeom prst="rect">
            <a:avLst/>
          </a:prstGeom>
        </p:spPr>
        <p:txBody>
          <a:bodyPr wrap="square">
            <a:spAutoFit/>
          </a:bodyPr>
          <a:lstStyle/>
          <a:p>
            <a:r>
              <a:rPr lang="en-US" sz="3600" b="1" dirty="0">
                <a:solidFill>
                  <a:srgbClr val="C00000"/>
                </a:solidFill>
              </a:rPr>
              <a:t>Texas Department of Agriculture Programs</a:t>
            </a:r>
          </a:p>
        </p:txBody>
      </p:sp>
    </p:spTree>
    <p:extLst>
      <p:ext uri="{BB962C8B-B14F-4D97-AF65-F5344CB8AC3E}">
        <p14:creationId xmlns:p14="http://schemas.microsoft.com/office/powerpoint/2010/main" val="25410955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F5E81E-CF37-8046-B717-64889B49C339}"/>
              </a:ext>
            </a:extLst>
          </p:cNvPr>
          <p:cNvSpPr/>
          <p:nvPr/>
        </p:nvSpPr>
        <p:spPr>
          <a:xfrm>
            <a:off x="914400" y="1843950"/>
            <a:ext cx="7162800" cy="3170099"/>
          </a:xfrm>
          <a:prstGeom prst="rect">
            <a:avLst/>
          </a:prstGeom>
        </p:spPr>
        <p:txBody>
          <a:bodyPr wrap="square">
            <a:spAutoFit/>
          </a:bodyPr>
          <a:lstStyle/>
          <a:p>
            <a:pPr marL="571500" indent="-571500">
              <a:spcAft>
                <a:spcPts val="600"/>
              </a:spcAft>
              <a:buFont typeface="Arial" panose="020B0604020202020204" pitchFamily="34" charset="0"/>
              <a:buChar char="•"/>
            </a:pPr>
            <a:r>
              <a:rPr lang="en-US" sz="3600" dirty="0"/>
              <a:t>Housing – Single &amp; Multi-Family</a:t>
            </a:r>
          </a:p>
          <a:p>
            <a:pPr marL="571500" indent="-571500">
              <a:spcAft>
                <a:spcPts val="600"/>
              </a:spcAft>
              <a:buFont typeface="Arial" panose="020B0604020202020204" pitchFamily="34" charset="0"/>
              <a:buChar char="•"/>
            </a:pPr>
            <a:r>
              <a:rPr lang="en-US" sz="3600" dirty="0"/>
              <a:t>Water &amp; Sewer Projects</a:t>
            </a:r>
          </a:p>
          <a:p>
            <a:pPr marL="571500" indent="-571500">
              <a:spcAft>
                <a:spcPts val="600"/>
              </a:spcAft>
              <a:buFont typeface="Arial" panose="020B0604020202020204" pitchFamily="34" charset="0"/>
              <a:buChar char="•"/>
            </a:pPr>
            <a:r>
              <a:rPr lang="en-US" sz="3600" dirty="0"/>
              <a:t>Community Facilities</a:t>
            </a:r>
          </a:p>
          <a:p>
            <a:pPr marL="571500" indent="-571500">
              <a:spcAft>
                <a:spcPts val="600"/>
              </a:spcAft>
              <a:buFont typeface="Arial" panose="020B0604020202020204" pitchFamily="34" charset="0"/>
              <a:buChar char="•"/>
            </a:pPr>
            <a:r>
              <a:rPr lang="en-US" sz="3600" dirty="0"/>
              <a:t>Rural Business Development</a:t>
            </a:r>
          </a:p>
          <a:p>
            <a:pPr marL="571500" indent="-571500">
              <a:spcAft>
                <a:spcPts val="600"/>
              </a:spcAft>
              <a:buFont typeface="Arial" panose="020B0604020202020204" pitchFamily="34" charset="0"/>
              <a:buChar char="•"/>
            </a:pPr>
            <a:r>
              <a:rPr lang="en-US" sz="3600" dirty="0"/>
              <a:t>Rural Broadband</a:t>
            </a:r>
          </a:p>
        </p:txBody>
      </p:sp>
      <p:sp>
        <p:nvSpPr>
          <p:cNvPr id="3" name="Rectangle 2">
            <a:extLst>
              <a:ext uri="{FF2B5EF4-FFF2-40B4-BE49-F238E27FC236}">
                <a16:creationId xmlns:a16="http://schemas.microsoft.com/office/drawing/2014/main" id="{9E41A102-38CD-0D46-9190-6B064434AC2F}"/>
              </a:ext>
            </a:extLst>
          </p:cNvPr>
          <p:cNvSpPr/>
          <p:nvPr/>
        </p:nvSpPr>
        <p:spPr>
          <a:xfrm>
            <a:off x="1695450" y="685800"/>
            <a:ext cx="5695950" cy="646331"/>
          </a:xfrm>
          <a:prstGeom prst="rect">
            <a:avLst/>
          </a:prstGeom>
        </p:spPr>
        <p:txBody>
          <a:bodyPr wrap="square">
            <a:spAutoFit/>
          </a:bodyPr>
          <a:lstStyle/>
          <a:p>
            <a:r>
              <a:rPr lang="en-US" sz="3600" b="1" dirty="0">
                <a:solidFill>
                  <a:srgbClr val="C00000"/>
                </a:solidFill>
              </a:rPr>
              <a:t>USDA Grant &amp; Loan Program</a:t>
            </a:r>
          </a:p>
        </p:txBody>
      </p:sp>
    </p:spTree>
    <p:extLst>
      <p:ext uri="{BB962C8B-B14F-4D97-AF65-F5344CB8AC3E}">
        <p14:creationId xmlns:p14="http://schemas.microsoft.com/office/powerpoint/2010/main" val="8851115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790961-F224-6B45-B4A4-6D3935015088}"/>
              </a:ext>
            </a:extLst>
          </p:cNvPr>
          <p:cNvPicPr>
            <a:picLocks noChangeAspect="1"/>
          </p:cNvPicPr>
          <p:nvPr/>
        </p:nvPicPr>
        <p:blipFill>
          <a:blip r:embed="rId3"/>
          <a:stretch>
            <a:fillRect/>
          </a:stretch>
        </p:blipFill>
        <p:spPr>
          <a:xfrm>
            <a:off x="-38994" y="0"/>
            <a:ext cx="9158310" cy="6477000"/>
          </a:xfrm>
          <a:prstGeom prst="rect">
            <a:avLst/>
          </a:prstGeom>
        </p:spPr>
      </p:pic>
    </p:spTree>
    <p:extLst>
      <p:ext uri="{BB962C8B-B14F-4D97-AF65-F5344CB8AC3E}">
        <p14:creationId xmlns:p14="http://schemas.microsoft.com/office/powerpoint/2010/main" val="26260401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8F5DC5-8A07-2641-BCBD-39AE9D9E11E7}"/>
              </a:ext>
            </a:extLst>
          </p:cNvPr>
          <p:cNvSpPr/>
          <p:nvPr/>
        </p:nvSpPr>
        <p:spPr>
          <a:xfrm>
            <a:off x="2057400" y="1752600"/>
            <a:ext cx="5181600" cy="2185214"/>
          </a:xfrm>
          <a:prstGeom prst="rect">
            <a:avLst/>
          </a:prstGeom>
          <a:solidFill>
            <a:schemeClr val="bg1"/>
          </a:solidFill>
          <a:effectLst>
            <a:softEdge rad="317500"/>
          </a:effectLst>
        </p:spPr>
        <p:txBody>
          <a:bodyPr wrap="square">
            <a:spAutoFit/>
          </a:bodyPr>
          <a:lstStyle/>
          <a:p>
            <a:pPr algn="ctr"/>
            <a:r>
              <a:rPr lang="en-US" sz="4800" i="1" dirty="0"/>
              <a:t>Email me:</a:t>
            </a:r>
          </a:p>
          <a:p>
            <a:pPr algn="ctr"/>
            <a:r>
              <a:rPr lang="en-US" sz="4800" dirty="0"/>
              <a:t>Lonnie Hunt</a:t>
            </a:r>
            <a:endParaRPr lang="en-US" sz="1400" dirty="0"/>
          </a:p>
          <a:p>
            <a:pPr algn="ctr"/>
            <a:r>
              <a:rPr lang="en-US" sz="4000" dirty="0" err="1"/>
              <a:t>lhunt@detcog.org</a:t>
            </a:r>
            <a:endParaRPr lang="en-US" sz="4000" dirty="0"/>
          </a:p>
        </p:txBody>
      </p:sp>
      <p:pic>
        <p:nvPicPr>
          <p:cNvPr id="3" name="Picture 2">
            <a:extLst>
              <a:ext uri="{FF2B5EF4-FFF2-40B4-BE49-F238E27FC236}">
                <a16:creationId xmlns:a16="http://schemas.microsoft.com/office/drawing/2014/main" id="{54E94C71-E3E7-4935-B6AF-55A6A80CB2BE}"/>
              </a:ext>
            </a:extLst>
          </p:cNvPr>
          <p:cNvPicPr>
            <a:picLocks noChangeAspect="1"/>
          </p:cNvPicPr>
          <p:nvPr/>
        </p:nvPicPr>
        <p:blipFill>
          <a:blip r:embed="rId2"/>
          <a:stretch>
            <a:fillRect/>
          </a:stretch>
        </p:blipFill>
        <p:spPr>
          <a:xfrm>
            <a:off x="1524000" y="4343400"/>
            <a:ext cx="1117972" cy="762001"/>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161E6641-FD2B-4920-9BE4-13A4636B6838}"/>
              </a:ext>
            </a:extLst>
          </p:cNvPr>
          <p:cNvSpPr txBox="1"/>
          <p:nvPr/>
        </p:nvSpPr>
        <p:spPr>
          <a:xfrm>
            <a:off x="2819400" y="4343400"/>
            <a:ext cx="5638800" cy="830997"/>
          </a:xfrm>
          <a:prstGeom prst="rect">
            <a:avLst/>
          </a:prstGeom>
          <a:noFill/>
          <a:effectLst>
            <a:softEdge rad="31750"/>
          </a:effectLst>
        </p:spPr>
        <p:txBody>
          <a:bodyPr wrap="square" rtlCol="0">
            <a:spAutoFit/>
          </a:bodyPr>
          <a:lstStyle/>
          <a:p>
            <a:r>
              <a:rPr lang="en-US" sz="2400" b="1" dirty="0">
                <a:solidFill>
                  <a:srgbClr val="005E00"/>
                </a:solidFill>
              </a:rPr>
              <a:t>Deep East Texas Council of Governments</a:t>
            </a:r>
          </a:p>
          <a:p>
            <a:r>
              <a:rPr lang="en-US" sz="2400" b="1" dirty="0">
                <a:solidFill>
                  <a:srgbClr val="005E00"/>
                </a:solidFill>
              </a:rPr>
              <a:t>and Economic Development District</a:t>
            </a:r>
          </a:p>
        </p:txBody>
      </p:sp>
    </p:spTree>
    <p:extLst>
      <p:ext uri="{BB962C8B-B14F-4D97-AF65-F5344CB8AC3E}">
        <p14:creationId xmlns:p14="http://schemas.microsoft.com/office/powerpoint/2010/main" val="1304710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A9CAD2-4CA4-E044-8CB6-6C05FDF469BB}"/>
              </a:ext>
            </a:extLst>
          </p:cNvPr>
          <p:cNvSpPr/>
          <p:nvPr/>
        </p:nvSpPr>
        <p:spPr>
          <a:xfrm>
            <a:off x="609600" y="304800"/>
            <a:ext cx="8115300" cy="6140142"/>
          </a:xfrm>
          <a:prstGeom prst="rect">
            <a:avLst/>
          </a:prstGeom>
        </p:spPr>
        <p:txBody>
          <a:bodyPr wrap="square">
            <a:spAutoFit/>
          </a:bodyPr>
          <a:lstStyle/>
          <a:p>
            <a:pPr algn="ctr"/>
            <a:r>
              <a:rPr lang="en-US" sz="5500" dirty="0">
                <a:solidFill>
                  <a:srgbClr val="C00000"/>
                </a:solidFill>
              </a:rPr>
              <a:t>Key Points</a:t>
            </a:r>
          </a:p>
          <a:p>
            <a:endParaRPr lang="en-US" sz="1200" dirty="0"/>
          </a:p>
          <a:p>
            <a:pPr marL="571500" indent="-571500">
              <a:spcAft>
                <a:spcPts val="1200"/>
              </a:spcAft>
              <a:buFont typeface="Arial" panose="020B0604020202020204" pitchFamily="34" charset="0"/>
              <a:buChar char="•"/>
            </a:pPr>
            <a:r>
              <a:rPr lang="en-US" sz="4000" i="1" dirty="0"/>
              <a:t>Community development </a:t>
            </a:r>
            <a:r>
              <a:rPr lang="en-US" sz="4000" i="1" u="sng" dirty="0"/>
              <a:t>is </a:t>
            </a:r>
            <a:r>
              <a:rPr lang="en-US" sz="4000" i="1" dirty="0"/>
              <a:t>economic development</a:t>
            </a:r>
            <a:endParaRPr lang="en-US" sz="2800" i="1" dirty="0"/>
          </a:p>
          <a:p>
            <a:pPr marL="571500" indent="-571500">
              <a:spcAft>
                <a:spcPts val="1200"/>
              </a:spcAft>
              <a:buFont typeface="Arial" panose="020B0604020202020204" pitchFamily="34" charset="0"/>
              <a:buChar char="•"/>
            </a:pPr>
            <a:r>
              <a:rPr lang="en-US" sz="4000" i="1" dirty="0"/>
              <a:t>Tourism </a:t>
            </a:r>
            <a:r>
              <a:rPr lang="en-US" sz="4000" i="1" u="sng" dirty="0"/>
              <a:t>is</a:t>
            </a:r>
            <a:r>
              <a:rPr lang="en-US" sz="4000" i="1" dirty="0"/>
              <a:t> economic development</a:t>
            </a:r>
            <a:endParaRPr lang="en-US" sz="2800" i="1" dirty="0"/>
          </a:p>
          <a:p>
            <a:pPr marL="571500" indent="-571500">
              <a:spcAft>
                <a:spcPts val="1200"/>
              </a:spcAft>
              <a:buFont typeface="Arial" panose="020B0604020202020204" pitchFamily="34" charset="0"/>
              <a:buChar char="•"/>
            </a:pPr>
            <a:r>
              <a:rPr lang="en-US" sz="4000" i="1" dirty="0"/>
              <a:t>Counties have broad authority to support economic development</a:t>
            </a:r>
          </a:p>
          <a:p>
            <a:pPr marL="571500" indent="-571500">
              <a:spcAft>
                <a:spcPts val="1200"/>
              </a:spcAft>
              <a:buFont typeface="Arial" panose="020B0604020202020204" pitchFamily="34" charset="0"/>
              <a:buChar char="•"/>
            </a:pPr>
            <a:r>
              <a:rPr lang="en-US" sz="4000" i="1" dirty="0"/>
              <a:t>County-City cooperation is essential</a:t>
            </a:r>
            <a:endParaRPr lang="en-US" sz="2800" i="1" dirty="0"/>
          </a:p>
          <a:p>
            <a:pPr marL="571500" indent="-571500">
              <a:spcAft>
                <a:spcPts val="1200"/>
              </a:spcAft>
              <a:buFont typeface="Arial" panose="020B0604020202020204" pitchFamily="34" charset="0"/>
              <a:buChar char="•"/>
            </a:pPr>
            <a:r>
              <a:rPr lang="en-US" sz="4000" i="1" dirty="0"/>
              <a:t>Regional cooperation is essential</a:t>
            </a:r>
          </a:p>
        </p:txBody>
      </p:sp>
    </p:spTree>
    <p:extLst>
      <p:ext uri="{BB962C8B-B14F-4D97-AF65-F5344CB8AC3E}">
        <p14:creationId xmlns:p14="http://schemas.microsoft.com/office/powerpoint/2010/main" val="2011292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12900" y="67171"/>
            <a:ext cx="7378700" cy="6731000"/>
          </a:xfrm>
          <a:prstGeom prst="rect">
            <a:avLst/>
          </a:prstGeom>
        </p:spPr>
      </p:pic>
      <p:sp>
        <p:nvSpPr>
          <p:cNvPr id="4" name="TextBox 3"/>
          <p:cNvSpPr txBox="1"/>
          <p:nvPr/>
        </p:nvSpPr>
        <p:spPr>
          <a:xfrm>
            <a:off x="533400" y="381000"/>
            <a:ext cx="3079376" cy="2123658"/>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b="1" dirty="0"/>
              <a:t>Regional</a:t>
            </a:r>
          </a:p>
          <a:p>
            <a:pPr algn="ctr"/>
            <a:r>
              <a:rPr lang="en-US" sz="4000" b="1" dirty="0"/>
              <a:t>Councils</a:t>
            </a:r>
          </a:p>
          <a:p>
            <a:pPr algn="ctr"/>
            <a:endParaRPr lang="en-US" sz="1200" b="1" dirty="0"/>
          </a:p>
          <a:p>
            <a:pPr algn="ctr"/>
            <a:r>
              <a:rPr lang="en-US" sz="2000" b="1" i="1" dirty="0"/>
              <a:t>Formed Under</a:t>
            </a:r>
          </a:p>
          <a:p>
            <a:pPr algn="ctr"/>
            <a:r>
              <a:rPr lang="en-US" sz="2000" b="1" i="1" dirty="0"/>
              <a:t>LGC Chapter 391</a:t>
            </a:r>
          </a:p>
        </p:txBody>
      </p:sp>
      <p:sp>
        <p:nvSpPr>
          <p:cNvPr id="5" name="TextBox 4">
            <a:extLst>
              <a:ext uri="{FF2B5EF4-FFF2-40B4-BE49-F238E27FC236}">
                <a16:creationId xmlns:a16="http://schemas.microsoft.com/office/drawing/2014/main" id="{BF03D3F8-64B4-0C41-B850-9628BB14FE40}"/>
              </a:ext>
            </a:extLst>
          </p:cNvPr>
          <p:cNvSpPr txBox="1"/>
          <p:nvPr/>
        </p:nvSpPr>
        <p:spPr>
          <a:xfrm>
            <a:off x="914400" y="5105400"/>
            <a:ext cx="4114800" cy="169277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b="1" dirty="0"/>
              <a:t>Council of Governments (COG)</a:t>
            </a:r>
          </a:p>
          <a:p>
            <a:r>
              <a:rPr lang="en-US" sz="2400" b="1" dirty="0"/>
              <a:t>Association of Governments</a:t>
            </a:r>
          </a:p>
          <a:p>
            <a:r>
              <a:rPr lang="en-US" sz="2400" b="1" dirty="0"/>
              <a:t>Development Council</a:t>
            </a:r>
          </a:p>
          <a:p>
            <a:r>
              <a:rPr lang="en-US" sz="2400" b="1" dirty="0"/>
              <a:t>Regional Planning Commission</a:t>
            </a:r>
            <a:endParaRPr lang="en-US" sz="3600" b="1" dirty="0"/>
          </a:p>
          <a:p>
            <a:pPr algn="ctr"/>
            <a:r>
              <a:rPr lang="en-US" sz="800" b="1" dirty="0"/>
              <a:t> </a:t>
            </a:r>
          </a:p>
        </p:txBody>
      </p:sp>
      <p:sp>
        <p:nvSpPr>
          <p:cNvPr id="6" name="TextBox 5">
            <a:extLst>
              <a:ext uri="{FF2B5EF4-FFF2-40B4-BE49-F238E27FC236}">
                <a16:creationId xmlns:a16="http://schemas.microsoft.com/office/drawing/2014/main" id="{D7DDB441-FD4D-7246-A783-C0EE76CF86FB}"/>
              </a:ext>
            </a:extLst>
          </p:cNvPr>
          <p:cNvSpPr txBox="1"/>
          <p:nvPr/>
        </p:nvSpPr>
        <p:spPr>
          <a:xfrm>
            <a:off x="888253" y="4572000"/>
            <a:ext cx="1245347" cy="64633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600" b="1" dirty="0"/>
              <a:t>AKA:</a:t>
            </a:r>
          </a:p>
        </p:txBody>
      </p:sp>
    </p:spTree>
    <p:extLst>
      <p:ext uri="{BB962C8B-B14F-4D97-AF65-F5344CB8AC3E}">
        <p14:creationId xmlns:p14="http://schemas.microsoft.com/office/powerpoint/2010/main" val="15493071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4B84A8-11EF-CA49-81E2-B3C6A2211193}"/>
              </a:ext>
            </a:extLst>
          </p:cNvPr>
          <p:cNvPicPr>
            <a:picLocks noChangeAspect="1"/>
          </p:cNvPicPr>
          <p:nvPr/>
        </p:nvPicPr>
        <p:blipFill rotWithShape="1">
          <a:blip r:embed="rId2"/>
          <a:srcRect l="1770"/>
          <a:stretch/>
        </p:blipFill>
        <p:spPr>
          <a:xfrm>
            <a:off x="0" y="-27178"/>
            <a:ext cx="9067800" cy="6891040"/>
          </a:xfrm>
          <a:prstGeom prst="rect">
            <a:avLst/>
          </a:prstGeom>
        </p:spPr>
      </p:pic>
    </p:spTree>
    <p:extLst>
      <p:ext uri="{BB962C8B-B14F-4D97-AF65-F5344CB8AC3E}">
        <p14:creationId xmlns:p14="http://schemas.microsoft.com/office/powerpoint/2010/main" val="14342531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68677A-825A-044E-AA32-E6FAC9E89FEE}"/>
              </a:ext>
            </a:extLst>
          </p:cNvPr>
          <p:cNvPicPr>
            <a:picLocks noChangeAspect="1"/>
          </p:cNvPicPr>
          <p:nvPr/>
        </p:nvPicPr>
        <p:blipFill rotWithShape="1">
          <a:blip r:embed="rId2"/>
          <a:srcRect l="30755" t="56197" r="42988" b="10453"/>
          <a:stretch/>
        </p:blipFill>
        <p:spPr>
          <a:xfrm>
            <a:off x="1988526" y="1600200"/>
            <a:ext cx="5174273" cy="5076646"/>
          </a:xfrm>
          <a:prstGeom prst="rect">
            <a:avLst/>
          </a:prstGeom>
        </p:spPr>
      </p:pic>
      <p:sp>
        <p:nvSpPr>
          <p:cNvPr id="4" name="TextBox 3">
            <a:extLst>
              <a:ext uri="{FF2B5EF4-FFF2-40B4-BE49-F238E27FC236}">
                <a16:creationId xmlns:a16="http://schemas.microsoft.com/office/drawing/2014/main" id="{C8399712-35DC-FE48-9BE9-9E121BBC7BF0}"/>
              </a:ext>
            </a:extLst>
          </p:cNvPr>
          <p:cNvSpPr txBox="1"/>
          <p:nvPr/>
        </p:nvSpPr>
        <p:spPr>
          <a:xfrm>
            <a:off x="952500" y="304800"/>
            <a:ext cx="7239000" cy="120032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600" b="1" dirty="0"/>
              <a:t>Economic Development Districts</a:t>
            </a:r>
          </a:p>
          <a:p>
            <a:pPr algn="ctr"/>
            <a:r>
              <a:rPr lang="en-US" sz="3600" b="1" dirty="0"/>
              <a:t>In Texas</a:t>
            </a:r>
          </a:p>
        </p:txBody>
      </p:sp>
      <p:sp>
        <p:nvSpPr>
          <p:cNvPr id="5" name="Rectangle 4">
            <a:extLst>
              <a:ext uri="{FF2B5EF4-FFF2-40B4-BE49-F238E27FC236}">
                <a16:creationId xmlns:a16="http://schemas.microsoft.com/office/drawing/2014/main" id="{1E66BFBA-0DF0-1247-B17E-6BCFB4AC3EE0}"/>
              </a:ext>
            </a:extLst>
          </p:cNvPr>
          <p:cNvSpPr/>
          <p:nvPr/>
        </p:nvSpPr>
        <p:spPr>
          <a:xfrm>
            <a:off x="1790700" y="5638800"/>
            <a:ext cx="381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4059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47000">
              <a:schemeClr val="bg1"/>
            </a:gs>
            <a:gs pos="94000">
              <a:schemeClr val="bg1">
                <a:alpha val="11000"/>
              </a:schemeClr>
            </a:gs>
            <a:gs pos="97000">
              <a:srgbClr val="499D71">
                <a:alpha val="15000"/>
              </a:srgbClr>
            </a:gs>
          </a:gsLst>
          <a:lin ang="10800000" scaled="1"/>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55D2D6-A8D3-DE4C-B4DE-339072347CF1}"/>
              </a:ext>
            </a:extLst>
          </p:cNvPr>
          <p:cNvSpPr txBox="1"/>
          <p:nvPr/>
        </p:nvSpPr>
        <p:spPr>
          <a:xfrm>
            <a:off x="685800" y="1828800"/>
            <a:ext cx="8077200" cy="353943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342900" indent="-342900">
              <a:buFont typeface="Arial" panose="020B0604020202020204" pitchFamily="34" charset="0"/>
              <a:buChar char="•"/>
            </a:pPr>
            <a:r>
              <a:rPr lang="en-US" sz="3200" dirty="0"/>
              <a:t>Is a prerequisite for designation as EDD</a:t>
            </a:r>
          </a:p>
          <a:p>
            <a:pPr marL="342900" indent="-342900">
              <a:buFont typeface="Arial" panose="020B0604020202020204" pitchFamily="34" charset="0"/>
              <a:buChar char="•"/>
            </a:pPr>
            <a:r>
              <a:rPr lang="en-US" sz="3200" dirty="0"/>
              <a:t>Must be updated at least every five years</a:t>
            </a:r>
          </a:p>
          <a:p>
            <a:pPr marL="342900" indent="-342900">
              <a:buFont typeface="Arial" panose="020B0604020202020204" pitchFamily="34" charset="0"/>
              <a:buChar char="•"/>
            </a:pPr>
            <a:r>
              <a:rPr lang="en-US" sz="3200" dirty="0"/>
              <a:t>Locally-based, regionally-driven process</a:t>
            </a:r>
          </a:p>
          <a:p>
            <a:pPr marL="342900" indent="-342900">
              <a:buFont typeface="Arial" panose="020B0604020202020204" pitchFamily="34" charset="0"/>
              <a:buChar char="•"/>
            </a:pPr>
            <a:r>
              <a:rPr lang="en-US" sz="3200" dirty="0"/>
              <a:t>Strategic blueprint for regional collaboration</a:t>
            </a:r>
          </a:p>
          <a:p>
            <a:pPr marL="342900" indent="-342900">
              <a:buFont typeface="Arial" panose="020B0604020202020204" pitchFamily="34" charset="0"/>
              <a:buChar char="•"/>
            </a:pPr>
            <a:r>
              <a:rPr lang="en-US" sz="3200" dirty="0"/>
              <a:t>EDA bases funding decisions on the CEDS</a:t>
            </a:r>
          </a:p>
          <a:p>
            <a:pPr marL="342900" indent="-342900">
              <a:buFont typeface="Arial" panose="020B0604020202020204" pitchFamily="34" charset="0"/>
              <a:buChar char="•"/>
            </a:pPr>
            <a:r>
              <a:rPr lang="en-US" sz="3200" dirty="0"/>
              <a:t>New emphasis on resiliency</a:t>
            </a:r>
          </a:p>
          <a:p>
            <a:endParaRPr lang="en-US" sz="2400" b="1" dirty="0"/>
          </a:p>
          <a:p>
            <a:pPr algn="ctr"/>
            <a:r>
              <a:rPr lang="en-US" sz="800" b="1" dirty="0"/>
              <a:t> </a:t>
            </a:r>
          </a:p>
        </p:txBody>
      </p:sp>
      <p:sp>
        <p:nvSpPr>
          <p:cNvPr id="3" name="Rectangle 2">
            <a:extLst>
              <a:ext uri="{FF2B5EF4-FFF2-40B4-BE49-F238E27FC236}">
                <a16:creationId xmlns:a16="http://schemas.microsoft.com/office/drawing/2014/main" id="{0740D273-7BFE-664B-ACEC-C659A61036B7}"/>
              </a:ext>
            </a:extLst>
          </p:cNvPr>
          <p:cNvSpPr/>
          <p:nvPr/>
        </p:nvSpPr>
        <p:spPr>
          <a:xfrm>
            <a:off x="533400" y="304690"/>
            <a:ext cx="8229600" cy="1323439"/>
          </a:xfrm>
          <a:prstGeom prst="rect">
            <a:avLst/>
          </a:prstGeom>
        </p:spPr>
        <p:txBody>
          <a:bodyPr wrap="square">
            <a:spAutoFit/>
          </a:bodyPr>
          <a:lstStyle/>
          <a:p>
            <a:pPr algn="ctr"/>
            <a:r>
              <a:rPr lang="en-US" sz="4000" dirty="0">
                <a:solidFill>
                  <a:srgbClr val="A80044"/>
                </a:solidFill>
              </a:rPr>
              <a:t>Comprehensive Economic Development Strategy (CEDS)</a:t>
            </a:r>
          </a:p>
        </p:txBody>
      </p:sp>
    </p:spTree>
    <p:extLst>
      <p:ext uri="{BB962C8B-B14F-4D97-AF65-F5344CB8AC3E}">
        <p14:creationId xmlns:p14="http://schemas.microsoft.com/office/powerpoint/2010/main" val="3705281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55D2D6-A8D3-DE4C-B4DE-339072347CF1}"/>
              </a:ext>
            </a:extLst>
          </p:cNvPr>
          <p:cNvSpPr txBox="1"/>
          <p:nvPr/>
        </p:nvSpPr>
        <p:spPr>
          <a:xfrm>
            <a:off x="685800" y="3886200"/>
            <a:ext cx="8153400" cy="280076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342900" indent="-342900">
              <a:buFont typeface="Arial" panose="020B0604020202020204" pitchFamily="34" charset="0"/>
              <a:buChar char="•"/>
            </a:pPr>
            <a:r>
              <a:rPr lang="en-US" sz="2800" dirty="0"/>
              <a:t>$4 million for Lufkin Economic Dev Corp (design &amp; development of industrial park)    </a:t>
            </a:r>
          </a:p>
          <a:p>
            <a:pPr marL="342900" indent="-342900">
              <a:buFont typeface="Arial" panose="020B0604020202020204" pitchFamily="34" charset="0"/>
              <a:buChar char="•"/>
            </a:pPr>
            <a:r>
              <a:rPr lang="en-US" sz="2800" dirty="0"/>
              <a:t>$4 million for Polk County Commerce Center  (college classrooms, convention facility)</a:t>
            </a:r>
          </a:p>
          <a:p>
            <a:pPr marL="342900" indent="-342900">
              <a:buFont typeface="Arial" panose="020B0604020202020204" pitchFamily="34" charset="0"/>
              <a:buChar char="•"/>
            </a:pPr>
            <a:r>
              <a:rPr lang="en-US" sz="2800" dirty="0"/>
              <a:t>$1 million for new DETCOG building</a:t>
            </a:r>
          </a:p>
          <a:p>
            <a:pPr marL="342900" indent="-342900">
              <a:buFont typeface="Arial" panose="020B0604020202020204" pitchFamily="34" charset="0"/>
              <a:buChar char="•"/>
            </a:pPr>
            <a:r>
              <a:rPr lang="en-US" sz="2800" dirty="0"/>
              <a:t>$950k for City of San Augustine water storage</a:t>
            </a:r>
            <a:endParaRPr lang="en-US" sz="2800" b="1" dirty="0"/>
          </a:p>
          <a:p>
            <a:pPr algn="ctr"/>
            <a:r>
              <a:rPr lang="en-US" sz="800" b="1" dirty="0"/>
              <a:t> </a:t>
            </a:r>
          </a:p>
        </p:txBody>
      </p:sp>
      <p:sp>
        <p:nvSpPr>
          <p:cNvPr id="3" name="Rectangle 2">
            <a:extLst>
              <a:ext uri="{FF2B5EF4-FFF2-40B4-BE49-F238E27FC236}">
                <a16:creationId xmlns:a16="http://schemas.microsoft.com/office/drawing/2014/main" id="{0740D273-7BFE-664B-ACEC-C659A61036B7}"/>
              </a:ext>
            </a:extLst>
          </p:cNvPr>
          <p:cNvSpPr/>
          <p:nvPr/>
        </p:nvSpPr>
        <p:spPr>
          <a:xfrm>
            <a:off x="579912" y="228600"/>
            <a:ext cx="8229600" cy="707886"/>
          </a:xfrm>
          <a:prstGeom prst="rect">
            <a:avLst/>
          </a:prstGeom>
        </p:spPr>
        <p:txBody>
          <a:bodyPr wrap="square">
            <a:spAutoFit/>
          </a:bodyPr>
          <a:lstStyle/>
          <a:p>
            <a:pPr algn="ctr"/>
            <a:r>
              <a:rPr lang="en-US" sz="4000" b="1" dirty="0">
                <a:solidFill>
                  <a:srgbClr val="A80044"/>
                </a:solidFill>
              </a:rPr>
              <a:t>EDA Grants</a:t>
            </a:r>
          </a:p>
        </p:txBody>
      </p:sp>
      <p:sp>
        <p:nvSpPr>
          <p:cNvPr id="4" name="Rectangle 3">
            <a:extLst>
              <a:ext uri="{FF2B5EF4-FFF2-40B4-BE49-F238E27FC236}">
                <a16:creationId xmlns:a16="http://schemas.microsoft.com/office/drawing/2014/main" id="{B29C5127-B9BA-004D-8244-EDF169278657}"/>
              </a:ext>
            </a:extLst>
          </p:cNvPr>
          <p:cNvSpPr/>
          <p:nvPr/>
        </p:nvSpPr>
        <p:spPr>
          <a:xfrm>
            <a:off x="579912" y="3276600"/>
            <a:ext cx="8229600" cy="646331"/>
          </a:xfrm>
          <a:prstGeom prst="rect">
            <a:avLst/>
          </a:prstGeom>
        </p:spPr>
        <p:txBody>
          <a:bodyPr wrap="square">
            <a:spAutoFit/>
          </a:bodyPr>
          <a:lstStyle/>
          <a:p>
            <a:pPr algn="ctr"/>
            <a:r>
              <a:rPr lang="en-US" sz="3600" i="1" dirty="0">
                <a:solidFill>
                  <a:srgbClr val="A80044"/>
                </a:solidFill>
              </a:rPr>
              <a:t>Examples of Projects Funded</a:t>
            </a:r>
          </a:p>
        </p:txBody>
      </p:sp>
      <p:sp>
        <p:nvSpPr>
          <p:cNvPr id="5" name="TextBox 4">
            <a:extLst>
              <a:ext uri="{FF2B5EF4-FFF2-40B4-BE49-F238E27FC236}">
                <a16:creationId xmlns:a16="http://schemas.microsoft.com/office/drawing/2014/main" id="{65C85FD3-92F6-304D-8306-026EB5349D05}"/>
              </a:ext>
            </a:extLst>
          </p:cNvPr>
          <p:cNvSpPr txBox="1"/>
          <p:nvPr/>
        </p:nvSpPr>
        <p:spPr>
          <a:xfrm>
            <a:off x="668976" y="838200"/>
            <a:ext cx="8322624" cy="224676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342900" indent="-342900">
              <a:buFont typeface="Arial" panose="020B0604020202020204" pitchFamily="34" charset="0"/>
              <a:buChar char="•"/>
            </a:pPr>
            <a:r>
              <a:rPr lang="en-US" sz="2800" dirty="0"/>
              <a:t>Must support economic development</a:t>
            </a:r>
          </a:p>
          <a:p>
            <a:pPr marL="342900" indent="-342900">
              <a:buFont typeface="Arial" panose="020B0604020202020204" pitchFamily="34" charset="0"/>
              <a:buChar char="•"/>
            </a:pPr>
            <a:r>
              <a:rPr lang="en-US" sz="2800" dirty="0"/>
              <a:t>Target economically distressed areas</a:t>
            </a:r>
          </a:p>
          <a:p>
            <a:pPr marL="342900" indent="-342900">
              <a:buFont typeface="Arial" panose="020B0604020202020204" pitchFamily="34" charset="0"/>
              <a:buChar char="•"/>
            </a:pPr>
            <a:r>
              <a:rPr lang="en-US" sz="2800" dirty="0"/>
              <a:t>Generally used to build physical infrastructure</a:t>
            </a:r>
            <a:endParaRPr lang="en-US" sz="800" dirty="0"/>
          </a:p>
          <a:p>
            <a:pPr marL="342900" indent="-342900">
              <a:buFont typeface="Arial" panose="020B0604020202020204" pitchFamily="34" charset="0"/>
              <a:buChar char="•"/>
            </a:pPr>
            <a:r>
              <a:rPr lang="en-US" sz="2800" dirty="0"/>
              <a:t>Counties are eligible grantees</a:t>
            </a:r>
          </a:p>
          <a:p>
            <a:pPr marL="342900" indent="-342900">
              <a:buFont typeface="Arial" panose="020B0604020202020204" pitchFamily="34" charset="0"/>
              <a:buChar char="•"/>
            </a:pPr>
            <a:r>
              <a:rPr lang="en-US" sz="2800" dirty="0"/>
              <a:t>Local match can range from 20 to 50 percent</a:t>
            </a:r>
          </a:p>
        </p:txBody>
      </p:sp>
    </p:spTree>
    <p:extLst>
      <p:ext uri="{BB962C8B-B14F-4D97-AF65-F5344CB8AC3E}">
        <p14:creationId xmlns:p14="http://schemas.microsoft.com/office/powerpoint/2010/main" val="21266348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5205</TotalTime>
  <Words>1546</Words>
  <Application>Microsoft Office PowerPoint</Application>
  <PresentationFormat>On-screen Show (4:3)</PresentationFormat>
  <Paragraphs>235</Paragraphs>
  <Slides>36</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Arial</vt:lpstr>
      <vt:lpstr>Arial Narrow</vt:lpstr>
      <vt:lpstr>Calibri</vt:lpstr>
      <vt:lpstr>Castellar</vt:lpstr>
      <vt:lpstr>Century Schoolbook</vt:lpstr>
      <vt:lpstr>ITCFranklinGothicStd</vt:lpstr>
      <vt:lpstr>Times New Roman</vt:lpstr>
      <vt:lpstr>TradeGothicLTStd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Lonnie Hunt</dc:creator>
  <cp:lastModifiedBy>Lonnie Hunt</cp:lastModifiedBy>
  <cp:revision>294</cp:revision>
  <dcterms:created xsi:type="dcterms:W3CDTF">2010-08-17T01:39:10Z</dcterms:created>
  <dcterms:modified xsi:type="dcterms:W3CDTF">2019-02-20T15:07:13Z</dcterms:modified>
</cp:coreProperties>
</file>