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58" r:id="rId2"/>
    <p:sldId id="523" r:id="rId3"/>
    <p:sldId id="276" r:id="rId4"/>
    <p:sldId id="258" r:id="rId5"/>
    <p:sldId id="259" r:id="rId6"/>
    <p:sldId id="262" r:id="rId7"/>
    <p:sldId id="285" r:id="rId8"/>
    <p:sldId id="525" r:id="rId9"/>
    <p:sldId id="530" r:id="rId10"/>
    <p:sldId id="271" r:id="rId11"/>
    <p:sldId id="526" r:id="rId12"/>
    <p:sldId id="274" r:id="rId13"/>
    <p:sldId id="267" r:id="rId14"/>
    <p:sldId id="531" r:id="rId15"/>
    <p:sldId id="537" r:id="rId16"/>
    <p:sldId id="532" r:id="rId17"/>
    <p:sldId id="527" r:id="rId18"/>
    <p:sldId id="535" r:id="rId19"/>
    <p:sldId id="533" r:id="rId20"/>
    <p:sldId id="529" r:id="rId21"/>
    <p:sldId id="536" r:id="rId22"/>
    <p:sldId id="538" r:id="rId23"/>
    <p:sldId id="539" r:id="rId24"/>
  </p:sldIdLst>
  <p:sldSz cx="12192000" cy="6858000"/>
  <p:notesSz cx="6950075" cy="9236075"/>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face-Welcome Screen" id="{E9C2FEB5-AEB9-4B26-8F3B-708705F3F30F}">
          <p14:sldIdLst>
            <p14:sldId id="458"/>
            <p14:sldId id="523"/>
            <p14:sldId id="276"/>
            <p14:sldId id="258"/>
            <p14:sldId id="259"/>
          </p14:sldIdLst>
        </p14:section>
        <p14:section name="Our Company" id="{AFA68832-9AC7-4B56-832F-AD89619294C8}">
          <p14:sldIdLst>
            <p14:sldId id="262"/>
            <p14:sldId id="285"/>
            <p14:sldId id="525"/>
            <p14:sldId id="530"/>
            <p14:sldId id="271"/>
            <p14:sldId id="526"/>
            <p14:sldId id="274"/>
            <p14:sldId id="267"/>
            <p14:sldId id="531"/>
            <p14:sldId id="537"/>
            <p14:sldId id="532"/>
            <p14:sldId id="527"/>
            <p14:sldId id="535"/>
            <p14:sldId id="533"/>
            <p14:sldId id="529"/>
            <p14:sldId id="536"/>
            <p14:sldId id="538"/>
            <p14:sldId id="53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0" clrIdx="0">
    <p:extLst>
      <p:ext uri="{19B8F6BF-5375-455C-9EA6-DF929625EA0E}">
        <p15:presenceInfo xmlns:p15="http://schemas.microsoft.com/office/powerpoint/2012/main" userId="AbuSina" providerId="None"/>
      </p:ext>
    </p:extLst>
  </p:cmAuthor>
  <p:cmAuthor id="2" name="Brenda Jenkins" initials="BJ" lastIdx="1" clrIdx="1">
    <p:extLst>
      <p:ext uri="{19B8F6BF-5375-455C-9EA6-DF929625EA0E}">
        <p15:presenceInfo xmlns:p15="http://schemas.microsoft.com/office/powerpoint/2012/main" userId="S::bjenkins@ecmintl.com::c3c49a8b-56d9-42ca-a59c-396d153db3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9C12"/>
    <a:srgbClr val="FFFFFF"/>
    <a:srgbClr val="FFFF99"/>
    <a:srgbClr val="FFCC00"/>
    <a:srgbClr val="E4DD86"/>
    <a:srgbClr val="F8C471"/>
    <a:srgbClr val="BA7609"/>
    <a:srgbClr val="071A33"/>
    <a:srgbClr val="051325"/>
    <a:srgbClr val="0B2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34" autoAdjust="0"/>
    <p:restoredTop sz="96433" autoAdjust="0"/>
  </p:normalViewPr>
  <p:slideViewPr>
    <p:cSldViewPr snapToGrid="0">
      <p:cViewPr varScale="1">
        <p:scale>
          <a:sx n="72" d="100"/>
          <a:sy n="72" d="100"/>
        </p:scale>
        <p:origin x="606" y="78"/>
      </p:cViewPr>
      <p:guideLst>
        <p:guide orient="horz" pos="2160"/>
        <p:guide pos="3840"/>
      </p:guideLst>
    </p:cSldViewPr>
  </p:slideViewPr>
  <p:notesTextViewPr>
    <p:cViewPr>
      <p:scale>
        <a:sx n="3" d="2"/>
        <a:sy n="3" d="2"/>
      </p:scale>
      <p:origin x="0" y="0"/>
    </p:cViewPr>
  </p:notesTextViewPr>
  <p:sorterViewPr>
    <p:cViewPr>
      <p:scale>
        <a:sx n="60" d="100"/>
        <a:sy n="60" d="100"/>
      </p:scale>
      <p:origin x="0" y="-41938"/>
    </p:cViewPr>
  </p:sorterViewPr>
  <p:notesViewPr>
    <p:cSldViewPr snapToGrid="0">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6-03T14:50:13.411"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FA680-5240-4BF9-8B32-8E69171C0EBA}" type="doc">
      <dgm:prSet loTypeId="urn:microsoft.com/office/officeart/2005/8/layout/chevron1" loCatId="process" qsTypeId="urn:microsoft.com/office/officeart/2005/8/quickstyle/simple1" qsCatId="simple" csTypeId="urn:microsoft.com/office/officeart/2005/8/colors/accent1_2" csCatId="accent1" phldr="1"/>
      <dgm:spPr/>
    </dgm:pt>
    <dgm:pt modelId="{67D6EF8D-D18B-46FD-BC9E-E9482126E9F9}">
      <dgm:prSet phldrT="[Text]"/>
      <dgm:spPr/>
      <dgm:t>
        <a:bodyPr/>
        <a:lstStyle/>
        <a:p>
          <a:r>
            <a:rPr lang="en-US" dirty="0"/>
            <a:t>Initiation of the project</a:t>
          </a:r>
        </a:p>
      </dgm:t>
    </dgm:pt>
    <dgm:pt modelId="{4A03CE0E-2579-46E2-A54D-DC1AAB82AD7C}" type="parTrans" cxnId="{96EC3878-E2D0-4CF1-81A5-0EAA5FEB7493}">
      <dgm:prSet/>
      <dgm:spPr/>
      <dgm:t>
        <a:bodyPr/>
        <a:lstStyle/>
        <a:p>
          <a:endParaRPr lang="en-US"/>
        </a:p>
      </dgm:t>
    </dgm:pt>
    <dgm:pt modelId="{4DEFBC3D-280F-4EB9-8220-50FDFEAB023B}" type="sibTrans" cxnId="{96EC3878-E2D0-4CF1-81A5-0EAA5FEB7493}">
      <dgm:prSet/>
      <dgm:spPr/>
      <dgm:t>
        <a:bodyPr/>
        <a:lstStyle/>
        <a:p>
          <a:endParaRPr lang="en-US"/>
        </a:p>
      </dgm:t>
    </dgm:pt>
    <dgm:pt modelId="{2C083F4C-186F-45E1-9475-97CDA6DFC99B}">
      <dgm:prSet phldrT="[Text]"/>
      <dgm:spPr/>
      <dgm:t>
        <a:bodyPr/>
        <a:lstStyle/>
        <a:p>
          <a:r>
            <a:rPr lang="en-US" dirty="0"/>
            <a:t>Procurement</a:t>
          </a:r>
        </a:p>
      </dgm:t>
    </dgm:pt>
    <dgm:pt modelId="{8DBF0855-9D75-4EBF-9733-C506F2304792}" type="parTrans" cxnId="{0DADCA1F-2A65-4EDF-93C1-E38F62A8A621}">
      <dgm:prSet/>
      <dgm:spPr/>
      <dgm:t>
        <a:bodyPr/>
        <a:lstStyle/>
        <a:p>
          <a:endParaRPr lang="en-US"/>
        </a:p>
      </dgm:t>
    </dgm:pt>
    <dgm:pt modelId="{ADA61368-C1BA-4838-AB12-2303853C1CC7}" type="sibTrans" cxnId="{0DADCA1F-2A65-4EDF-93C1-E38F62A8A621}">
      <dgm:prSet/>
      <dgm:spPr/>
      <dgm:t>
        <a:bodyPr/>
        <a:lstStyle/>
        <a:p>
          <a:endParaRPr lang="en-US"/>
        </a:p>
      </dgm:t>
    </dgm:pt>
    <dgm:pt modelId="{95537C78-836E-4640-9941-86FDA7A877F3}">
      <dgm:prSet phldrT="[Text]"/>
      <dgm:spPr/>
      <dgm:t>
        <a:bodyPr/>
        <a:lstStyle/>
        <a:p>
          <a:r>
            <a:rPr lang="en-US" dirty="0"/>
            <a:t>Scope</a:t>
          </a:r>
        </a:p>
      </dgm:t>
    </dgm:pt>
    <dgm:pt modelId="{0852C45A-0ADA-4E40-B78C-1E23E36DD00A}" type="parTrans" cxnId="{79702E25-ED62-418F-B6D2-663A7230EA55}">
      <dgm:prSet/>
      <dgm:spPr/>
      <dgm:t>
        <a:bodyPr/>
        <a:lstStyle/>
        <a:p>
          <a:endParaRPr lang="en-US"/>
        </a:p>
      </dgm:t>
    </dgm:pt>
    <dgm:pt modelId="{B1F84E50-71D2-4294-8EAB-D46DF74FA160}" type="sibTrans" cxnId="{79702E25-ED62-418F-B6D2-663A7230EA55}">
      <dgm:prSet/>
      <dgm:spPr/>
      <dgm:t>
        <a:bodyPr/>
        <a:lstStyle/>
        <a:p>
          <a:endParaRPr lang="en-US"/>
        </a:p>
      </dgm:t>
    </dgm:pt>
    <dgm:pt modelId="{8CF135DE-D758-4E50-BB7E-B6DFE13DC03F}">
      <dgm:prSet phldrT="[Text]"/>
      <dgm:spPr/>
      <dgm:t>
        <a:bodyPr/>
        <a:lstStyle/>
        <a:p>
          <a:r>
            <a:rPr lang="en-US" dirty="0"/>
            <a:t>Finance</a:t>
          </a:r>
        </a:p>
      </dgm:t>
    </dgm:pt>
    <dgm:pt modelId="{D57D8A61-7679-4A83-AFFF-ADF531108F1F}" type="parTrans" cxnId="{2FF7138E-5F94-417A-988E-24CA3C556D36}">
      <dgm:prSet/>
      <dgm:spPr/>
      <dgm:t>
        <a:bodyPr/>
        <a:lstStyle/>
        <a:p>
          <a:endParaRPr lang="en-US"/>
        </a:p>
      </dgm:t>
    </dgm:pt>
    <dgm:pt modelId="{0EE94419-5DA5-4ADC-8829-A8340F41EBF7}" type="sibTrans" cxnId="{2FF7138E-5F94-417A-988E-24CA3C556D36}">
      <dgm:prSet/>
      <dgm:spPr/>
      <dgm:t>
        <a:bodyPr/>
        <a:lstStyle/>
        <a:p>
          <a:endParaRPr lang="en-US"/>
        </a:p>
      </dgm:t>
    </dgm:pt>
    <dgm:pt modelId="{7C475149-6377-45BC-AC7F-B2E5EE8352FB}">
      <dgm:prSet phldrT="[Text]"/>
      <dgm:spPr/>
      <dgm:t>
        <a:bodyPr/>
        <a:lstStyle/>
        <a:p>
          <a:r>
            <a:rPr lang="en-US" dirty="0"/>
            <a:t>Procurement -2</a:t>
          </a:r>
          <a:r>
            <a:rPr lang="en-US" baseline="30000" dirty="0"/>
            <a:t>nd</a:t>
          </a:r>
          <a:r>
            <a:rPr lang="en-US" dirty="0"/>
            <a:t> Phase</a:t>
          </a:r>
        </a:p>
      </dgm:t>
    </dgm:pt>
    <dgm:pt modelId="{72BB81BF-0865-4E56-9790-F33E6B115AEC}" type="parTrans" cxnId="{673C7770-8DC6-4BC7-B4BB-A90BD6898BE3}">
      <dgm:prSet/>
      <dgm:spPr/>
      <dgm:t>
        <a:bodyPr/>
        <a:lstStyle/>
        <a:p>
          <a:endParaRPr lang="en-US"/>
        </a:p>
      </dgm:t>
    </dgm:pt>
    <dgm:pt modelId="{212A7B96-857D-4D77-86A6-AF2898F3F869}" type="sibTrans" cxnId="{673C7770-8DC6-4BC7-B4BB-A90BD6898BE3}">
      <dgm:prSet/>
      <dgm:spPr/>
      <dgm:t>
        <a:bodyPr/>
        <a:lstStyle/>
        <a:p>
          <a:endParaRPr lang="en-US"/>
        </a:p>
      </dgm:t>
    </dgm:pt>
    <dgm:pt modelId="{9233433F-BBC4-450F-B1C1-9D20E416B686}">
      <dgm:prSet phldrT="[Text]"/>
      <dgm:spPr/>
      <dgm:t>
        <a:bodyPr/>
        <a:lstStyle/>
        <a:p>
          <a:r>
            <a:rPr lang="en-US" dirty="0"/>
            <a:t>Construction</a:t>
          </a:r>
        </a:p>
      </dgm:t>
    </dgm:pt>
    <dgm:pt modelId="{58949E89-CD31-4153-9B3E-67960F7E54B5}" type="parTrans" cxnId="{02F97FF3-F78C-4B48-835C-8E483055148D}">
      <dgm:prSet/>
      <dgm:spPr/>
      <dgm:t>
        <a:bodyPr/>
        <a:lstStyle/>
        <a:p>
          <a:endParaRPr lang="en-US"/>
        </a:p>
      </dgm:t>
    </dgm:pt>
    <dgm:pt modelId="{53285FF3-93E9-4C05-A5C4-A2727825468D}" type="sibTrans" cxnId="{02F97FF3-F78C-4B48-835C-8E483055148D}">
      <dgm:prSet/>
      <dgm:spPr/>
      <dgm:t>
        <a:bodyPr/>
        <a:lstStyle/>
        <a:p>
          <a:endParaRPr lang="en-US"/>
        </a:p>
      </dgm:t>
    </dgm:pt>
    <dgm:pt modelId="{5608E5DF-C620-4971-AC07-841281AFD533}" type="pres">
      <dgm:prSet presAssocID="{684FA680-5240-4BF9-8B32-8E69171C0EBA}" presName="Name0" presStyleCnt="0">
        <dgm:presLayoutVars>
          <dgm:dir/>
          <dgm:animLvl val="lvl"/>
          <dgm:resizeHandles val="exact"/>
        </dgm:presLayoutVars>
      </dgm:prSet>
      <dgm:spPr/>
    </dgm:pt>
    <dgm:pt modelId="{29F8552B-3219-4005-AD2B-3B58404CDA27}" type="pres">
      <dgm:prSet presAssocID="{67D6EF8D-D18B-46FD-BC9E-E9482126E9F9}" presName="parTxOnly" presStyleLbl="node1" presStyleIdx="0" presStyleCnt="6">
        <dgm:presLayoutVars>
          <dgm:chMax val="0"/>
          <dgm:chPref val="0"/>
          <dgm:bulletEnabled val="1"/>
        </dgm:presLayoutVars>
      </dgm:prSet>
      <dgm:spPr/>
    </dgm:pt>
    <dgm:pt modelId="{7E99232F-C980-4F5B-B2D3-F3949EEBD80C}" type="pres">
      <dgm:prSet presAssocID="{4DEFBC3D-280F-4EB9-8220-50FDFEAB023B}" presName="parTxOnlySpace" presStyleCnt="0"/>
      <dgm:spPr/>
    </dgm:pt>
    <dgm:pt modelId="{37070884-7015-4106-9A13-9C2D1E49D5B7}" type="pres">
      <dgm:prSet presAssocID="{2C083F4C-186F-45E1-9475-97CDA6DFC99B}" presName="parTxOnly" presStyleLbl="node1" presStyleIdx="1" presStyleCnt="6">
        <dgm:presLayoutVars>
          <dgm:chMax val="0"/>
          <dgm:chPref val="0"/>
          <dgm:bulletEnabled val="1"/>
        </dgm:presLayoutVars>
      </dgm:prSet>
      <dgm:spPr/>
    </dgm:pt>
    <dgm:pt modelId="{48B71FCD-C7A4-4CF1-BB59-C805B60D3D7E}" type="pres">
      <dgm:prSet presAssocID="{ADA61368-C1BA-4838-AB12-2303853C1CC7}" presName="parTxOnlySpace" presStyleCnt="0"/>
      <dgm:spPr/>
    </dgm:pt>
    <dgm:pt modelId="{0FA820EB-B086-4714-AFF6-D88B0289A01A}" type="pres">
      <dgm:prSet presAssocID="{95537C78-836E-4640-9941-86FDA7A877F3}" presName="parTxOnly" presStyleLbl="node1" presStyleIdx="2" presStyleCnt="6">
        <dgm:presLayoutVars>
          <dgm:chMax val="0"/>
          <dgm:chPref val="0"/>
          <dgm:bulletEnabled val="1"/>
        </dgm:presLayoutVars>
      </dgm:prSet>
      <dgm:spPr/>
    </dgm:pt>
    <dgm:pt modelId="{C676CD92-28FB-4F86-BD6D-DF783C371520}" type="pres">
      <dgm:prSet presAssocID="{B1F84E50-71D2-4294-8EAB-D46DF74FA160}" presName="parTxOnlySpace" presStyleCnt="0"/>
      <dgm:spPr/>
    </dgm:pt>
    <dgm:pt modelId="{53F34589-D2EE-4B1E-82B7-7177BE020388}" type="pres">
      <dgm:prSet presAssocID="{8CF135DE-D758-4E50-BB7E-B6DFE13DC03F}" presName="parTxOnly" presStyleLbl="node1" presStyleIdx="3" presStyleCnt="6">
        <dgm:presLayoutVars>
          <dgm:chMax val="0"/>
          <dgm:chPref val="0"/>
          <dgm:bulletEnabled val="1"/>
        </dgm:presLayoutVars>
      </dgm:prSet>
      <dgm:spPr/>
    </dgm:pt>
    <dgm:pt modelId="{96241BA2-D1E3-4C43-8280-24D3DB747B85}" type="pres">
      <dgm:prSet presAssocID="{0EE94419-5DA5-4ADC-8829-A8340F41EBF7}" presName="parTxOnlySpace" presStyleCnt="0"/>
      <dgm:spPr/>
    </dgm:pt>
    <dgm:pt modelId="{84204BD7-E0BD-4DCC-8E19-E3E27AF0527B}" type="pres">
      <dgm:prSet presAssocID="{7C475149-6377-45BC-AC7F-B2E5EE8352FB}" presName="parTxOnly" presStyleLbl="node1" presStyleIdx="4" presStyleCnt="6">
        <dgm:presLayoutVars>
          <dgm:chMax val="0"/>
          <dgm:chPref val="0"/>
          <dgm:bulletEnabled val="1"/>
        </dgm:presLayoutVars>
      </dgm:prSet>
      <dgm:spPr/>
    </dgm:pt>
    <dgm:pt modelId="{6EBFE15B-0782-4047-8517-C618F96833C7}" type="pres">
      <dgm:prSet presAssocID="{212A7B96-857D-4D77-86A6-AF2898F3F869}" presName="parTxOnlySpace" presStyleCnt="0"/>
      <dgm:spPr/>
    </dgm:pt>
    <dgm:pt modelId="{D1CAC02C-D664-4789-921B-780F5F7FE33C}" type="pres">
      <dgm:prSet presAssocID="{9233433F-BBC4-450F-B1C1-9D20E416B686}" presName="parTxOnly" presStyleLbl="node1" presStyleIdx="5" presStyleCnt="6">
        <dgm:presLayoutVars>
          <dgm:chMax val="0"/>
          <dgm:chPref val="0"/>
          <dgm:bulletEnabled val="1"/>
        </dgm:presLayoutVars>
      </dgm:prSet>
      <dgm:spPr/>
    </dgm:pt>
  </dgm:ptLst>
  <dgm:cxnLst>
    <dgm:cxn modelId="{10EE9C09-27E7-4D14-94FB-5A5E73E1718C}" type="presOf" srcId="{67D6EF8D-D18B-46FD-BC9E-E9482126E9F9}" destId="{29F8552B-3219-4005-AD2B-3B58404CDA27}" srcOrd="0" destOrd="0" presId="urn:microsoft.com/office/officeart/2005/8/layout/chevron1"/>
    <dgm:cxn modelId="{3BCD480F-1DC9-445B-BD1B-8EF2F7F756A6}" type="presOf" srcId="{8CF135DE-D758-4E50-BB7E-B6DFE13DC03F}" destId="{53F34589-D2EE-4B1E-82B7-7177BE020388}" srcOrd="0" destOrd="0" presId="urn:microsoft.com/office/officeart/2005/8/layout/chevron1"/>
    <dgm:cxn modelId="{B5C6ED12-134E-48C8-BAC3-F0CA7B8C5ED4}" type="presOf" srcId="{7C475149-6377-45BC-AC7F-B2E5EE8352FB}" destId="{84204BD7-E0BD-4DCC-8E19-E3E27AF0527B}" srcOrd="0" destOrd="0" presId="urn:microsoft.com/office/officeart/2005/8/layout/chevron1"/>
    <dgm:cxn modelId="{0DADCA1F-2A65-4EDF-93C1-E38F62A8A621}" srcId="{684FA680-5240-4BF9-8B32-8E69171C0EBA}" destId="{2C083F4C-186F-45E1-9475-97CDA6DFC99B}" srcOrd="1" destOrd="0" parTransId="{8DBF0855-9D75-4EBF-9733-C506F2304792}" sibTransId="{ADA61368-C1BA-4838-AB12-2303853C1CC7}"/>
    <dgm:cxn modelId="{79702E25-ED62-418F-B6D2-663A7230EA55}" srcId="{684FA680-5240-4BF9-8B32-8E69171C0EBA}" destId="{95537C78-836E-4640-9941-86FDA7A877F3}" srcOrd="2" destOrd="0" parTransId="{0852C45A-0ADA-4E40-B78C-1E23E36DD00A}" sibTransId="{B1F84E50-71D2-4294-8EAB-D46DF74FA160}"/>
    <dgm:cxn modelId="{FBEB1E33-B602-4527-97D0-F5ED8CC951E1}" type="presOf" srcId="{684FA680-5240-4BF9-8B32-8E69171C0EBA}" destId="{5608E5DF-C620-4971-AC07-841281AFD533}" srcOrd="0" destOrd="0" presId="urn:microsoft.com/office/officeart/2005/8/layout/chevron1"/>
    <dgm:cxn modelId="{673C7770-8DC6-4BC7-B4BB-A90BD6898BE3}" srcId="{684FA680-5240-4BF9-8B32-8E69171C0EBA}" destId="{7C475149-6377-45BC-AC7F-B2E5EE8352FB}" srcOrd="4" destOrd="0" parTransId="{72BB81BF-0865-4E56-9790-F33E6B115AEC}" sibTransId="{212A7B96-857D-4D77-86A6-AF2898F3F869}"/>
    <dgm:cxn modelId="{96EC3878-E2D0-4CF1-81A5-0EAA5FEB7493}" srcId="{684FA680-5240-4BF9-8B32-8E69171C0EBA}" destId="{67D6EF8D-D18B-46FD-BC9E-E9482126E9F9}" srcOrd="0" destOrd="0" parTransId="{4A03CE0E-2579-46E2-A54D-DC1AAB82AD7C}" sibTransId="{4DEFBC3D-280F-4EB9-8220-50FDFEAB023B}"/>
    <dgm:cxn modelId="{55C3F758-5FE3-4A54-8AE6-0527D7A78B3D}" type="presOf" srcId="{9233433F-BBC4-450F-B1C1-9D20E416B686}" destId="{D1CAC02C-D664-4789-921B-780F5F7FE33C}" srcOrd="0" destOrd="0" presId="urn:microsoft.com/office/officeart/2005/8/layout/chevron1"/>
    <dgm:cxn modelId="{2FF7138E-5F94-417A-988E-24CA3C556D36}" srcId="{684FA680-5240-4BF9-8B32-8E69171C0EBA}" destId="{8CF135DE-D758-4E50-BB7E-B6DFE13DC03F}" srcOrd="3" destOrd="0" parTransId="{D57D8A61-7679-4A83-AFFF-ADF531108F1F}" sibTransId="{0EE94419-5DA5-4ADC-8829-A8340F41EBF7}"/>
    <dgm:cxn modelId="{F47967A0-1C5B-4742-849F-A66794FD80A5}" type="presOf" srcId="{95537C78-836E-4640-9941-86FDA7A877F3}" destId="{0FA820EB-B086-4714-AFF6-D88B0289A01A}" srcOrd="0" destOrd="0" presId="urn:microsoft.com/office/officeart/2005/8/layout/chevron1"/>
    <dgm:cxn modelId="{D692C7BE-6983-4313-A9FB-1BA5E7F9409B}" type="presOf" srcId="{2C083F4C-186F-45E1-9475-97CDA6DFC99B}" destId="{37070884-7015-4106-9A13-9C2D1E49D5B7}" srcOrd="0" destOrd="0" presId="urn:microsoft.com/office/officeart/2005/8/layout/chevron1"/>
    <dgm:cxn modelId="{02F97FF3-F78C-4B48-835C-8E483055148D}" srcId="{684FA680-5240-4BF9-8B32-8E69171C0EBA}" destId="{9233433F-BBC4-450F-B1C1-9D20E416B686}" srcOrd="5" destOrd="0" parTransId="{58949E89-CD31-4153-9B3E-67960F7E54B5}" sibTransId="{53285FF3-93E9-4C05-A5C4-A2727825468D}"/>
    <dgm:cxn modelId="{8DFB18FE-7E21-4F48-877E-D21A70D14407}" type="presParOf" srcId="{5608E5DF-C620-4971-AC07-841281AFD533}" destId="{29F8552B-3219-4005-AD2B-3B58404CDA27}" srcOrd="0" destOrd="0" presId="urn:microsoft.com/office/officeart/2005/8/layout/chevron1"/>
    <dgm:cxn modelId="{0BC12E53-D91E-4EF3-A4A4-3B82E020954A}" type="presParOf" srcId="{5608E5DF-C620-4971-AC07-841281AFD533}" destId="{7E99232F-C980-4F5B-B2D3-F3949EEBD80C}" srcOrd="1" destOrd="0" presId="urn:microsoft.com/office/officeart/2005/8/layout/chevron1"/>
    <dgm:cxn modelId="{C6C449BB-868B-4910-95DF-BCDBC5D3848B}" type="presParOf" srcId="{5608E5DF-C620-4971-AC07-841281AFD533}" destId="{37070884-7015-4106-9A13-9C2D1E49D5B7}" srcOrd="2" destOrd="0" presId="urn:microsoft.com/office/officeart/2005/8/layout/chevron1"/>
    <dgm:cxn modelId="{EC8B8370-00EF-4C0C-A4EC-26E7DADF75ED}" type="presParOf" srcId="{5608E5DF-C620-4971-AC07-841281AFD533}" destId="{48B71FCD-C7A4-4CF1-BB59-C805B60D3D7E}" srcOrd="3" destOrd="0" presId="urn:microsoft.com/office/officeart/2005/8/layout/chevron1"/>
    <dgm:cxn modelId="{A202CA9B-D128-4B86-9960-37FBBA4FA2BC}" type="presParOf" srcId="{5608E5DF-C620-4971-AC07-841281AFD533}" destId="{0FA820EB-B086-4714-AFF6-D88B0289A01A}" srcOrd="4" destOrd="0" presId="urn:microsoft.com/office/officeart/2005/8/layout/chevron1"/>
    <dgm:cxn modelId="{5D3FD363-2773-4A17-98E3-165AD70DDF02}" type="presParOf" srcId="{5608E5DF-C620-4971-AC07-841281AFD533}" destId="{C676CD92-28FB-4F86-BD6D-DF783C371520}" srcOrd="5" destOrd="0" presId="urn:microsoft.com/office/officeart/2005/8/layout/chevron1"/>
    <dgm:cxn modelId="{96D78AA2-BA6C-406A-9BE8-216121A2C93B}" type="presParOf" srcId="{5608E5DF-C620-4971-AC07-841281AFD533}" destId="{53F34589-D2EE-4B1E-82B7-7177BE020388}" srcOrd="6" destOrd="0" presId="urn:microsoft.com/office/officeart/2005/8/layout/chevron1"/>
    <dgm:cxn modelId="{35AF2D22-2BCD-459B-A97A-E33E8E0C5727}" type="presParOf" srcId="{5608E5DF-C620-4971-AC07-841281AFD533}" destId="{96241BA2-D1E3-4C43-8280-24D3DB747B85}" srcOrd="7" destOrd="0" presId="urn:microsoft.com/office/officeart/2005/8/layout/chevron1"/>
    <dgm:cxn modelId="{8872CC0D-5E86-4A62-877D-ADDB68F94817}" type="presParOf" srcId="{5608E5DF-C620-4971-AC07-841281AFD533}" destId="{84204BD7-E0BD-4DCC-8E19-E3E27AF0527B}" srcOrd="8" destOrd="0" presId="urn:microsoft.com/office/officeart/2005/8/layout/chevron1"/>
    <dgm:cxn modelId="{7ECA35BD-0C7C-43EA-8E38-F3A5A118A6F2}" type="presParOf" srcId="{5608E5DF-C620-4971-AC07-841281AFD533}" destId="{6EBFE15B-0782-4047-8517-C618F96833C7}" srcOrd="9" destOrd="0" presId="urn:microsoft.com/office/officeart/2005/8/layout/chevron1"/>
    <dgm:cxn modelId="{70FA6C7C-4465-4084-BA34-A550EFC1C0F0}" type="presParOf" srcId="{5608E5DF-C620-4971-AC07-841281AFD533}" destId="{D1CAC02C-D664-4789-921B-780F5F7FE33C}"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solidFill>
          <a:schemeClr val="accent1"/>
        </a:solidFill>
        <a:ln>
          <a:noFill/>
        </a:ln>
      </dgm:spPr>
      <dgm:t>
        <a:bodyPr/>
        <a:lstStyle/>
        <a:p>
          <a:endParaRPr lang="en-US" sz="1200" b="1" dirty="0">
            <a:solidFill>
              <a:schemeClr val="bg1"/>
            </a:solidFill>
          </a:endParaRPr>
        </a:p>
        <a:p>
          <a:endParaRPr lang="en-US" sz="1200" b="1" dirty="0">
            <a:solidFill>
              <a:schemeClr val="bg1"/>
            </a:solidFill>
          </a:endParaRPr>
        </a:p>
        <a:p>
          <a:r>
            <a:rPr lang="en-US" sz="1200" b="1" dirty="0">
              <a:solidFill>
                <a:schemeClr val="bg1"/>
              </a:solidFill>
            </a:rPr>
            <a:t>Vital Baseline</a:t>
          </a: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ln>
          <a:noFill/>
        </a:ln>
      </dgm:spPr>
      <dgm:t>
        <a:bodyPr/>
        <a:lstStyle/>
        <a:p>
          <a:endParaRPr lang="en-US">
            <a:solidFill>
              <a:schemeClr val="bg1"/>
            </a:solidFill>
          </a:endParaRPr>
        </a:p>
      </dgm:t>
    </dgm:pt>
    <dgm:pt modelId="{37FDA6AE-027B-4120-90CE-09301A415796}">
      <dgm:prSet phldrT="[Text]" custT="1"/>
      <dgm:spPr>
        <a:solidFill>
          <a:schemeClr val="accent2"/>
        </a:solidFill>
        <a:ln>
          <a:noFill/>
        </a:ln>
      </dgm:spPr>
      <dgm:t>
        <a:bodyPr/>
        <a:lstStyle/>
        <a:p>
          <a:endParaRPr lang="en-US" sz="1200" b="1" dirty="0">
            <a:solidFill>
              <a:schemeClr val="bg1"/>
            </a:solidFill>
          </a:endParaRPr>
        </a:p>
        <a:p>
          <a:endParaRPr lang="en-US" sz="1200" b="1" dirty="0">
            <a:solidFill>
              <a:schemeClr val="bg1"/>
            </a:solidFill>
          </a:endParaRPr>
        </a:p>
        <a:p>
          <a:r>
            <a:rPr lang="en-US" sz="1200" b="1" dirty="0">
              <a:solidFill>
                <a:schemeClr val="bg1"/>
              </a:solidFill>
            </a:rPr>
            <a:t>Milestones</a:t>
          </a: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ln>
          <a:noFill/>
        </a:ln>
      </dgm:spPr>
      <dgm:t>
        <a:bodyPr/>
        <a:lstStyle/>
        <a:p>
          <a:endParaRPr lang="en-US">
            <a:solidFill>
              <a:schemeClr val="bg1"/>
            </a:solidFill>
          </a:endParaRPr>
        </a:p>
      </dgm:t>
    </dgm:pt>
    <dgm:pt modelId="{8C92A023-B595-4B7E-9FD1-86305B47363F}">
      <dgm:prSet phldrT="[Text]" custT="1"/>
      <dgm:spPr>
        <a:solidFill>
          <a:schemeClr val="accent3"/>
        </a:solidFill>
        <a:ln>
          <a:noFill/>
        </a:ln>
      </dgm:spPr>
      <dgm:t>
        <a:bodyPr/>
        <a:lstStyle/>
        <a:p>
          <a:endParaRPr lang="en-US" sz="1200" b="1" dirty="0">
            <a:solidFill>
              <a:schemeClr val="bg1"/>
            </a:solidFill>
          </a:endParaRPr>
        </a:p>
        <a:p>
          <a:endParaRPr lang="en-US" sz="1200" b="1" dirty="0">
            <a:solidFill>
              <a:schemeClr val="bg1"/>
            </a:solidFill>
          </a:endParaRPr>
        </a:p>
        <a:p>
          <a:r>
            <a:rPr lang="en-US" sz="1200" b="1" dirty="0">
              <a:solidFill>
                <a:schemeClr val="bg1"/>
              </a:solidFill>
            </a:rPr>
            <a:t>Drivers</a:t>
          </a: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pPr>
        <a:ln>
          <a:noFill/>
        </a:ln>
      </dgm:spPr>
      <dgm:t>
        <a:bodyPr/>
        <a:lstStyle/>
        <a:p>
          <a:endParaRPr lang="en-US">
            <a:solidFill>
              <a:schemeClr val="bg1"/>
            </a:solidFill>
          </a:endParaRPr>
        </a:p>
      </dgm:t>
    </dgm:pt>
    <dgm:pt modelId="{839B389E-0F3A-4E44-B6E2-13F1399C142F}">
      <dgm:prSet phldrT="[Text]" custT="1"/>
      <dgm:spPr>
        <a:solidFill>
          <a:schemeClr val="accent4"/>
        </a:solidFill>
        <a:ln>
          <a:noFill/>
        </a:ln>
      </dgm:spPr>
      <dgm:t>
        <a:bodyPr/>
        <a:lstStyle/>
        <a:p>
          <a:endParaRPr lang="en-US" sz="1200" b="1" dirty="0">
            <a:solidFill>
              <a:schemeClr val="bg1"/>
            </a:solidFill>
          </a:endParaRPr>
        </a:p>
        <a:p>
          <a:endParaRPr lang="en-US" sz="1200" b="1" dirty="0">
            <a:solidFill>
              <a:schemeClr val="bg1"/>
            </a:solidFill>
          </a:endParaRPr>
        </a:p>
        <a:p>
          <a:r>
            <a:rPr lang="en-US" sz="1200" b="1" dirty="0">
              <a:solidFill>
                <a:schemeClr val="bg1"/>
              </a:solidFill>
            </a:rPr>
            <a:t>Bond Schedule</a:t>
          </a: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A6B3B62F-EDA3-4221-8018-909179A2BA6B}" type="pres">
      <dgm:prSet presAssocID="{ABB6AAD5-BB22-443A-B98E-11707CBE16C9}" presName="CompostProcess" presStyleCnt="0">
        <dgm:presLayoutVars>
          <dgm:dir/>
          <dgm:resizeHandles val="exact"/>
        </dgm:presLayoutVars>
      </dgm:prSet>
      <dgm:spPr/>
    </dgm:pt>
    <dgm:pt modelId="{1D48C5A7-11B1-4619-8D2D-7C0B3EA00BFA}" type="pres">
      <dgm:prSet presAssocID="{ABB6AAD5-BB22-443A-B98E-11707CBE16C9}" presName="arrow" presStyleLbl="bgShp" presStyleIdx="0" presStyleCnt="1"/>
      <dgm:spPr>
        <a:solidFill>
          <a:schemeClr val="accent2">
            <a:tint val="40000"/>
            <a:hueOff val="0"/>
            <a:satOff val="0"/>
            <a:lumOff val="0"/>
            <a:alpha val="30000"/>
          </a:schemeClr>
        </a:solidFill>
      </dgm:spPr>
    </dgm:pt>
    <dgm:pt modelId="{E088BE0A-76F8-4150-B7B3-D2B4916BB66A}" type="pres">
      <dgm:prSet presAssocID="{ABB6AAD5-BB22-443A-B98E-11707CBE16C9}" presName="linearProcess" presStyleCnt="0"/>
      <dgm:spPr/>
    </dgm:pt>
    <dgm:pt modelId="{26F66446-017F-4385-8006-9D47D814AE48}" type="pres">
      <dgm:prSet presAssocID="{62F3A35F-EA2B-462C-89DA-224952DBD84B}" presName="textNode" presStyleLbl="node1" presStyleIdx="0" presStyleCnt="4">
        <dgm:presLayoutVars>
          <dgm:bulletEnabled val="1"/>
        </dgm:presLayoutVars>
      </dgm:prSet>
      <dgm:spPr/>
    </dgm:pt>
    <dgm:pt modelId="{67A67BEB-B679-4EDD-8EEF-4EB34EF4D2F1}" type="pres">
      <dgm:prSet presAssocID="{12A631F8-73E8-4437-A632-1DA4C96C2081}" presName="sibTrans" presStyleCnt="0"/>
      <dgm:spPr/>
    </dgm:pt>
    <dgm:pt modelId="{BE2F1EAE-0E56-4C5D-BB60-43F0AB0DDA06}" type="pres">
      <dgm:prSet presAssocID="{37FDA6AE-027B-4120-90CE-09301A415796}" presName="textNode" presStyleLbl="node1" presStyleIdx="1" presStyleCnt="4">
        <dgm:presLayoutVars>
          <dgm:bulletEnabled val="1"/>
        </dgm:presLayoutVars>
      </dgm:prSet>
      <dgm:spPr/>
    </dgm:pt>
    <dgm:pt modelId="{D29EAE0D-83DA-4E84-A49B-639519EF4523}" type="pres">
      <dgm:prSet presAssocID="{AACFA7FC-124D-47F0-AAB7-D837F03A13D6}" presName="sibTrans" presStyleCnt="0"/>
      <dgm:spPr/>
    </dgm:pt>
    <dgm:pt modelId="{9E4901F2-22D8-4A1B-A2CD-AD7895CBB316}" type="pres">
      <dgm:prSet presAssocID="{8C92A023-B595-4B7E-9FD1-86305B47363F}" presName="textNode" presStyleLbl="node1" presStyleIdx="2" presStyleCnt="4">
        <dgm:presLayoutVars>
          <dgm:bulletEnabled val="1"/>
        </dgm:presLayoutVars>
      </dgm:prSet>
      <dgm:spPr/>
    </dgm:pt>
    <dgm:pt modelId="{97828D3C-B81A-4CB6-9E23-4F1F993224D1}" type="pres">
      <dgm:prSet presAssocID="{45610BF7-B096-4636-A867-71803911F6BC}" presName="sibTrans" presStyleCnt="0"/>
      <dgm:spPr/>
    </dgm:pt>
    <dgm:pt modelId="{F3973C81-2114-4050-8515-9352593E0055}" type="pres">
      <dgm:prSet presAssocID="{839B389E-0F3A-4E44-B6E2-13F1399C142F}" presName="textNode" presStyleLbl="node1" presStyleIdx="3" presStyleCnt="4">
        <dgm:presLayoutVars>
          <dgm:bulletEnabled val="1"/>
        </dgm:presLayoutVars>
      </dgm:prSet>
      <dgm:spPr/>
    </dgm:pt>
  </dgm:ptLst>
  <dgm:cxnLst>
    <dgm:cxn modelId="{CF963600-F478-4E10-9D0E-37699A637E8F}" type="presOf" srcId="{37FDA6AE-027B-4120-90CE-09301A415796}" destId="{BE2F1EAE-0E56-4C5D-BB60-43F0AB0DDA06}" srcOrd="0" destOrd="0" presId="urn:microsoft.com/office/officeart/2005/8/layout/hProcess9"/>
    <dgm:cxn modelId="{97371629-EAFB-49C5-8D4C-1C2CC8EF98DA}" srcId="{ABB6AAD5-BB22-443A-B98E-11707CBE16C9}" destId="{37FDA6AE-027B-4120-90CE-09301A415796}" srcOrd="1" destOrd="0" parTransId="{F547554B-51EF-4D52-BD83-B530786A53F6}" sibTransId="{AACFA7FC-124D-47F0-AAB7-D837F03A13D6}"/>
    <dgm:cxn modelId="{BBF7245F-5854-4CA1-B0F5-21DE354A9A69}" type="presOf" srcId="{ABB6AAD5-BB22-443A-B98E-11707CBE16C9}" destId="{A6B3B62F-EDA3-4221-8018-909179A2BA6B}" srcOrd="0" destOrd="0" presId="urn:microsoft.com/office/officeart/2005/8/layout/hProcess9"/>
    <dgm:cxn modelId="{A6804069-C2B6-452A-9C19-637EEB4BF475}" type="presOf" srcId="{839B389E-0F3A-4E44-B6E2-13F1399C142F}" destId="{F3973C81-2114-4050-8515-9352593E0055}" srcOrd="0" destOrd="0" presId="urn:microsoft.com/office/officeart/2005/8/layout/hProcess9"/>
    <dgm:cxn modelId="{78D5CF50-3633-4A11-9FE0-D306D94A091D}" srcId="{ABB6AAD5-BB22-443A-B98E-11707CBE16C9}" destId="{62F3A35F-EA2B-462C-89DA-224952DBD84B}" srcOrd="0" destOrd="0" parTransId="{68C8E73F-A05A-4DC8-914A-C484D8568F55}" sibTransId="{12A631F8-73E8-4437-A632-1DA4C96C2081}"/>
    <dgm:cxn modelId="{6393EA77-6C35-4795-B9F8-BC384CEB01BB}" srcId="{ABB6AAD5-BB22-443A-B98E-11707CBE16C9}" destId="{8C92A023-B595-4B7E-9FD1-86305B47363F}" srcOrd="2" destOrd="0" parTransId="{126030B6-AD92-4139-8AC7-ED96A61FFA13}" sibTransId="{45610BF7-B096-4636-A867-71803911F6BC}"/>
    <dgm:cxn modelId="{663465BA-A00B-4660-9F04-D60C34F14B52}" type="presOf" srcId="{8C92A023-B595-4B7E-9FD1-86305B47363F}" destId="{9E4901F2-22D8-4A1B-A2CD-AD7895CBB316}" srcOrd="0" destOrd="0" presId="urn:microsoft.com/office/officeart/2005/8/layout/hProcess9"/>
    <dgm:cxn modelId="{E9F581C8-1891-4557-8FD4-140226A54CF9}" srcId="{ABB6AAD5-BB22-443A-B98E-11707CBE16C9}" destId="{839B389E-0F3A-4E44-B6E2-13F1399C142F}" srcOrd="3" destOrd="0" parTransId="{9C2D419A-4208-435A-8DFE-59E57C79B927}" sibTransId="{8F45AFFE-9FF4-4A34-B11A-ED475E2D4999}"/>
    <dgm:cxn modelId="{97FC91F0-3E35-4FA1-BAA5-50D7C86648D7}" type="presOf" srcId="{62F3A35F-EA2B-462C-89DA-224952DBD84B}" destId="{26F66446-017F-4385-8006-9D47D814AE48}" srcOrd="0" destOrd="0" presId="urn:microsoft.com/office/officeart/2005/8/layout/hProcess9"/>
    <dgm:cxn modelId="{9EFE430F-9320-4B6C-9029-FDABB8F654C8}" type="presParOf" srcId="{A6B3B62F-EDA3-4221-8018-909179A2BA6B}" destId="{1D48C5A7-11B1-4619-8D2D-7C0B3EA00BFA}" srcOrd="0" destOrd="0" presId="urn:microsoft.com/office/officeart/2005/8/layout/hProcess9"/>
    <dgm:cxn modelId="{022BCA08-0C82-4801-9426-9D295F149A88}" type="presParOf" srcId="{A6B3B62F-EDA3-4221-8018-909179A2BA6B}" destId="{E088BE0A-76F8-4150-B7B3-D2B4916BB66A}" srcOrd="1" destOrd="0" presId="urn:microsoft.com/office/officeart/2005/8/layout/hProcess9"/>
    <dgm:cxn modelId="{2D82DA29-5507-450B-88C7-D2BC6C3F7AD6}" type="presParOf" srcId="{E088BE0A-76F8-4150-B7B3-D2B4916BB66A}" destId="{26F66446-017F-4385-8006-9D47D814AE48}" srcOrd="0" destOrd="0" presId="urn:microsoft.com/office/officeart/2005/8/layout/hProcess9"/>
    <dgm:cxn modelId="{C2933C71-4DFB-4E03-BAC9-D2E192B29E4C}" type="presParOf" srcId="{E088BE0A-76F8-4150-B7B3-D2B4916BB66A}" destId="{67A67BEB-B679-4EDD-8EEF-4EB34EF4D2F1}" srcOrd="1" destOrd="0" presId="urn:microsoft.com/office/officeart/2005/8/layout/hProcess9"/>
    <dgm:cxn modelId="{941EC5A8-E6C7-4F96-95CE-AEF20A7CEFE0}" type="presParOf" srcId="{E088BE0A-76F8-4150-B7B3-D2B4916BB66A}" destId="{BE2F1EAE-0E56-4C5D-BB60-43F0AB0DDA06}" srcOrd="2" destOrd="0" presId="urn:microsoft.com/office/officeart/2005/8/layout/hProcess9"/>
    <dgm:cxn modelId="{362889D9-0DC3-464F-ABA2-EC5DF54C7428}" type="presParOf" srcId="{E088BE0A-76F8-4150-B7B3-D2B4916BB66A}" destId="{D29EAE0D-83DA-4E84-A49B-639519EF4523}" srcOrd="3" destOrd="0" presId="urn:microsoft.com/office/officeart/2005/8/layout/hProcess9"/>
    <dgm:cxn modelId="{25AA57BB-E2BC-4ED2-9AD1-54FFD756DD06}" type="presParOf" srcId="{E088BE0A-76F8-4150-B7B3-D2B4916BB66A}" destId="{9E4901F2-22D8-4A1B-A2CD-AD7895CBB316}" srcOrd="4" destOrd="0" presId="urn:microsoft.com/office/officeart/2005/8/layout/hProcess9"/>
    <dgm:cxn modelId="{7F1DF43F-ADB3-4FA7-BC00-7EF719114322}" type="presParOf" srcId="{E088BE0A-76F8-4150-B7B3-D2B4916BB66A}" destId="{97828D3C-B81A-4CB6-9E23-4F1F993224D1}" srcOrd="5" destOrd="0" presId="urn:microsoft.com/office/officeart/2005/8/layout/hProcess9"/>
    <dgm:cxn modelId="{6FDA23B5-4F2D-4D50-B677-AEAD6782E3C0}" type="presParOf" srcId="{E088BE0A-76F8-4150-B7B3-D2B4916BB66A}" destId="{F3973C81-2114-4050-8515-9352593E005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8552B-3219-4005-AD2B-3B58404CDA27}">
      <dsp:nvSpPr>
        <dsp:cNvPr id="0" name=""/>
        <dsp:cNvSpPr/>
      </dsp:nvSpPr>
      <dsp:spPr>
        <a:xfrm>
          <a:off x="4220" y="444490"/>
          <a:ext cx="1570113" cy="628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Initiation of the project</a:t>
          </a:r>
        </a:p>
      </dsp:txBody>
      <dsp:txXfrm>
        <a:off x="318243" y="444490"/>
        <a:ext cx="942068" cy="628045"/>
      </dsp:txXfrm>
    </dsp:sp>
    <dsp:sp modelId="{37070884-7015-4106-9A13-9C2D1E49D5B7}">
      <dsp:nvSpPr>
        <dsp:cNvPr id="0" name=""/>
        <dsp:cNvSpPr/>
      </dsp:nvSpPr>
      <dsp:spPr>
        <a:xfrm>
          <a:off x="1417322" y="444490"/>
          <a:ext cx="1570113" cy="628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Procurement</a:t>
          </a:r>
        </a:p>
      </dsp:txBody>
      <dsp:txXfrm>
        <a:off x="1731345" y="444490"/>
        <a:ext cx="942068" cy="628045"/>
      </dsp:txXfrm>
    </dsp:sp>
    <dsp:sp modelId="{0FA820EB-B086-4714-AFF6-D88B0289A01A}">
      <dsp:nvSpPr>
        <dsp:cNvPr id="0" name=""/>
        <dsp:cNvSpPr/>
      </dsp:nvSpPr>
      <dsp:spPr>
        <a:xfrm>
          <a:off x="2830424" y="444490"/>
          <a:ext cx="1570113" cy="628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Scope</a:t>
          </a:r>
        </a:p>
      </dsp:txBody>
      <dsp:txXfrm>
        <a:off x="3144447" y="444490"/>
        <a:ext cx="942068" cy="628045"/>
      </dsp:txXfrm>
    </dsp:sp>
    <dsp:sp modelId="{53F34589-D2EE-4B1E-82B7-7177BE020388}">
      <dsp:nvSpPr>
        <dsp:cNvPr id="0" name=""/>
        <dsp:cNvSpPr/>
      </dsp:nvSpPr>
      <dsp:spPr>
        <a:xfrm>
          <a:off x="4243526" y="444490"/>
          <a:ext cx="1570113" cy="628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Finance</a:t>
          </a:r>
        </a:p>
      </dsp:txBody>
      <dsp:txXfrm>
        <a:off x="4557549" y="444490"/>
        <a:ext cx="942068" cy="628045"/>
      </dsp:txXfrm>
    </dsp:sp>
    <dsp:sp modelId="{84204BD7-E0BD-4DCC-8E19-E3E27AF0527B}">
      <dsp:nvSpPr>
        <dsp:cNvPr id="0" name=""/>
        <dsp:cNvSpPr/>
      </dsp:nvSpPr>
      <dsp:spPr>
        <a:xfrm>
          <a:off x="5656628" y="444490"/>
          <a:ext cx="1570113" cy="628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Procurement -2</a:t>
          </a:r>
          <a:r>
            <a:rPr lang="en-US" sz="1200" kern="1200" baseline="30000" dirty="0"/>
            <a:t>nd</a:t>
          </a:r>
          <a:r>
            <a:rPr lang="en-US" sz="1200" kern="1200" dirty="0"/>
            <a:t> Phase</a:t>
          </a:r>
        </a:p>
      </dsp:txBody>
      <dsp:txXfrm>
        <a:off x="5970651" y="444490"/>
        <a:ext cx="942068" cy="628045"/>
      </dsp:txXfrm>
    </dsp:sp>
    <dsp:sp modelId="{D1CAC02C-D664-4789-921B-780F5F7FE33C}">
      <dsp:nvSpPr>
        <dsp:cNvPr id="0" name=""/>
        <dsp:cNvSpPr/>
      </dsp:nvSpPr>
      <dsp:spPr>
        <a:xfrm>
          <a:off x="7069730" y="444490"/>
          <a:ext cx="1570113" cy="628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Construction</a:t>
          </a:r>
        </a:p>
      </dsp:txBody>
      <dsp:txXfrm>
        <a:off x="7383753" y="444490"/>
        <a:ext cx="942068" cy="628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8C5A7-11B1-4619-8D2D-7C0B3EA00BFA}">
      <dsp:nvSpPr>
        <dsp:cNvPr id="0" name=""/>
        <dsp:cNvSpPr/>
      </dsp:nvSpPr>
      <dsp:spPr>
        <a:xfrm>
          <a:off x="556261" y="0"/>
          <a:ext cx="6304300" cy="2833041"/>
        </a:xfrm>
        <a:prstGeom prst="rightArrow">
          <a:avLst/>
        </a:prstGeom>
        <a:solidFill>
          <a:schemeClr val="accent2">
            <a:tint val="40000"/>
            <a:hueOff val="0"/>
            <a:satOff val="0"/>
            <a:lumOff val="0"/>
            <a:alpha val="30000"/>
          </a:schemeClr>
        </a:solidFill>
        <a:ln>
          <a:noFill/>
        </a:ln>
        <a:effectLst/>
      </dsp:spPr>
      <dsp:style>
        <a:lnRef idx="0">
          <a:scrgbClr r="0" g="0" b="0"/>
        </a:lnRef>
        <a:fillRef idx="1">
          <a:scrgbClr r="0" g="0" b="0"/>
        </a:fillRef>
        <a:effectRef idx="0">
          <a:scrgbClr r="0" g="0" b="0"/>
        </a:effectRef>
        <a:fontRef idx="minor"/>
      </dsp:style>
    </dsp:sp>
    <dsp:sp modelId="{26F66446-017F-4385-8006-9D47D814AE48}">
      <dsp:nvSpPr>
        <dsp:cNvPr id="0" name=""/>
        <dsp:cNvSpPr/>
      </dsp:nvSpPr>
      <dsp:spPr>
        <a:xfrm>
          <a:off x="2535" y="849912"/>
          <a:ext cx="1647056" cy="1133216"/>
        </a:xfrm>
        <a:prstGeom prst="round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chemeClr val="bg1"/>
            </a:solidFill>
          </a:endParaRPr>
        </a:p>
        <a:p>
          <a:pPr marL="0" lvl="0" indent="0" algn="ctr" defTabSz="533400">
            <a:lnSpc>
              <a:spcPct val="90000"/>
            </a:lnSpc>
            <a:spcBef>
              <a:spcPct val="0"/>
            </a:spcBef>
            <a:spcAft>
              <a:spcPct val="35000"/>
            </a:spcAft>
            <a:buNone/>
          </a:pPr>
          <a:endParaRPr lang="en-US" sz="1200" b="1" kern="1200" dirty="0">
            <a:solidFill>
              <a:schemeClr val="bg1"/>
            </a:solidFill>
          </a:endParaRPr>
        </a:p>
        <a:p>
          <a:pPr marL="0" lvl="0" indent="0" algn="ctr" defTabSz="533400">
            <a:lnSpc>
              <a:spcPct val="90000"/>
            </a:lnSpc>
            <a:spcBef>
              <a:spcPct val="0"/>
            </a:spcBef>
            <a:spcAft>
              <a:spcPct val="35000"/>
            </a:spcAft>
            <a:buNone/>
          </a:pPr>
          <a:r>
            <a:rPr lang="en-US" sz="1200" b="1" kern="1200" dirty="0">
              <a:solidFill>
                <a:schemeClr val="bg1"/>
              </a:solidFill>
            </a:rPr>
            <a:t>Vital Baseline</a:t>
          </a:r>
        </a:p>
      </dsp:txBody>
      <dsp:txXfrm>
        <a:off x="57854" y="905231"/>
        <a:ext cx="1536418" cy="1022578"/>
      </dsp:txXfrm>
    </dsp:sp>
    <dsp:sp modelId="{BE2F1EAE-0E56-4C5D-BB60-43F0AB0DDA06}">
      <dsp:nvSpPr>
        <dsp:cNvPr id="0" name=""/>
        <dsp:cNvSpPr/>
      </dsp:nvSpPr>
      <dsp:spPr>
        <a:xfrm>
          <a:off x="1924100" y="849912"/>
          <a:ext cx="1647056" cy="1133216"/>
        </a:xfrm>
        <a:prstGeom prst="round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chemeClr val="bg1"/>
            </a:solidFill>
          </a:endParaRPr>
        </a:p>
        <a:p>
          <a:pPr marL="0" lvl="0" indent="0" algn="ctr" defTabSz="533400">
            <a:lnSpc>
              <a:spcPct val="90000"/>
            </a:lnSpc>
            <a:spcBef>
              <a:spcPct val="0"/>
            </a:spcBef>
            <a:spcAft>
              <a:spcPct val="35000"/>
            </a:spcAft>
            <a:buNone/>
          </a:pPr>
          <a:endParaRPr lang="en-US" sz="1200" b="1" kern="1200" dirty="0">
            <a:solidFill>
              <a:schemeClr val="bg1"/>
            </a:solidFill>
          </a:endParaRPr>
        </a:p>
        <a:p>
          <a:pPr marL="0" lvl="0" indent="0" algn="ctr" defTabSz="533400">
            <a:lnSpc>
              <a:spcPct val="90000"/>
            </a:lnSpc>
            <a:spcBef>
              <a:spcPct val="0"/>
            </a:spcBef>
            <a:spcAft>
              <a:spcPct val="35000"/>
            </a:spcAft>
            <a:buNone/>
          </a:pPr>
          <a:r>
            <a:rPr lang="en-US" sz="1200" b="1" kern="1200" dirty="0">
              <a:solidFill>
                <a:schemeClr val="bg1"/>
              </a:solidFill>
            </a:rPr>
            <a:t>Milestones</a:t>
          </a:r>
        </a:p>
      </dsp:txBody>
      <dsp:txXfrm>
        <a:off x="1979419" y="905231"/>
        <a:ext cx="1536418" cy="1022578"/>
      </dsp:txXfrm>
    </dsp:sp>
    <dsp:sp modelId="{9E4901F2-22D8-4A1B-A2CD-AD7895CBB316}">
      <dsp:nvSpPr>
        <dsp:cNvPr id="0" name=""/>
        <dsp:cNvSpPr/>
      </dsp:nvSpPr>
      <dsp:spPr>
        <a:xfrm>
          <a:off x="3845666" y="849912"/>
          <a:ext cx="1647056" cy="1133216"/>
        </a:xfrm>
        <a:prstGeom prst="round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chemeClr val="bg1"/>
            </a:solidFill>
          </a:endParaRPr>
        </a:p>
        <a:p>
          <a:pPr marL="0" lvl="0" indent="0" algn="ctr" defTabSz="533400">
            <a:lnSpc>
              <a:spcPct val="90000"/>
            </a:lnSpc>
            <a:spcBef>
              <a:spcPct val="0"/>
            </a:spcBef>
            <a:spcAft>
              <a:spcPct val="35000"/>
            </a:spcAft>
            <a:buNone/>
          </a:pPr>
          <a:endParaRPr lang="en-US" sz="1200" b="1" kern="1200" dirty="0">
            <a:solidFill>
              <a:schemeClr val="bg1"/>
            </a:solidFill>
          </a:endParaRPr>
        </a:p>
        <a:p>
          <a:pPr marL="0" lvl="0" indent="0" algn="ctr" defTabSz="533400">
            <a:lnSpc>
              <a:spcPct val="90000"/>
            </a:lnSpc>
            <a:spcBef>
              <a:spcPct val="0"/>
            </a:spcBef>
            <a:spcAft>
              <a:spcPct val="35000"/>
            </a:spcAft>
            <a:buNone/>
          </a:pPr>
          <a:r>
            <a:rPr lang="en-US" sz="1200" b="1" kern="1200" dirty="0">
              <a:solidFill>
                <a:schemeClr val="bg1"/>
              </a:solidFill>
            </a:rPr>
            <a:t>Drivers</a:t>
          </a:r>
        </a:p>
      </dsp:txBody>
      <dsp:txXfrm>
        <a:off x="3900985" y="905231"/>
        <a:ext cx="1536418" cy="1022578"/>
      </dsp:txXfrm>
    </dsp:sp>
    <dsp:sp modelId="{F3973C81-2114-4050-8515-9352593E0055}">
      <dsp:nvSpPr>
        <dsp:cNvPr id="0" name=""/>
        <dsp:cNvSpPr/>
      </dsp:nvSpPr>
      <dsp:spPr>
        <a:xfrm>
          <a:off x="5767232" y="849912"/>
          <a:ext cx="1647056" cy="1133216"/>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chemeClr val="bg1"/>
            </a:solidFill>
          </a:endParaRPr>
        </a:p>
        <a:p>
          <a:pPr marL="0" lvl="0" indent="0" algn="ctr" defTabSz="533400">
            <a:lnSpc>
              <a:spcPct val="90000"/>
            </a:lnSpc>
            <a:spcBef>
              <a:spcPct val="0"/>
            </a:spcBef>
            <a:spcAft>
              <a:spcPct val="35000"/>
            </a:spcAft>
            <a:buNone/>
          </a:pPr>
          <a:endParaRPr lang="en-US" sz="1200" b="1" kern="1200" dirty="0">
            <a:solidFill>
              <a:schemeClr val="bg1"/>
            </a:solidFill>
          </a:endParaRPr>
        </a:p>
        <a:p>
          <a:pPr marL="0" lvl="0" indent="0" algn="ctr" defTabSz="533400">
            <a:lnSpc>
              <a:spcPct val="90000"/>
            </a:lnSpc>
            <a:spcBef>
              <a:spcPct val="0"/>
            </a:spcBef>
            <a:spcAft>
              <a:spcPct val="35000"/>
            </a:spcAft>
            <a:buNone/>
          </a:pPr>
          <a:r>
            <a:rPr lang="en-US" sz="1200" b="1" kern="1200" dirty="0">
              <a:solidFill>
                <a:schemeClr val="bg1"/>
              </a:solidFill>
            </a:rPr>
            <a:t>Bond Schedule</a:t>
          </a:r>
        </a:p>
      </dsp:txBody>
      <dsp:txXfrm>
        <a:off x="5822551" y="905231"/>
        <a:ext cx="1536418" cy="10225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id-ID"/>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ADC24EA-8346-4C8B-943C-AD383301A03D}" type="datetimeFigureOut">
              <a:rPr lang="id-ID" smtClean="0"/>
              <a:t>04/06/2019</a:t>
            </a:fld>
            <a:endParaRPr lang="id-ID"/>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id-ID"/>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ECE71F5-2935-4BFA-B369-9FA3FAF55664}" type="slidenum">
              <a:rPr lang="id-ID" smtClean="0"/>
              <a:t>‹#›</a:t>
            </a:fld>
            <a:endParaRPr lang="id-ID"/>
          </a:p>
        </p:txBody>
      </p:sp>
    </p:spTree>
    <p:extLst>
      <p:ext uri="{BB962C8B-B14F-4D97-AF65-F5344CB8AC3E}">
        <p14:creationId xmlns:p14="http://schemas.microsoft.com/office/powerpoint/2010/main" val="269502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id-ID"/>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28D06E5-932C-4F36-8614-8789767FBCD2}" type="datetimeFigureOut">
              <a:rPr lang="id-ID" smtClean="0"/>
              <a:t>04/06/2019</a:t>
            </a:fld>
            <a:endParaRPr lang="id-ID"/>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id-ID"/>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id-ID"/>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5C38DD1-33AA-4996-977A-42B26A155BBE}" type="slidenum">
              <a:rPr lang="id-ID" smtClean="0"/>
              <a:t>‹#›</a:t>
            </a:fld>
            <a:endParaRPr lang="id-ID"/>
          </a:p>
        </p:txBody>
      </p:sp>
    </p:spTree>
    <p:extLst>
      <p:ext uri="{BB962C8B-B14F-4D97-AF65-F5344CB8AC3E}">
        <p14:creationId xmlns:p14="http://schemas.microsoft.com/office/powerpoint/2010/main" val="130593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14</a:t>
            </a:fld>
            <a:endParaRPr lang="id-ID"/>
          </a:p>
        </p:txBody>
      </p:sp>
    </p:spTree>
    <p:extLst>
      <p:ext uri="{BB962C8B-B14F-4D97-AF65-F5344CB8AC3E}">
        <p14:creationId xmlns:p14="http://schemas.microsoft.com/office/powerpoint/2010/main" val="153049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15</a:t>
            </a:fld>
            <a:endParaRPr lang="id-ID"/>
          </a:p>
        </p:txBody>
      </p:sp>
    </p:spTree>
    <p:extLst>
      <p:ext uri="{BB962C8B-B14F-4D97-AF65-F5344CB8AC3E}">
        <p14:creationId xmlns:p14="http://schemas.microsoft.com/office/powerpoint/2010/main" val="144227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16</a:t>
            </a:fld>
            <a:endParaRPr lang="id-ID"/>
          </a:p>
        </p:txBody>
      </p:sp>
    </p:spTree>
    <p:extLst>
      <p:ext uri="{BB962C8B-B14F-4D97-AF65-F5344CB8AC3E}">
        <p14:creationId xmlns:p14="http://schemas.microsoft.com/office/powerpoint/2010/main" val="397105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94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450174"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11"/>
          </p:nvPr>
        </p:nvSpPr>
        <p:spPr>
          <a:xfrm>
            <a:off x="3971864"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12"/>
          </p:nvPr>
        </p:nvSpPr>
        <p:spPr>
          <a:xfrm>
            <a:off x="6508785"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13"/>
          </p:nvPr>
        </p:nvSpPr>
        <p:spPr>
          <a:xfrm>
            <a:off x="9030475" y="2284944"/>
            <a:ext cx="1697846" cy="1697847"/>
          </a:xfrm>
          <a:prstGeom prst="rect">
            <a:avLst/>
          </a:prstGeom>
        </p:spPr>
        <p:txBody>
          <a:bodyPr>
            <a:normAutofit/>
          </a:bodyPr>
          <a:lstStyle>
            <a:lvl1pPr>
              <a:defRPr sz="1600">
                <a:solidFill>
                  <a:schemeClr val="accent2"/>
                </a:solidFill>
              </a:defRPr>
            </a:lvl1pPr>
          </a:lstStyle>
          <a:p>
            <a:endParaRPr lang="id-ID"/>
          </a:p>
        </p:txBody>
      </p:sp>
      <p:sp>
        <p:nvSpPr>
          <p:cNvPr id="16" name="Rectangle 15"/>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7" name="Rectangle 16"/>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5" name="TextBox 24"/>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6" name="Group 25"/>
          <p:cNvGrpSpPr/>
          <p:nvPr userDrawn="1"/>
        </p:nvGrpSpPr>
        <p:grpSpPr>
          <a:xfrm>
            <a:off x="347419"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9" name="Group 28"/>
          <p:cNvGrpSpPr/>
          <p:nvPr userDrawn="1"/>
        </p:nvGrpSpPr>
        <p:grpSpPr>
          <a:xfrm flipH="1">
            <a:off x="933709" y="6409324"/>
            <a:ext cx="224082" cy="221156"/>
            <a:chOff x="4328868" y="5502988"/>
            <a:chExt cx="500307" cy="493774"/>
          </a:xfrm>
        </p:grpSpPr>
        <p:sp>
          <p:nvSpPr>
            <p:cNvPr id="30" name="Freeform 2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2" name="Straight Connector 3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43475" y="1228725"/>
            <a:ext cx="2362200" cy="3260725"/>
          </a:xfrm>
        </p:spPr>
        <p:txBody>
          <a:bodyPr>
            <a:normAutofit/>
          </a:bodyPr>
          <a:lstStyle>
            <a:lvl1pPr>
              <a:defRPr sz="1600">
                <a:solidFill>
                  <a:schemeClr val="accent2"/>
                </a:solidFill>
              </a:defRPr>
            </a:lvl1pPr>
          </a:lstStyle>
          <a:p>
            <a:endParaRPr lang="id-ID" dirty="0"/>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1" name="Rectangle 20"/>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40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222375" y="1945431"/>
            <a:ext cx="3106738" cy="2016211"/>
          </a:xfrm>
        </p:spPr>
        <p:txBody>
          <a:bodyPr>
            <a:normAutofit/>
          </a:bodyPr>
          <a:lstStyle>
            <a:lvl1pPr>
              <a:defRPr sz="2000">
                <a:solidFill>
                  <a:schemeClr val="accent2"/>
                </a:solidFill>
              </a:defRPr>
            </a:lvl1pPr>
          </a:lstStyle>
          <a:p>
            <a:endParaRPr lang="id-ID"/>
          </a:p>
        </p:txBody>
      </p:sp>
      <p:sp>
        <p:nvSpPr>
          <p:cNvPr id="9" name="Picture Placeholder 2"/>
          <p:cNvSpPr>
            <a:spLocks noGrp="1"/>
          </p:cNvSpPr>
          <p:nvPr>
            <p:ph type="pic" sz="quarter" idx="11"/>
          </p:nvPr>
        </p:nvSpPr>
        <p:spPr>
          <a:xfrm>
            <a:off x="4533786" y="1945431"/>
            <a:ext cx="3106738" cy="2016211"/>
          </a:xfrm>
        </p:spPr>
        <p:txBody>
          <a:bodyPr>
            <a:normAutofit/>
          </a:bodyPr>
          <a:lstStyle>
            <a:lvl1pPr>
              <a:defRPr sz="2000">
                <a:solidFill>
                  <a:schemeClr val="accent2"/>
                </a:solidFill>
              </a:defRPr>
            </a:lvl1pPr>
          </a:lstStyle>
          <a:p>
            <a:endParaRPr lang="id-ID"/>
          </a:p>
        </p:txBody>
      </p:sp>
      <p:sp>
        <p:nvSpPr>
          <p:cNvPr id="10" name="Picture Placeholder 2"/>
          <p:cNvSpPr>
            <a:spLocks noGrp="1"/>
          </p:cNvSpPr>
          <p:nvPr>
            <p:ph type="pic" sz="quarter" idx="12"/>
          </p:nvPr>
        </p:nvSpPr>
        <p:spPr>
          <a:xfrm>
            <a:off x="7858048" y="1945431"/>
            <a:ext cx="3106738" cy="2016211"/>
          </a:xfrm>
        </p:spPr>
        <p:txBody>
          <a:bodyPr>
            <a:normAutofit/>
          </a:bodyPr>
          <a:lstStyle>
            <a:lvl1pPr>
              <a:defRPr sz="2000">
                <a:solidFill>
                  <a:schemeClr val="accent2"/>
                </a:solidFill>
              </a:defRPr>
            </a:lvl1pPr>
          </a:lstStyle>
          <a:p>
            <a:endParaRPr lang="id-ID"/>
          </a:p>
        </p:txBody>
      </p:sp>
      <p:sp>
        <p:nvSpPr>
          <p:cNvPr id="11" name="Picture Placeholder 2"/>
          <p:cNvSpPr>
            <a:spLocks noGrp="1"/>
          </p:cNvSpPr>
          <p:nvPr>
            <p:ph type="pic" sz="quarter" idx="13"/>
          </p:nvPr>
        </p:nvSpPr>
        <p:spPr>
          <a:xfrm>
            <a:off x="1222375" y="4177345"/>
            <a:ext cx="3106738" cy="2016211"/>
          </a:xfrm>
        </p:spPr>
        <p:txBody>
          <a:bodyPr>
            <a:normAutofit/>
          </a:bodyPr>
          <a:lstStyle>
            <a:lvl1pPr>
              <a:defRPr sz="2000">
                <a:solidFill>
                  <a:schemeClr val="accent2"/>
                </a:solidFill>
              </a:defRPr>
            </a:lvl1pPr>
          </a:lstStyle>
          <a:p>
            <a:endParaRPr lang="id-ID"/>
          </a:p>
        </p:txBody>
      </p:sp>
      <p:sp>
        <p:nvSpPr>
          <p:cNvPr id="12" name="Picture Placeholder 2"/>
          <p:cNvSpPr>
            <a:spLocks noGrp="1"/>
          </p:cNvSpPr>
          <p:nvPr>
            <p:ph type="pic" sz="quarter" idx="14"/>
          </p:nvPr>
        </p:nvSpPr>
        <p:spPr>
          <a:xfrm>
            <a:off x="4533786" y="4177345"/>
            <a:ext cx="3106738" cy="2016211"/>
          </a:xfrm>
        </p:spPr>
        <p:txBody>
          <a:bodyPr>
            <a:normAutofit/>
          </a:bodyPr>
          <a:lstStyle>
            <a:lvl1pPr>
              <a:defRPr sz="2000">
                <a:solidFill>
                  <a:schemeClr val="accent2"/>
                </a:solidFill>
              </a:defRPr>
            </a:lvl1pPr>
          </a:lstStyle>
          <a:p>
            <a:endParaRPr lang="id-ID"/>
          </a:p>
        </p:txBody>
      </p:sp>
      <p:sp>
        <p:nvSpPr>
          <p:cNvPr id="13" name="Picture Placeholder 2"/>
          <p:cNvSpPr>
            <a:spLocks noGrp="1"/>
          </p:cNvSpPr>
          <p:nvPr>
            <p:ph type="pic" sz="quarter" idx="15"/>
          </p:nvPr>
        </p:nvSpPr>
        <p:spPr>
          <a:xfrm>
            <a:off x="7858048" y="4177345"/>
            <a:ext cx="3106738" cy="2016211"/>
          </a:xfrm>
        </p:spPr>
        <p:txBody>
          <a:bodyPr>
            <a:normAutofit/>
          </a:bodyPr>
          <a:lstStyle>
            <a:lvl1pPr>
              <a:defRPr sz="2000">
                <a:solidFill>
                  <a:schemeClr val="accent2"/>
                </a:solidFill>
              </a:defRPr>
            </a:lvl1pPr>
          </a:lstStyle>
          <a:p>
            <a:endParaRPr lang="id-ID"/>
          </a:p>
        </p:txBody>
      </p:sp>
      <p:sp>
        <p:nvSpPr>
          <p:cNvPr id="14"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18"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19"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21" name="Rectangle 20"/>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Rectangle 21"/>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TextBox 22"/>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31" name="Group 30"/>
          <p:cNvGrpSpPr/>
          <p:nvPr userDrawn="1"/>
        </p:nvGrpSpPr>
        <p:grpSpPr>
          <a:xfrm>
            <a:off x="347419" y="6409324"/>
            <a:ext cx="224082" cy="221156"/>
            <a:chOff x="4328868" y="5502988"/>
            <a:chExt cx="500307" cy="493774"/>
          </a:xfrm>
        </p:grpSpPr>
        <p:sp>
          <p:nvSpPr>
            <p:cNvPr id="32" name="Freeform 31">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32">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 name="Group 33"/>
          <p:cNvGrpSpPr/>
          <p:nvPr userDrawn="1"/>
        </p:nvGrpSpPr>
        <p:grpSpPr>
          <a:xfrm flipH="1">
            <a:off x="933709" y="6409324"/>
            <a:ext cx="224082" cy="221156"/>
            <a:chOff x="4328868" y="5502988"/>
            <a:chExt cx="500307" cy="493774"/>
          </a:xfrm>
        </p:grpSpPr>
        <p:sp>
          <p:nvSpPr>
            <p:cNvPr id="35" name="Freeform 34">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3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7" name="Straight Connector 36"/>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15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192213" y="2152650"/>
            <a:ext cx="3206750" cy="3138488"/>
          </a:xfrm>
        </p:spPr>
        <p:txBody>
          <a:bodyPr>
            <a:normAutofit/>
          </a:bodyPr>
          <a:lstStyle>
            <a:lvl1pPr>
              <a:defRPr sz="1600">
                <a:solidFill>
                  <a:schemeClr val="accent2"/>
                </a:solidFill>
              </a:defRPr>
            </a:lvl1pPr>
          </a:lstStyle>
          <a:p>
            <a:endParaRPr lang="id-ID"/>
          </a:p>
        </p:txBody>
      </p:sp>
      <p:sp>
        <p:nvSpPr>
          <p:cNvPr id="16" name="Picture Placeholder 14"/>
          <p:cNvSpPr>
            <a:spLocks noGrp="1"/>
          </p:cNvSpPr>
          <p:nvPr>
            <p:ph type="pic" sz="quarter" idx="11"/>
          </p:nvPr>
        </p:nvSpPr>
        <p:spPr>
          <a:xfrm>
            <a:off x="4487822" y="2152650"/>
            <a:ext cx="3206750" cy="3138488"/>
          </a:xfrm>
        </p:spPr>
        <p:txBody>
          <a:bodyPr>
            <a:normAutofit/>
          </a:bodyPr>
          <a:lstStyle>
            <a:lvl1pPr>
              <a:defRPr sz="1600">
                <a:solidFill>
                  <a:schemeClr val="accent2"/>
                </a:solidFill>
              </a:defRPr>
            </a:lvl1pPr>
          </a:lstStyle>
          <a:p>
            <a:endParaRPr lang="id-ID"/>
          </a:p>
        </p:txBody>
      </p:sp>
      <p:sp>
        <p:nvSpPr>
          <p:cNvPr id="17" name="Picture Placeholder 14"/>
          <p:cNvSpPr>
            <a:spLocks noGrp="1"/>
          </p:cNvSpPr>
          <p:nvPr>
            <p:ph type="pic" sz="quarter" idx="12"/>
          </p:nvPr>
        </p:nvSpPr>
        <p:spPr>
          <a:xfrm>
            <a:off x="7809924" y="2152650"/>
            <a:ext cx="3206750" cy="3138488"/>
          </a:xfrm>
        </p:spPr>
        <p:txBody>
          <a:bodyPr>
            <a:normAutofit/>
          </a:bodyPr>
          <a:lstStyle>
            <a:lvl1pPr>
              <a:defRPr sz="1600">
                <a:solidFill>
                  <a:schemeClr val="accent2"/>
                </a:solidFill>
              </a:defRPr>
            </a:lvl1pPr>
          </a:lstStyle>
          <a:p>
            <a:endParaRPr lang="id-ID"/>
          </a:p>
        </p:txBody>
      </p:sp>
      <p:sp>
        <p:nvSpPr>
          <p:cNvPr id="25" name="Rectangle 24"/>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6" name="Rectangle 25"/>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7" name="TextBox 26"/>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8" name="Group 27"/>
          <p:cNvGrpSpPr/>
          <p:nvPr userDrawn="1"/>
        </p:nvGrpSpPr>
        <p:grpSpPr>
          <a:xfrm>
            <a:off x="347419" y="6409324"/>
            <a:ext cx="224082" cy="221156"/>
            <a:chOff x="4328868" y="5502988"/>
            <a:chExt cx="500307" cy="493774"/>
          </a:xfrm>
        </p:grpSpPr>
        <p:sp>
          <p:nvSpPr>
            <p:cNvPr id="29" name="Freeform 2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flipH="1">
            <a:off x="933709" y="6409324"/>
            <a:ext cx="224082" cy="221156"/>
            <a:chOff x="4328868" y="5502988"/>
            <a:chExt cx="500307" cy="493774"/>
          </a:xfrm>
        </p:grpSpPr>
        <p:sp>
          <p:nvSpPr>
            <p:cNvPr id="32" name="Freeform 3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4" name="Straight Connector 33"/>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73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1045466" y="2283008"/>
            <a:ext cx="4969744" cy="3753338"/>
          </a:xfrm>
        </p:spPr>
        <p:txBody>
          <a:bodyPr>
            <a:normAutofit/>
          </a:bodyPr>
          <a:lstStyle>
            <a:lvl1pPr>
              <a:defRPr sz="1800">
                <a:solidFill>
                  <a:schemeClr val="accent2"/>
                </a:solidFill>
              </a:defRPr>
            </a:lvl1pPr>
          </a:lstStyle>
          <a:p>
            <a:endParaRPr lang="id-ID"/>
          </a:p>
        </p:txBody>
      </p:sp>
      <p:sp>
        <p:nvSpPr>
          <p:cNvPr id="9" name="Picture Placeholder 3"/>
          <p:cNvSpPr>
            <a:spLocks noGrp="1"/>
          </p:cNvSpPr>
          <p:nvPr>
            <p:ph type="pic" sz="quarter" idx="11"/>
          </p:nvPr>
        </p:nvSpPr>
        <p:spPr>
          <a:xfrm>
            <a:off x="6516763" y="2283008"/>
            <a:ext cx="4969744" cy="3753338"/>
          </a:xfrm>
        </p:spPr>
        <p:txBody>
          <a:bodyPr>
            <a:normAutofit/>
          </a:bodyPr>
          <a:lstStyle>
            <a:lvl1pPr>
              <a:defRPr sz="1800">
                <a:solidFill>
                  <a:schemeClr val="accent2"/>
                </a:solidFill>
              </a:defRPr>
            </a:lvl1pPr>
          </a:lstStyle>
          <a:p>
            <a:endParaRPr lang="id-ID"/>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994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45466" y="2283008"/>
            <a:ext cx="4969744" cy="3753338"/>
          </a:xfrm>
        </p:spPr>
        <p:txBody>
          <a:bodyPr>
            <a:normAutofit/>
          </a:bodyPr>
          <a:lstStyle>
            <a:lvl1pPr>
              <a:defRPr sz="2000">
                <a:solidFill>
                  <a:schemeClr val="accent2"/>
                </a:solidFill>
              </a:defRPr>
            </a:lvl1pPr>
          </a:lstStyle>
          <a:p>
            <a:endParaRPr lang="id-ID"/>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4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12192000" cy="3143250"/>
          </a:xfrm>
        </p:spPr>
        <p:txBody>
          <a:bodyPr>
            <a:normAutofit/>
          </a:bodyPr>
          <a:lstStyle>
            <a:lvl1pPr>
              <a:defRPr sz="2000">
                <a:solidFill>
                  <a:schemeClr val="accent2"/>
                </a:solidFill>
              </a:defRPr>
            </a:lvl1pPr>
          </a:lstStyle>
          <a:p>
            <a:endParaRPr lang="id-ID"/>
          </a:p>
        </p:txBody>
      </p:sp>
      <p:sp>
        <p:nvSpPr>
          <p:cNvPr id="8" name="Picture Placeholder 3"/>
          <p:cNvSpPr>
            <a:spLocks noGrp="1"/>
          </p:cNvSpPr>
          <p:nvPr>
            <p:ph type="pic" sz="quarter" idx="11"/>
          </p:nvPr>
        </p:nvSpPr>
        <p:spPr>
          <a:xfrm>
            <a:off x="1456589" y="1280867"/>
            <a:ext cx="1550340" cy="2598991"/>
          </a:xfrm>
        </p:spPr>
        <p:txBody>
          <a:bodyPr>
            <a:normAutofit/>
          </a:bodyPr>
          <a:lstStyle>
            <a:lvl1pPr>
              <a:defRPr sz="1800">
                <a:solidFill>
                  <a:schemeClr val="accent2"/>
                </a:solidFill>
              </a:defRPr>
            </a:lvl1pPr>
          </a:lstStyle>
          <a:p>
            <a:endParaRPr lang="id-ID" dirty="0"/>
          </a:p>
        </p:txBody>
      </p:sp>
      <p:sp>
        <p:nvSpPr>
          <p:cNvPr id="9" name="Picture Placeholder 3"/>
          <p:cNvSpPr>
            <a:spLocks noGrp="1"/>
          </p:cNvSpPr>
          <p:nvPr>
            <p:ph type="pic" sz="quarter" idx="10"/>
          </p:nvPr>
        </p:nvSpPr>
        <p:spPr>
          <a:xfrm>
            <a:off x="2855740" y="839411"/>
            <a:ext cx="1776413" cy="2977979"/>
          </a:xfrm>
        </p:spPr>
        <p:txBody>
          <a:bodyPr>
            <a:normAutofit/>
          </a:bodyPr>
          <a:lstStyle>
            <a:lvl1pPr>
              <a:defRPr sz="1800">
                <a:solidFill>
                  <a:schemeClr val="accent2"/>
                </a:solidFill>
              </a:defRPr>
            </a:lvl1pPr>
          </a:lstStyle>
          <a:p>
            <a:endParaRPr lang="id-ID" dirty="0"/>
          </a:p>
        </p:txBody>
      </p:sp>
      <p:sp>
        <p:nvSpPr>
          <p:cNvPr id="15" name="Rectangle 14"/>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Rectangle 15"/>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4" name="TextBox 23"/>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833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5266299" y="3164617"/>
            <a:ext cx="6819990" cy="4020519"/>
          </a:xfrm>
        </p:spPr>
        <p:txBody>
          <a:bodyPr>
            <a:normAutofit/>
          </a:bodyPr>
          <a:lstStyle>
            <a:lvl1pPr>
              <a:defRPr sz="1800">
                <a:solidFill>
                  <a:schemeClr val="accent2"/>
                </a:solidFill>
              </a:defRPr>
            </a:lvl1pPr>
          </a:lstStyle>
          <a:p>
            <a:endParaRPr lang="id-ID" dirty="0"/>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078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23813"/>
            <a:ext cx="12192000" cy="4117976"/>
          </a:xfrm>
        </p:spPr>
        <p:txBody>
          <a:bodyPr/>
          <a:lstStyle>
            <a:lvl1pPr>
              <a:defRPr>
                <a:solidFill>
                  <a:schemeClr val="accent2"/>
                </a:solidFill>
              </a:defRPr>
            </a:lvl1pPr>
          </a:lstStyle>
          <a:p>
            <a:endParaRPr lang="id-ID"/>
          </a:p>
        </p:txBody>
      </p:sp>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TextBox 22"/>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10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9" name="Rectangle 8"/>
          <p:cNvSpPr/>
          <p:nvPr userDrawn="1"/>
        </p:nvSpPr>
        <p:spPr>
          <a:xfrm>
            <a:off x="-2" y="0"/>
            <a:ext cx="12187314"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p:cNvSpPr>
            <a:spLocks noGrp="1"/>
          </p:cNvSpPr>
          <p:nvPr>
            <p:ph type="pic" sz="quarter" idx="10"/>
          </p:nvPr>
        </p:nvSpPr>
        <p:spPr>
          <a:xfrm>
            <a:off x="4265098" y="1704098"/>
            <a:ext cx="3633145" cy="2288465"/>
          </a:xfrm>
        </p:spPr>
        <p:txBody>
          <a:bodyPr>
            <a:normAutofit/>
          </a:bodyPr>
          <a:lstStyle>
            <a:lvl1pPr>
              <a:defRPr sz="2000">
                <a:solidFill>
                  <a:schemeClr val="accent2"/>
                </a:solidFill>
              </a:defRPr>
            </a:lvl1pPr>
          </a:lstStyle>
          <a:p>
            <a:endParaRPr lang="id-ID"/>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1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grpSp>
        <p:nvGrpSpPr>
          <p:cNvPr id="6" name="Group 5"/>
          <p:cNvGrpSpPr/>
          <p:nvPr userDrawn="1"/>
        </p:nvGrpSpPr>
        <p:grpSpPr>
          <a:xfrm>
            <a:off x="347419" y="6409324"/>
            <a:ext cx="224082" cy="221156"/>
            <a:chOff x="4328868" y="5502988"/>
            <a:chExt cx="500307" cy="493774"/>
          </a:xfrm>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933709"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4" name="Straight Connector 3"/>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3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2140431"/>
            <a:ext cx="12192000" cy="3241193"/>
          </a:xfrm>
        </p:spPr>
        <p:txBody>
          <a:bodyPr/>
          <a:lstStyle>
            <a:lvl1pPr>
              <a:defRPr>
                <a:solidFill>
                  <a:schemeClr val="accent2"/>
                </a:solidFill>
              </a:defRPr>
            </a:lvl1pPr>
          </a:lstStyle>
          <a:p>
            <a:endParaRPr lang="id-ID"/>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96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516313"/>
            <a:ext cx="1366837" cy="1366837"/>
          </a:xfrm>
          <a:prstGeom prst="ellipse">
            <a:avLst/>
          </a:prstGeom>
          <a:ln w="57150">
            <a:solidFill>
              <a:schemeClr val="accent1"/>
            </a:solidFill>
          </a:ln>
        </p:spPr>
        <p:txBody>
          <a:bodyPr>
            <a:normAutofit/>
          </a:bodyPr>
          <a:lstStyle>
            <a:lvl1pPr>
              <a:defRPr sz="1400">
                <a:solidFill>
                  <a:schemeClr val="accent2"/>
                </a:solidFill>
              </a:defRPr>
            </a:lvl1pPr>
          </a:lstStyle>
          <a:p>
            <a:endParaRPr lang="id-ID"/>
          </a:p>
        </p:txBody>
      </p:sp>
      <p:sp>
        <p:nvSpPr>
          <p:cNvPr id="16" name="Picture Placeholder 3"/>
          <p:cNvSpPr>
            <a:spLocks noGrp="1"/>
          </p:cNvSpPr>
          <p:nvPr>
            <p:ph type="pic" sz="quarter" idx="11"/>
          </p:nvPr>
        </p:nvSpPr>
        <p:spPr>
          <a:xfrm>
            <a:off x="9529057" y="4823209"/>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Rectangle 22"/>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4" name="TextBox 23"/>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022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614791"/>
            <a:ext cx="1366837" cy="1366837"/>
          </a:xfrm>
          <a:prstGeom prst="ellipse">
            <a:avLst/>
          </a:prstGeom>
          <a:ln w="57150">
            <a:solidFill>
              <a:schemeClr val="accent5"/>
            </a:solidFill>
          </a:ln>
        </p:spPr>
        <p:txBody>
          <a:bodyPr>
            <a:normAutofit/>
          </a:bodyPr>
          <a:lstStyle>
            <a:lvl1pPr>
              <a:defRPr sz="1400">
                <a:solidFill>
                  <a:schemeClr val="accent2"/>
                </a:solidFill>
              </a:defRPr>
            </a:lvl1pPr>
          </a:lstStyle>
          <a:p>
            <a:endParaRPr lang="id-ID" dirty="0"/>
          </a:p>
        </p:txBody>
      </p:sp>
      <p:sp>
        <p:nvSpPr>
          <p:cNvPr id="16" name="Picture Placeholder 3"/>
          <p:cNvSpPr>
            <a:spLocks noGrp="1"/>
          </p:cNvSpPr>
          <p:nvPr>
            <p:ph type="pic" sz="quarter" idx="11"/>
          </p:nvPr>
        </p:nvSpPr>
        <p:spPr>
          <a:xfrm>
            <a:off x="9529057" y="4921687"/>
            <a:ext cx="1366837" cy="1366837"/>
          </a:xfrm>
          <a:prstGeom prst="ellipse">
            <a:avLst/>
          </a:prstGeom>
          <a:ln w="57150">
            <a:solidFill>
              <a:schemeClr val="accent6"/>
            </a:solidFill>
          </a:ln>
        </p:spPr>
        <p:txBody>
          <a:bodyPr>
            <a:normAutofit/>
          </a:bodyPr>
          <a:lstStyle>
            <a:lvl1pPr>
              <a:defRPr sz="1400">
                <a:solidFill>
                  <a:schemeClr val="accent2"/>
                </a:solidFill>
              </a:defRPr>
            </a:lvl1pPr>
          </a:lstStyle>
          <a:p>
            <a:endParaRPr lang="id-ID" dirty="0"/>
          </a:p>
        </p:txBody>
      </p:sp>
      <p:sp>
        <p:nvSpPr>
          <p:cNvPr id="49" name="Picture Placeholder 3"/>
          <p:cNvSpPr>
            <a:spLocks noGrp="1"/>
          </p:cNvSpPr>
          <p:nvPr>
            <p:ph type="pic" sz="quarter" idx="12"/>
          </p:nvPr>
        </p:nvSpPr>
        <p:spPr>
          <a:xfrm>
            <a:off x="1296106" y="971203"/>
            <a:ext cx="1366837" cy="1366837"/>
          </a:xfrm>
          <a:prstGeom prst="ellipse">
            <a:avLst/>
          </a:prstGeom>
          <a:ln w="57150">
            <a:solidFill>
              <a:schemeClr val="accent3"/>
            </a:solidFill>
          </a:ln>
        </p:spPr>
        <p:txBody>
          <a:bodyPr>
            <a:normAutofit/>
          </a:bodyPr>
          <a:lstStyle>
            <a:lvl1pPr>
              <a:defRPr sz="1400">
                <a:solidFill>
                  <a:schemeClr val="accent2"/>
                </a:solidFill>
              </a:defRPr>
            </a:lvl1pPr>
          </a:lstStyle>
          <a:p>
            <a:endParaRPr lang="id-ID" dirty="0"/>
          </a:p>
        </p:txBody>
      </p:sp>
      <p:sp>
        <p:nvSpPr>
          <p:cNvPr id="50" name="Picture Placeholder 3"/>
          <p:cNvSpPr>
            <a:spLocks noGrp="1"/>
          </p:cNvSpPr>
          <p:nvPr>
            <p:ph type="pic" sz="quarter" idx="13"/>
          </p:nvPr>
        </p:nvSpPr>
        <p:spPr>
          <a:xfrm>
            <a:off x="9529057" y="2278099"/>
            <a:ext cx="1366837" cy="1366837"/>
          </a:xfrm>
          <a:prstGeom prst="ellipse">
            <a:avLst/>
          </a:prstGeom>
          <a:ln w="57150">
            <a:solidFill>
              <a:schemeClr val="accent4"/>
            </a:solidFill>
          </a:ln>
        </p:spPr>
        <p:txBody>
          <a:bodyPr>
            <a:normAutofit/>
          </a:bodyPr>
          <a:lstStyle>
            <a:lvl1pPr>
              <a:defRPr sz="1400">
                <a:solidFill>
                  <a:schemeClr val="accent2"/>
                </a:solidFill>
              </a:defRPr>
            </a:lvl1pPr>
          </a:lstStyle>
          <a:p>
            <a:endParaRPr lang="id-ID" dirty="0"/>
          </a:p>
        </p:txBody>
      </p:sp>
      <p:sp>
        <p:nvSpPr>
          <p:cNvPr id="24" name="Rectangle 2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5" name="Rectangle 2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6" name="TextBox 2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7" name="Group 26"/>
          <p:cNvGrpSpPr/>
          <p:nvPr userDrawn="1"/>
        </p:nvGrpSpPr>
        <p:grpSpPr>
          <a:xfrm>
            <a:off x="347419" y="6409324"/>
            <a:ext cx="224082" cy="221156"/>
            <a:chOff x="4328868" y="5502988"/>
            <a:chExt cx="500307" cy="493774"/>
          </a:xfrm>
        </p:grpSpPr>
        <p:sp>
          <p:nvSpPr>
            <p:cNvPr id="28" name="Freeform 2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0" name="Group 29"/>
          <p:cNvGrpSpPr/>
          <p:nvPr userDrawn="1"/>
        </p:nvGrpSpPr>
        <p:grpSpPr>
          <a:xfrm flipH="1">
            <a:off x="933709" y="6409324"/>
            <a:ext cx="224082" cy="221156"/>
            <a:chOff x="4328868" y="5502988"/>
            <a:chExt cx="500307" cy="493774"/>
          </a:xfrm>
        </p:grpSpPr>
        <p:sp>
          <p:nvSpPr>
            <p:cNvPr id="31" name="Freeform 3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3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3" name="Straight Connector 32"/>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788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Picture Placeholder 3"/>
          <p:cNvSpPr>
            <a:spLocks noGrp="1"/>
          </p:cNvSpPr>
          <p:nvPr>
            <p:ph type="pic" sz="quarter" idx="12"/>
          </p:nvPr>
        </p:nvSpPr>
        <p:spPr>
          <a:xfrm>
            <a:off x="1296106" y="971203"/>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0" name="Picture Placeholder 3"/>
          <p:cNvSpPr>
            <a:spLocks noGrp="1"/>
          </p:cNvSpPr>
          <p:nvPr>
            <p:ph type="pic" sz="quarter" idx="13"/>
          </p:nvPr>
        </p:nvSpPr>
        <p:spPr>
          <a:xfrm>
            <a:off x="9529057" y="2278099"/>
            <a:ext cx="1366837" cy="1366837"/>
          </a:xfrm>
          <a:prstGeom prst="ellipse">
            <a:avLst/>
          </a:prstGeom>
          <a:ln w="57150">
            <a:solidFill>
              <a:schemeClr val="accent3"/>
            </a:solidFill>
          </a:ln>
        </p:spPr>
        <p:txBody>
          <a:bodyPr>
            <a:normAutofit/>
          </a:bodyPr>
          <a:lstStyle>
            <a:lvl1pPr>
              <a:defRPr sz="1400">
                <a:solidFill>
                  <a:schemeClr val="accent2"/>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053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4937125" y="3083109"/>
            <a:ext cx="2317750" cy="2317750"/>
          </a:xfrm>
          <a:prstGeom prst="ellipse">
            <a:avLst/>
          </a:prstGeom>
          <a:ln w="98425">
            <a:solidFill>
              <a:schemeClr val="accent6"/>
            </a:solidFill>
          </a:ln>
        </p:spPr>
        <p:txBody>
          <a:bodyPr>
            <a:normAutofit/>
          </a:bodyPr>
          <a:lstStyle>
            <a:lvl1pPr>
              <a:defRPr sz="2400">
                <a:solidFill>
                  <a:schemeClr val="accent2"/>
                </a:solidFill>
              </a:defRPr>
            </a:lvl1pPr>
          </a:lstStyle>
          <a:p>
            <a:endParaRPr lang="id-ID"/>
          </a:p>
        </p:txBody>
      </p:sp>
    </p:spTree>
    <p:extLst>
      <p:ext uri="{BB962C8B-B14F-4D97-AF65-F5344CB8AC3E}">
        <p14:creationId xmlns:p14="http://schemas.microsoft.com/office/powerpoint/2010/main" val="1035754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5399088"/>
          </a:xfrm>
        </p:spPr>
        <p:txBody>
          <a:bodyPr>
            <a:normAutofit/>
          </a:bodyPr>
          <a:lstStyle>
            <a:lvl1pPr>
              <a:defRPr sz="3600">
                <a:solidFill>
                  <a:schemeClr val="accent2"/>
                </a:solidFill>
              </a:defRPr>
            </a:lvl1pPr>
          </a:lstStyle>
          <a:p>
            <a:endParaRPr lang="id-ID"/>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19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Tree>
    <p:extLst>
      <p:ext uri="{BB962C8B-B14F-4D97-AF65-F5344CB8AC3E}">
        <p14:creationId xmlns:p14="http://schemas.microsoft.com/office/powerpoint/2010/main" val="327796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p:cNvSpPr/>
          <p:nvPr userDrawn="1"/>
        </p:nvSpPr>
        <p:spPr>
          <a:xfrm>
            <a:off x="0" y="-1"/>
            <a:ext cx="12192000" cy="4152123"/>
          </a:xfrm>
          <a:prstGeom prst="rect">
            <a:avLst/>
          </a:prstGeom>
          <a:pattFill prst="pct5">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6" name="Picture Placeholder 3"/>
          <p:cNvSpPr>
            <a:spLocks noGrp="1"/>
          </p:cNvSpPr>
          <p:nvPr>
            <p:ph type="pic" sz="quarter" idx="10"/>
          </p:nvPr>
        </p:nvSpPr>
        <p:spPr>
          <a:xfrm>
            <a:off x="5265737" y="921256"/>
            <a:ext cx="1660525" cy="1658937"/>
          </a:xfrm>
          <a:prstGeom prst="ellipse">
            <a:avLst/>
          </a:prstGeom>
        </p:spPr>
        <p:txBody>
          <a:bodyPr>
            <a:normAutofit/>
          </a:bodyPr>
          <a:lstStyle>
            <a:lvl1pPr>
              <a:defRPr sz="1600">
                <a:solidFill>
                  <a:schemeClr val="accent2"/>
                </a:solidFill>
              </a:defRPr>
            </a:lvl1pPr>
          </a:lstStyle>
          <a:p>
            <a:endParaRPr lang="id-ID" dirty="0"/>
          </a:p>
        </p:txBody>
      </p:sp>
      <p:grpSp>
        <p:nvGrpSpPr>
          <p:cNvPr id="16" name="Group 15"/>
          <p:cNvGrpSpPr/>
          <p:nvPr userDrawn="1"/>
        </p:nvGrpSpPr>
        <p:grpSpPr>
          <a:xfrm>
            <a:off x="347419" y="6409324"/>
            <a:ext cx="224082"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flipH="1">
            <a:off x="933709" y="6409324"/>
            <a:ext cx="224082"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2" name="Straight Connector 2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3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Picture Placeholder 3"/>
          <p:cNvSpPr>
            <a:spLocks noGrp="1"/>
          </p:cNvSpPr>
          <p:nvPr>
            <p:ph type="pic" sz="quarter" idx="11"/>
          </p:nvPr>
        </p:nvSpPr>
        <p:spPr>
          <a:xfrm>
            <a:off x="8116673" y="1993246"/>
            <a:ext cx="4059266" cy="2635316"/>
          </a:xfrm>
        </p:spPr>
        <p:txBody>
          <a:bodyPr>
            <a:normAutofit/>
          </a:bodyPr>
          <a:lstStyle>
            <a:lvl1pPr>
              <a:defRPr sz="1600">
                <a:solidFill>
                  <a:schemeClr val="accent2"/>
                </a:solidFill>
              </a:defRPr>
            </a:lvl1pPr>
          </a:lstStyle>
          <a:p>
            <a:endParaRPr lang="id-ID"/>
          </a:p>
        </p:txBody>
      </p:sp>
      <p:sp>
        <p:nvSpPr>
          <p:cNvPr id="11" name="Picture Placeholder 3"/>
          <p:cNvSpPr>
            <a:spLocks noGrp="1"/>
          </p:cNvSpPr>
          <p:nvPr>
            <p:ph type="pic" sz="quarter" idx="12"/>
          </p:nvPr>
        </p:nvSpPr>
        <p:spPr>
          <a:xfrm>
            <a:off x="0" y="1993246"/>
            <a:ext cx="4058337" cy="2635316"/>
          </a:xfrm>
        </p:spPr>
        <p:txBody>
          <a:bodyPr>
            <a:normAutofit/>
          </a:bodyPr>
          <a:lstStyle>
            <a:lvl1pPr>
              <a:defRPr sz="1600">
                <a:solidFill>
                  <a:schemeClr val="accent2"/>
                </a:solidFill>
              </a:defRPr>
            </a:lvl1pPr>
          </a:lstStyle>
          <a:p>
            <a:endParaRPr lang="id-ID"/>
          </a:p>
        </p:txBody>
      </p:sp>
      <p:grpSp>
        <p:nvGrpSpPr>
          <p:cNvPr id="17" name="Group 16"/>
          <p:cNvGrpSpPr/>
          <p:nvPr userDrawn="1"/>
        </p:nvGrpSpPr>
        <p:grpSpPr>
          <a:xfrm>
            <a:off x="347419" y="6409324"/>
            <a:ext cx="224082" cy="221156"/>
            <a:chOff x="4328868" y="5502988"/>
            <a:chExt cx="500307" cy="493774"/>
          </a:xfrm>
        </p:grpSpPr>
        <p:sp>
          <p:nvSpPr>
            <p:cNvPr id="18" name="Freeform 1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0" name="Group 19"/>
          <p:cNvGrpSpPr/>
          <p:nvPr userDrawn="1"/>
        </p:nvGrpSpPr>
        <p:grpSpPr>
          <a:xfrm flipH="1">
            <a:off x="933709" y="6409324"/>
            <a:ext cx="224082" cy="221156"/>
            <a:chOff x="4328868" y="5502988"/>
            <a:chExt cx="500307" cy="493774"/>
          </a:xfrm>
        </p:grpSpPr>
        <p:sp>
          <p:nvSpPr>
            <p:cNvPr id="21" name="Freeform 2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3" name="Straight Connector 22"/>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29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11" name="Picture Placeholder 3"/>
          <p:cNvSpPr>
            <a:spLocks noGrp="1"/>
          </p:cNvSpPr>
          <p:nvPr>
            <p:ph type="pic" sz="quarter" idx="12"/>
          </p:nvPr>
        </p:nvSpPr>
        <p:spPr>
          <a:xfrm>
            <a:off x="0" y="1993246"/>
            <a:ext cx="12192000" cy="2635316"/>
          </a:xfrm>
        </p:spPr>
        <p:txBody>
          <a:bodyPr>
            <a:normAutofit/>
          </a:bodyPr>
          <a:lstStyle>
            <a:lvl1pPr>
              <a:defRPr sz="1600">
                <a:solidFill>
                  <a:schemeClr val="accent2"/>
                </a:solidFill>
              </a:defRPr>
            </a:lvl1pPr>
          </a:lstStyle>
          <a:p>
            <a:endParaRPr lang="id-ID"/>
          </a:p>
        </p:txBody>
      </p:sp>
      <p:grpSp>
        <p:nvGrpSpPr>
          <p:cNvPr id="15" name="Group 14"/>
          <p:cNvGrpSpPr/>
          <p:nvPr userDrawn="1"/>
        </p:nvGrpSpPr>
        <p:grpSpPr>
          <a:xfrm>
            <a:off x="347419" y="6409324"/>
            <a:ext cx="224082" cy="221156"/>
            <a:chOff x="4328868" y="5502988"/>
            <a:chExt cx="500307" cy="493774"/>
          </a:xfrm>
        </p:grpSpPr>
        <p:sp>
          <p:nvSpPr>
            <p:cNvPr id="16" name="Freeform 1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8" name="Group 17"/>
          <p:cNvGrpSpPr/>
          <p:nvPr userDrawn="1"/>
        </p:nvGrpSpPr>
        <p:grpSpPr>
          <a:xfrm flipH="1">
            <a:off x="933709" y="6409324"/>
            <a:ext cx="224082" cy="221156"/>
            <a:chOff x="4328868" y="5502988"/>
            <a:chExt cx="500307" cy="493774"/>
          </a:xfrm>
        </p:grpSpPr>
        <p:sp>
          <p:nvSpPr>
            <p:cNvPr id="19" name="Freeform 1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1" name="Straight Connector 2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9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lstStyle>
            <a:lvl1pPr>
              <a:defRPr sz="1800">
                <a:solidFill>
                  <a:schemeClr val="accent2"/>
                </a:solidFill>
              </a:defRPr>
            </a:lvl1pPr>
          </a:lstStyle>
          <a:p>
            <a:endParaRPr lang="id-ID"/>
          </a:p>
        </p:txBody>
      </p:sp>
      <p:sp>
        <p:nvSpPr>
          <p:cNvPr id="8" name="Picture Placeholder 3"/>
          <p:cNvSpPr>
            <a:spLocks noGrp="1"/>
          </p:cNvSpPr>
          <p:nvPr>
            <p:ph type="pic" sz="quarter" idx="11"/>
          </p:nvPr>
        </p:nvSpPr>
        <p:spPr>
          <a:xfrm>
            <a:off x="0" y="2286000"/>
            <a:ext cx="2034000" cy="2286000"/>
          </a:xfrm>
        </p:spPr>
        <p:txBody>
          <a:bodyPr/>
          <a:lstStyle>
            <a:lvl1pPr>
              <a:defRPr sz="1800">
                <a:solidFill>
                  <a:schemeClr val="accent2"/>
                </a:solidFill>
              </a:defRPr>
            </a:lvl1pPr>
          </a:lstStyle>
          <a:p>
            <a:endParaRPr lang="id-ID"/>
          </a:p>
        </p:txBody>
      </p:sp>
      <p:sp>
        <p:nvSpPr>
          <p:cNvPr id="9" name="Picture Placeholder 3"/>
          <p:cNvSpPr>
            <a:spLocks noGrp="1"/>
          </p:cNvSpPr>
          <p:nvPr>
            <p:ph type="pic" sz="quarter" idx="12"/>
          </p:nvPr>
        </p:nvSpPr>
        <p:spPr>
          <a:xfrm>
            <a:off x="0" y="4572000"/>
            <a:ext cx="2034000" cy="2286000"/>
          </a:xfrm>
        </p:spPr>
        <p:txBody>
          <a:bodyPr/>
          <a:lstStyle>
            <a:lvl1pPr>
              <a:defRPr sz="1800">
                <a:solidFill>
                  <a:schemeClr val="accent2"/>
                </a:solidFill>
              </a:defRPr>
            </a:lvl1pPr>
          </a:lstStyle>
          <a:p>
            <a:endParaRPr lang="id-ID"/>
          </a:p>
        </p:txBody>
      </p:sp>
      <p:sp>
        <p:nvSpPr>
          <p:cNvPr id="10" name="Picture Placeholder 3"/>
          <p:cNvSpPr>
            <a:spLocks noGrp="1"/>
          </p:cNvSpPr>
          <p:nvPr>
            <p:ph type="pic" sz="quarter" idx="13"/>
          </p:nvPr>
        </p:nvSpPr>
        <p:spPr>
          <a:xfrm>
            <a:off x="2037319" y="0"/>
            <a:ext cx="2034000" cy="2286000"/>
          </a:xfrm>
        </p:spPr>
        <p:txBody>
          <a:bodyPr/>
          <a:lstStyle>
            <a:lvl1pPr>
              <a:defRPr sz="1800">
                <a:solidFill>
                  <a:schemeClr val="accent2"/>
                </a:solidFill>
              </a:defRPr>
            </a:lvl1pPr>
          </a:lstStyle>
          <a:p>
            <a:endParaRPr lang="id-ID"/>
          </a:p>
        </p:txBody>
      </p:sp>
      <p:sp>
        <p:nvSpPr>
          <p:cNvPr id="12" name="Picture Placeholder 3"/>
          <p:cNvSpPr>
            <a:spLocks noGrp="1"/>
          </p:cNvSpPr>
          <p:nvPr>
            <p:ph type="pic" sz="quarter" idx="14"/>
          </p:nvPr>
        </p:nvSpPr>
        <p:spPr>
          <a:xfrm>
            <a:off x="2037319" y="2286000"/>
            <a:ext cx="2034000" cy="2286000"/>
          </a:xfrm>
        </p:spPr>
        <p:txBody>
          <a:bodyPr/>
          <a:lstStyle>
            <a:lvl1pPr>
              <a:defRPr sz="1800">
                <a:solidFill>
                  <a:schemeClr val="accent2"/>
                </a:solidFill>
              </a:defRPr>
            </a:lvl1pPr>
          </a:lstStyle>
          <a:p>
            <a:endParaRPr lang="id-ID"/>
          </a:p>
        </p:txBody>
      </p:sp>
      <p:sp>
        <p:nvSpPr>
          <p:cNvPr id="13" name="Picture Placeholder 3"/>
          <p:cNvSpPr>
            <a:spLocks noGrp="1"/>
          </p:cNvSpPr>
          <p:nvPr>
            <p:ph type="pic" sz="quarter" idx="15"/>
          </p:nvPr>
        </p:nvSpPr>
        <p:spPr>
          <a:xfrm>
            <a:off x="2037319" y="4572000"/>
            <a:ext cx="2034000" cy="2286000"/>
          </a:xfrm>
        </p:spPr>
        <p:txBody>
          <a:bodyPr/>
          <a:lstStyle>
            <a:lvl1pPr>
              <a:defRPr sz="1800">
                <a:solidFill>
                  <a:schemeClr val="accent2"/>
                </a:solidFill>
              </a:defRPr>
            </a:lvl1pPr>
          </a:lstStyle>
          <a:p>
            <a:endParaRPr lang="id-ID"/>
          </a:p>
        </p:txBody>
      </p:sp>
      <p:sp>
        <p:nvSpPr>
          <p:cNvPr id="14" name="Picture Placeholder 3"/>
          <p:cNvSpPr>
            <a:spLocks noGrp="1"/>
          </p:cNvSpPr>
          <p:nvPr>
            <p:ph type="pic" sz="quarter" idx="16"/>
          </p:nvPr>
        </p:nvSpPr>
        <p:spPr>
          <a:xfrm>
            <a:off x="4071319" y="0"/>
            <a:ext cx="2034000" cy="2286000"/>
          </a:xfrm>
        </p:spPr>
        <p:txBody>
          <a:bodyPr/>
          <a:lstStyle>
            <a:lvl1pPr>
              <a:defRPr sz="1800">
                <a:solidFill>
                  <a:schemeClr val="accent2"/>
                </a:solidFill>
              </a:defRPr>
            </a:lvl1pPr>
          </a:lstStyle>
          <a:p>
            <a:endParaRPr lang="id-ID"/>
          </a:p>
        </p:txBody>
      </p:sp>
      <p:sp>
        <p:nvSpPr>
          <p:cNvPr id="15" name="Picture Placeholder 3"/>
          <p:cNvSpPr>
            <a:spLocks noGrp="1"/>
          </p:cNvSpPr>
          <p:nvPr>
            <p:ph type="pic" sz="quarter" idx="17"/>
          </p:nvPr>
        </p:nvSpPr>
        <p:spPr>
          <a:xfrm>
            <a:off x="4071319" y="2286000"/>
            <a:ext cx="2034000" cy="2286000"/>
          </a:xfrm>
        </p:spPr>
        <p:txBody>
          <a:bodyPr/>
          <a:lstStyle>
            <a:lvl1pPr>
              <a:defRPr sz="1800">
                <a:solidFill>
                  <a:schemeClr val="accent2"/>
                </a:solidFill>
              </a:defRPr>
            </a:lvl1pPr>
          </a:lstStyle>
          <a:p>
            <a:endParaRPr lang="id-ID"/>
          </a:p>
        </p:txBody>
      </p:sp>
      <p:sp>
        <p:nvSpPr>
          <p:cNvPr id="16" name="Picture Placeholder 3"/>
          <p:cNvSpPr>
            <a:spLocks noGrp="1"/>
          </p:cNvSpPr>
          <p:nvPr>
            <p:ph type="pic" sz="quarter" idx="18"/>
          </p:nvPr>
        </p:nvSpPr>
        <p:spPr>
          <a:xfrm>
            <a:off x="4071319" y="4572000"/>
            <a:ext cx="2034000" cy="2286000"/>
          </a:xfrm>
        </p:spPr>
        <p:txBody>
          <a:bodyPr/>
          <a:lstStyle>
            <a:lvl1pPr>
              <a:defRPr sz="1800">
                <a:solidFill>
                  <a:schemeClr val="accent2"/>
                </a:solidFill>
              </a:defRPr>
            </a:lvl1pPr>
          </a:lstStyle>
          <a:p>
            <a:endParaRPr lang="id-ID"/>
          </a:p>
        </p:txBody>
      </p:sp>
      <p:sp>
        <p:nvSpPr>
          <p:cNvPr id="17" name="Picture Placeholder 3"/>
          <p:cNvSpPr>
            <a:spLocks noGrp="1"/>
          </p:cNvSpPr>
          <p:nvPr>
            <p:ph type="pic" sz="quarter" idx="19"/>
          </p:nvPr>
        </p:nvSpPr>
        <p:spPr>
          <a:xfrm>
            <a:off x="6108638" y="0"/>
            <a:ext cx="2034000" cy="2286000"/>
          </a:xfrm>
        </p:spPr>
        <p:txBody>
          <a:bodyPr/>
          <a:lstStyle>
            <a:lvl1pPr>
              <a:defRPr sz="1800">
                <a:solidFill>
                  <a:schemeClr val="accent2"/>
                </a:solidFill>
              </a:defRPr>
            </a:lvl1pPr>
          </a:lstStyle>
          <a:p>
            <a:endParaRPr lang="id-ID"/>
          </a:p>
        </p:txBody>
      </p:sp>
      <p:sp>
        <p:nvSpPr>
          <p:cNvPr id="18" name="Picture Placeholder 3"/>
          <p:cNvSpPr>
            <a:spLocks noGrp="1"/>
          </p:cNvSpPr>
          <p:nvPr>
            <p:ph type="pic" sz="quarter" idx="20"/>
          </p:nvPr>
        </p:nvSpPr>
        <p:spPr>
          <a:xfrm>
            <a:off x="6108638" y="2286000"/>
            <a:ext cx="2034000" cy="2286000"/>
          </a:xfrm>
        </p:spPr>
        <p:txBody>
          <a:bodyPr/>
          <a:lstStyle>
            <a:lvl1pPr>
              <a:defRPr sz="1800">
                <a:solidFill>
                  <a:schemeClr val="accent2"/>
                </a:solidFill>
              </a:defRPr>
            </a:lvl1pPr>
          </a:lstStyle>
          <a:p>
            <a:endParaRPr lang="id-ID"/>
          </a:p>
        </p:txBody>
      </p:sp>
      <p:sp>
        <p:nvSpPr>
          <p:cNvPr id="19" name="Picture Placeholder 3"/>
          <p:cNvSpPr>
            <a:spLocks noGrp="1"/>
          </p:cNvSpPr>
          <p:nvPr>
            <p:ph type="pic" sz="quarter" idx="21"/>
          </p:nvPr>
        </p:nvSpPr>
        <p:spPr>
          <a:xfrm>
            <a:off x="6108638" y="4572000"/>
            <a:ext cx="2034000" cy="2286000"/>
          </a:xfrm>
        </p:spPr>
        <p:txBody>
          <a:bodyPr/>
          <a:lstStyle>
            <a:lvl1pPr>
              <a:defRPr sz="1800">
                <a:solidFill>
                  <a:schemeClr val="accent2"/>
                </a:solidFill>
              </a:defRPr>
            </a:lvl1pPr>
          </a:lstStyle>
          <a:p>
            <a:endParaRPr lang="id-ID"/>
          </a:p>
        </p:txBody>
      </p:sp>
      <p:sp>
        <p:nvSpPr>
          <p:cNvPr id="20" name="Picture Placeholder 3"/>
          <p:cNvSpPr>
            <a:spLocks noGrp="1"/>
          </p:cNvSpPr>
          <p:nvPr>
            <p:ph type="pic" sz="quarter" idx="22"/>
          </p:nvPr>
        </p:nvSpPr>
        <p:spPr>
          <a:xfrm>
            <a:off x="8139319" y="0"/>
            <a:ext cx="2034000" cy="2286000"/>
          </a:xfrm>
        </p:spPr>
        <p:txBody>
          <a:bodyPr/>
          <a:lstStyle>
            <a:lvl1pPr>
              <a:defRPr sz="1800">
                <a:solidFill>
                  <a:schemeClr val="accent2"/>
                </a:solidFill>
              </a:defRPr>
            </a:lvl1pPr>
          </a:lstStyle>
          <a:p>
            <a:endParaRPr lang="id-ID"/>
          </a:p>
        </p:txBody>
      </p:sp>
      <p:sp>
        <p:nvSpPr>
          <p:cNvPr id="21" name="Picture Placeholder 3"/>
          <p:cNvSpPr>
            <a:spLocks noGrp="1"/>
          </p:cNvSpPr>
          <p:nvPr>
            <p:ph type="pic" sz="quarter" idx="23"/>
          </p:nvPr>
        </p:nvSpPr>
        <p:spPr>
          <a:xfrm>
            <a:off x="8139319" y="2286000"/>
            <a:ext cx="2034000" cy="2286000"/>
          </a:xfrm>
        </p:spPr>
        <p:txBody>
          <a:bodyPr/>
          <a:lstStyle>
            <a:lvl1pPr>
              <a:defRPr sz="1800">
                <a:solidFill>
                  <a:schemeClr val="accent2"/>
                </a:solidFill>
              </a:defRPr>
            </a:lvl1pPr>
          </a:lstStyle>
          <a:p>
            <a:endParaRPr lang="id-ID"/>
          </a:p>
        </p:txBody>
      </p:sp>
      <p:sp>
        <p:nvSpPr>
          <p:cNvPr id="22" name="Picture Placeholder 3"/>
          <p:cNvSpPr>
            <a:spLocks noGrp="1"/>
          </p:cNvSpPr>
          <p:nvPr>
            <p:ph type="pic" sz="quarter" idx="24"/>
          </p:nvPr>
        </p:nvSpPr>
        <p:spPr>
          <a:xfrm>
            <a:off x="8139319" y="4572000"/>
            <a:ext cx="2034000" cy="2286000"/>
          </a:xfrm>
        </p:spPr>
        <p:txBody>
          <a:bodyPr/>
          <a:lstStyle>
            <a:lvl1pPr>
              <a:defRPr sz="1800">
                <a:solidFill>
                  <a:schemeClr val="accent2"/>
                </a:solidFill>
              </a:defRPr>
            </a:lvl1pPr>
          </a:lstStyle>
          <a:p>
            <a:endParaRPr lang="id-ID"/>
          </a:p>
        </p:txBody>
      </p:sp>
      <p:sp>
        <p:nvSpPr>
          <p:cNvPr id="23" name="Picture Placeholder 3"/>
          <p:cNvSpPr>
            <a:spLocks noGrp="1"/>
          </p:cNvSpPr>
          <p:nvPr>
            <p:ph type="pic" sz="quarter" idx="25"/>
          </p:nvPr>
        </p:nvSpPr>
        <p:spPr>
          <a:xfrm>
            <a:off x="10176638" y="0"/>
            <a:ext cx="2034000" cy="2286000"/>
          </a:xfrm>
        </p:spPr>
        <p:txBody>
          <a:bodyPr/>
          <a:lstStyle>
            <a:lvl1pPr>
              <a:defRPr sz="1800">
                <a:solidFill>
                  <a:schemeClr val="accent2"/>
                </a:solidFill>
              </a:defRPr>
            </a:lvl1pPr>
          </a:lstStyle>
          <a:p>
            <a:endParaRPr lang="id-ID"/>
          </a:p>
        </p:txBody>
      </p:sp>
      <p:sp>
        <p:nvSpPr>
          <p:cNvPr id="24" name="Picture Placeholder 3"/>
          <p:cNvSpPr>
            <a:spLocks noGrp="1"/>
          </p:cNvSpPr>
          <p:nvPr>
            <p:ph type="pic" sz="quarter" idx="26"/>
          </p:nvPr>
        </p:nvSpPr>
        <p:spPr>
          <a:xfrm>
            <a:off x="10176638" y="2286000"/>
            <a:ext cx="2034000" cy="2286000"/>
          </a:xfrm>
        </p:spPr>
        <p:txBody>
          <a:bodyPr/>
          <a:lstStyle>
            <a:lvl1pPr>
              <a:defRPr sz="1800">
                <a:solidFill>
                  <a:schemeClr val="accent2"/>
                </a:solidFill>
              </a:defRPr>
            </a:lvl1pPr>
          </a:lstStyle>
          <a:p>
            <a:endParaRPr lang="id-ID"/>
          </a:p>
        </p:txBody>
      </p:sp>
      <p:sp>
        <p:nvSpPr>
          <p:cNvPr id="25" name="Picture Placeholder 3"/>
          <p:cNvSpPr>
            <a:spLocks noGrp="1"/>
          </p:cNvSpPr>
          <p:nvPr>
            <p:ph type="pic" sz="quarter" idx="27"/>
          </p:nvPr>
        </p:nvSpPr>
        <p:spPr>
          <a:xfrm>
            <a:off x="10176638" y="4572000"/>
            <a:ext cx="2034000" cy="2286000"/>
          </a:xfrm>
        </p:spPr>
        <p:txBody>
          <a:bodyPr/>
          <a:lstStyle>
            <a:lvl1pPr>
              <a:defRPr sz="1800">
                <a:solidFill>
                  <a:schemeClr val="accent2"/>
                </a:solidFill>
              </a:defRPr>
            </a:lvl1pPr>
          </a:lstStyle>
          <a:p>
            <a:endParaRPr lang="id-ID"/>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accent2"/>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accent2"/>
              </a:solidFill>
            </a:endParaRPr>
          </a:p>
        </p:txBody>
      </p:sp>
      <p:sp>
        <p:nvSpPr>
          <p:cNvPr id="7" name="TextBox 6"/>
          <p:cNvSpPr txBox="1"/>
          <p:nvPr userDrawn="1"/>
        </p:nvSpPr>
        <p:spPr>
          <a:xfrm>
            <a:off x="11584250" y="305131"/>
            <a:ext cx="351378" cy="261610"/>
          </a:xfrm>
          <a:prstGeom prst="rect">
            <a:avLst/>
          </a:prstGeom>
          <a:noFill/>
        </p:spPr>
        <p:txBody>
          <a:bodyPr wrap="none" rtlCol="0">
            <a:spAutoFit/>
          </a:bodyPr>
          <a:lstStyle/>
          <a:p>
            <a:pPr algn="ctr"/>
            <a:fld id="{260E2A6B-A809-4840-BF14-8648BC0BDF87}" type="slidenum">
              <a:rPr lang="id-ID" sz="1050" b="1" smtClean="0">
                <a:solidFill>
                  <a:schemeClr val="accent2"/>
                </a:solidFill>
              </a:rPr>
              <a:pPr algn="ctr"/>
              <a:t>‹#›</a:t>
            </a:fld>
            <a:endParaRPr lang="id-ID" sz="1050" dirty="0">
              <a:solidFill>
                <a:schemeClr val="accent2"/>
              </a:solidFill>
            </a:endParaRPr>
          </a:p>
        </p:txBody>
      </p:sp>
    </p:spTree>
    <p:extLst>
      <p:ext uri="{BB962C8B-B14F-4D97-AF65-F5344CB8AC3E}">
        <p14:creationId xmlns:p14="http://schemas.microsoft.com/office/powerpoint/2010/main" val="20232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7" name="TextBox 6"/>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sp>
        <p:nvSpPr>
          <p:cNvPr id="26" name="Picture Placeholder 3"/>
          <p:cNvSpPr>
            <a:spLocks noGrp="1"/>
          </p:cNvSpPr>
          <p:nvPr>
            <p:ph type="pic" sz="quarter" idx="10"/>
          </p:nvPr>
        </p:nvSpPr>
        <p:spPr>
          <a:xfrm>
            <a:off x="1450174"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7" name="Picture Placeholder 3"/>
          <p:cNvSpPr>
            <a:spLocks noGrp="1"/>
          </p:cNvSpPr>
          <p:nvPr>
            <p:ph type="pic" sz="quarter" idx="11"/>
          </p:nvPr>
        </p:nvSpPr>
        <p:spPr>
          <a:xfrm>
            <a:off x="3971864"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8" name="Picture Placeholder 3"/>
          <p:cNvSpPr>
            <a:spLocks noGrp="1"/>
          </p:cNvSpPr>
          <p:nvPr>
            <p:ph type="pic" sz="quarter" idx="12"/>
          </p:nvPr>
        </p:nvSpPr>
        <p:spPr>
          <a:xfrm>
            <a:off x="6508785"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9" name="Picture Placeholder 3"/>
          <p:cNvSpPr>
            <a:spLocks noGrp="1"/>
          </p:cNvSpPr>
          <p:nvPr>
            <p:ph type="pic" sz="quarter" idx="13"/>
          </p:nvPr>
        </p:nvSpPr>
        <p:spPr>
          <a:xfrm>
            <a:off x="9030475" y="2284944"/>
            <a:ext cx="1697846" cy="1697847"/>
          </a:xfrm>
          <a:prstGeom prst="ellipse">
            <a:avLst/>
          </a:prstGeom>
        </p:spPr>
        <p:txBody>
          <a:bodyPr>
            <a:normAutofit/>
          </a:bodyPr>
          <a:lstStyle>
            <a:lvl1pPr>
              <a:defRPr sz="1600">
                <a:solidFill>
                  <a:schemeClr val="accent2"/>
                </a:solidFill>
              </a:defRPr>
            </a:lvl1pPr>
          </a:lstStyle>
          <a:p>
            <a:endParaRPr lang="id-ID"/>
          </a:p>
        </p:txBody>
      </p:sp>
      <p:grpSp>
        <p:nvGrpSpPr>
          <p:cNvPr id="16" name="Group 15"/>
          <p:cNvGrpSpPr/>
          <p:nvPr userDrawn="1"/>
        </p:nvGrpSpPr>
        <p:grpSpPr>
          <a:xfrm>
            <a:off x="347419" y="6409324"/>
            <a:ext cx="224082"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flipH="1">
            <a:off x="933709" y="6409324"/>
            <a:ext cx="224082"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2" name="Straight Connector 2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65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2" name="Picture Placeholder 3"/>
          <p:cNvSpPr>
            <a:spLocks noGrp="1"/>
          </p:cNvSpPr>
          <p:nvPr>
            <p:ph type="pic" sz="quarter" idx="10"/>
          </p:nvPr>
        </p:nvSpPr>
        <p:spPr>
          <a:xfrm>
            <a:off x="1244493" y="211349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7" name="TextBox 6"/>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14" name="Group 13"/>
          <p:cNvGrpSpPr/>
          <p:nvPr userDrawn="1"/>
        </p:nvGrpSpPr>
        <p:grpSpPr>
          <a:xfrm>
            <a:off x="347419" y="6409324"/>
            <a:ext cx="224082" cy="221156"/>
            <a:chOff x="4328868" y="5502988"/>
            <a:chExt cx="500307" cy="493774"/>
          </a:xfrm>
        </p:grpSpPr>
        <p:sp>
          <p:nvSpPr>
            <p:cNvPr id="15" name="Freeform 1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1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7" name="Group 16"/>
          <p:cNvGrpSpPr/>
          <p:nvPr userDrawn="1"/>
        </p:nvGrpSpPr>
        <p:grpSpPr>
          <a:xfrm flipH="1">
            <a:off x="933709" y="6409324"/>
            <a:ext cx="224082" cy="221156"/>
            <a:chOff x="4328868" y="5502988"/>
            <a:chExt cx="500307" cy="493774"/>
          </a:xfrm>
        </p:grpSpPr>
        <p:sp>
          <p:nvSpPr>
            <p:cNvPr id="18" name="Freeform 1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1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0" name="Straight Connector 1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2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FBC63-C649-42C3-9C85-0F873F8F0B35}" type="datetimeFigureOut">
              <a:rPr lang="id-ID" smtClean="0"/>
              <a:t>04/06/2019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6DFD3-2AF0-4B06-81C8-CF1C6F54D29C}" type="slidenum">
              <a:rPr lang="id-ID" smtClean="0"/>
              <a:t>‹#›</a:t>
            </a:fld>
            <a:endParaRPr lang="id-ID"/>
          </a:p>
        </p:txBody>
      </p:sp>
    </p:spTree>
    <p:extLst>
      <p:ext uri="{BB962C8B-B14F-4D97-AF65-F5344CB8AC3E}">
        <p14:creationId xmlns:p14="http://schemas.microsoft.com/office/powerpoint/2010/main" val="137306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59" r:id="rId13"/>
    <p:sldLayoutId id="2147483661" r:id="rId14"/>
    <p:sldLayoutId id="2147483662" r:id="rId15"/>
    <p:sldLayoutId id="2147483663" r:id="rId16"/>
    <p:sldLayoutId id="2147483664" r:id="rId17"/>
    <p:sldLayoutId id="2147483665" r:id="rId18"/>
    <p:sldLayoutId id="2147483666" r:id="rId19"/>
    <p:sldLayoutId id="2147483670" r:id="rId20"/>
    <p:sldLayoutId id="2147483668" r:id="rId21"/>
    <p:sldLayoutId id="2147483667" r:id="rId22"/>
    <p:sldLayoutId id="2147483669" r:id="rId23"/>
    <p:sldLayoutId id="2147483672" r:id="rId24"/>
    <p:sldLayoutId id="214748367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19" name="Rectangle 18"/>
          <p:cNvSpPr/>
          <p:nvPr/>
        </p:nvSpPr>
        <p:spPr>
          <a:xfrm>
            <a:off x="2127378" y="3755981"/>
            <a:ext cx="7937244" cy="584775"/>
          </a:xfrm>
          <a:prstGeom prst="rect">
            <a:avLst/>
          </a:prstGeom>
          <a:noFill/>
        </p:spPr>
        <p:txBody>
          <a:bodyPr wrap="square">
            <a:spAutoFit/>
          </a:bodyPr>
          <a:lstStyle/>
          <a:p>
            <a:pPr algn="ctr"/>
            <a:r>
              <a:rPr lang="en-US" sz="3200" dirty="0">
                <a:solidFill>
                  <a:schemeClr val="accent4"/>
                </a:solidFill>
                <a:latin typeface="Source Sans Pro Light" panose="020B0403030403020204" pitchFamily="34" charset="0"/>
              </a:rPr>
              <a:t>Fail</a:t>
            </a:r>
            <a:r>
              <a:rPr lang="en-US" sz="3200" dirty="0">
                <a:solidFill>
                  <a:schemeClr val="bg1">
                    <a:lumMod val="95000"/>
                  </a:schemeClr>
                </a:solidFill>
                <a:latin typeface="Source Sans Pro Light" panose="020B0403030403020204" pitchFamily="34" charset="0"/>
              </a:rPr>
              <a:t> to plan. Plan to </a:t>
            </a:r>
            <a:r>
              <a:rPr lang="en-US" sz="3200" dirty="0">
                <a:solidFill>
                  <a:schemeClr val="accent4"/>
                </a:solidFill>
                <a:latin typeface="Source Sans Pro Light" panose="020B0403030403020204" pitchFamily="34" charset="0"/>
              </a:rPr>
              <a:t>fail</a:t>
            </a:r>
            <a:r>
              <a:rPr lang="en-US" sz="3200" dirty="0">
                <a:solidFill>
                  <a:schemeClr val="accent2"/>
                </a:solidFill>
                <a:latin typeface="Source Sans Pro Light" panose="020B0403030403020204" pitchFamily="34" charset="0"/>
              </a:rPr>
              <a:t>.</a:t>
            </a:r>
            <a:endParaRPr lang="id-ID" sz="3200" dirty="0">
              <a:solidFill>
                <a:schemeClr val="accent2"/>
              </a:solidFill>
              <a:latin typeface="Source Sans Pro Light" panose="020B0403030403020204" pitchFamily="34" charset="0"/>
            </a:endParaRPr>
          </a:p>
        </p:txBody>
      </p:sp>
      <p:cxnSp>
        <p:nvCxnSpPr>
          <p:cNvPr id="15" name="Straight Connector 14"/>
          <p:cNvCxnSpPr/>
          <p:nvPr/>
        </p:nvCxnSpPr>
        <p:spPr>
          <a:xfrm>
            <a:off x="6096000" y="4578875"/>
            <a:ext cx="0" cy="2279125"/>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2137D4C-8076-4B8D-A8FC-F439C18F6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936" y="1566875"/>
            <a:ext cx="7028183" cy="2189106"/>
          </a:xfrm>
          <a:prstGeom prst="rect">
            <a:avLst/>
          </a:prstGeom>
        </p:spPr>
      </p:pic>
    </p:spTree>
    <p:extLst>
      <p:ext uri="{BB962C8B-B14F-4D97-AF65-F5344CB8AC3E}">
        <p14:creationId xmlns:p14="http://schemas.microsoft.com/office/powerpoint/2010/main" val="24073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3940608" y="755014"/>
            <a:ext cx="4310795" cy="369332"/>
          </a:xfrm>
          <a:prstGeom prst="rect">
            <a:avLst/>
          </a:prstGeom>
          <a:noFill/>
        </p:spPr>
        <p:txBody>
          <a:bodyPr wrap="none" rtlCol="0">
            <a:spAutoFit/>
          </a:bodyPr>
          <a:lstStyle/>
          <a:p>
            <a:pPr algn="ctr"/>
            <a:r>
              <a:rPr lang="en-US" dirty="0">
                <a:solidFill>
                  <a:schemeClr val="bg1">
                    <a:lumMod val="65000"/>
                  </a:schemeClr>
                </a:solidFill>
              </a:rPr>
              <a:t>Project Development </a:t>
            </a:r>
            <a:r>
              <a:rPr lang="en-US" dirty="0">
                <a:solidFill>
                  <a:schemeClr val="accent2"/>
                </a:solidFill>
              </a:rPr>
              <a:t>CRITICAL</a:t>
            </a:r>
            <a:r>
              <a:rPr lang="id-ID" dirty="0">
                <a:solidFill>
                  <a:schemeClr val="bg1">
                    <a:lumMod val="65000"/>
                  </a:schemeClr>
                </a:solidFill>
              </a:rPr>
              <a:t> </a:t>
            </a:r>
            <a:r>
              <a:rPr lang="en-US" dirty="0">
                <a:solidFill>
                  <a:schemeClr val="bg1">
                    <a:lumMod val="65000"/>
                  </a:schemeClr>
                </a:solidFill>
              </a:rPr>
              <a:t>Components</a:t>
            </a:r>
          </a:p>
        </p:txBody>
      </p:sp>
      <p:sp>
        <p:nvSpPr>
          <p:cNvPr id="10" name="TextBox 9"/>
          <p:cNvSpPr txBox="1"/>
          <p:nvPr/>
        </p:nvSpPr>
        <p:spPr>
          <a:xfrm>
            <a:off x="1684410" y="18285"/>
            <a:ext cx="8823249" cy="830997"/>
          </a:xfrm>
          <a:prstGeom prst="rect">
            <a:avLst/>
          </a:prstGeom>
          <a:noFill/>
        </p:spPr>
        <p:txBody>
          <a:bodyPr wrap="none" rtlCol="0">
            <a:spAutoFit/>
          </a:bodyPr>
          <a:lstStyle/>
          <a:p>
            <a:pPr algn="ctr"/>
            <a:r>
              <a:rPr lang="en-US" sz="4800" dirty="0">
                <a:solidFill>
                  <a:schemeClr val="bg1">
                    <a:lumMod val="50000"/>
                  </a:schemeClr>
                </a:solidFill>
                <a:latin typeface="+mj-lt"/>
              </a:rPr>
              <a:t>Categories of Project Development</a:t>
            </a:r>
          </a:p>
        </p:txBody>
      </p:sp>
      <p:sp>
        <p:nvSpPr>
          <p:cNvPr id="6" name="Oval 5"/>
          <p:cNvSpPr/>
          <p:nvPr/>
        </p:nvSpPr>
        <p:spPr>
          <a:xfrm>
            <a:off x="5032290" y="1583023"/>
            <a:ext cx="923827" cy="9238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6018309" y="1940014"/>
            <a:ext cx="1521570" cy="338554"/>
          </a:xfrm>
          <a:prstGeom prst="rect">
            <a:avLst/>
          </a:prstGeom>
          <a:noFill/>
        </p:spPr>
        <p:txBody>
          <a:bodyPr wrap="none" rtlCol="0">
            <a:spAutoFit/>
          </a:bodyPr>
          <a:lstStyle/>
          <a:p>
            <a:r>
              <a:rPr lang="en-US" sz="1600" b="1" dirty="0">
                <a:solidFill>
                  <a:schemeClr val="bg1">
                    <a:lumMod val="50000"/>
                  </a:schemeClr>
                </a:solidFill>
                <a:latin typeface="+mj-lt"/>
              </a:rPr>
              <a:t>Project Concept</a:t>
            </a:r>
            <a:endParaRPr lang="id-ID" sz="1600" b="1" dirty="0">
              <a:solidFill>
                <a:schemeClr val="bg1">
                  <a:lumMod val="50000"/>
                </a:schemeClr>
              </a:solidFill>
              <a:latin typeface="+mj-lt"/>
            </a:endParaRPr>
          </a:p>
        </p:txBody>
      </p:sp>
      <p:sp>
        <p:nvSpPr>
          <p:cNvPr id="11" name="Oval 10"/>
          <p:cNvSpPr/>
          <p:nvPr/>
        </p:nvSpPr>
        <p:spPr>
          <a:xfrm>
            <a:off x="2213304" y="2426056"/>
            <a:ext cx="923827" cy="9238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3199323" y="2783047"/>
            <a:ext cx="995785" cy="338554"/>
          </a:xfrm>
          <a:prstGeom prst="rect">
            <a:avLst/>
          </a:prstGeom>
          <a:noFill/>
        </p:spPr>
        <p:txBody>
          <a:bodyPr wrap="none" rtlCol="0">
            <a:spAutoFit/>
          </a:bodyPr>
          <a:lstStyle/>
          <a:p>
            <a:r>
              <a:rPr lang="en-US" sz="1600" b="1" dirty="0">
                <a:solidFill>
                  <a:schemeClr val="bg1">
                    <a:lumMod val="50000"/>
                  </a:schemeClr>
                </a:solidFill>
                <a:latin typeface="+mj-lt"/>
              </a:rPr>
              <a:t>Financing</a:t>
            </a:r>
            <a:endParaRPr lang="id-ID" sz="1600" b="1" dirty="0">
              <a:solidFill>
                <a:schemeClr val="bg1">
                  <a:lumMod val="50000"/>
                </a:schemeClr>
              </a:solidFill>
              <a:latin typeface="+mj-lt"/>
            </a:endParaRPr>
          </a:p>
        </p:txBody>
      </p:sp>
      <p:sp>
        <p:nvSpPr>
          <p:cNvPr id="14" name="Oval 13"/>
          <p:cNvSpPr/>
          <p:nvPr/>
        </p:nvSpPr>
        <p:spPr>
          <a:xfrm>
            <a:off x="2213304" y="3732397"/>
            <a:ext cx="923827" cy="92382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3199323" y="4056969"/>
            <a:ext cx="1664238" cy="338554"/>
          </a:xfrm>
          <a:prstGeom prst="rect">
            <a:avLst/>
          </a:prstGeom>
          <a:noFill/>
        </p:spPr>
        <p:txBody>
          <a:bodyPr wrap="none" rtlCol="0">
            <a:spAutoFit/>
          </a:bodyPr>
          <a:lstStyle/>
          <a:p>
            <a:r>
              <a:rPr lang="en-US" sz="1600" b="1" dirty="0">
                <a:solidFill>
                  <a:schemeClr val="bg1">
                    <a:lumMod val="50000"/>
                  </a:schemeClr>
                </a:solidFill>
                <a:latin typeface="+mj-lt"/>
              </a:rPr>
              <a:t>Total Project Cost</a:t>
            </a:r>
            <a:endParaRPr lang="id-ID" sz="1600" b="1" dirty="0">
              <a:solidFill>
                <a:schemeClr val="bg1">
                  <a:lumMod val="50000"/>
                </a:schemeClr>
              </a:solidFill>
              <a:latin typeface="+mj-lt"/>
            </a:endParaRPr>
          </a:p>
        </p:txBody>
      </p:sp>
      <p:sp>
        <p:nvSpPr>
          <p:cNvPr id="17" name="Oval 16"/>
          <p:cNvSpPr/>
          <p:nvPr/>
        </p:nvSpPr>
        <p:spPr>
          <a:xfrm>
            <a:off x="7637280" y="2424760"/>
            <a:ext cx="923827" cy="92382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p:nvSpPr>
        <p:spPr>
          <a:xfrm>
            <a:off x="8645096" y="2781751"/>
            <a:ext cx="1782860" cy="338554"/>
          </a:xfrm>
          <a:prstGeom prst="rect">
            <a:avLst/>
          </a:prstGeom>
          <a:noFill/>
        </p:spPr>
        <p:txBody>
          <a:bodyPr wrap="none" rtlCol="0">
            <a:spAutoFit/>
          </a:bodyPr>
          <a:lstStyle/>
          <a:p>
            <a:r>
              <a:rPr lang="en-US" sz="1600" b="1" dirty="0">
                <a:solidFill>
                  <a:schemeClr val="bg1">
                    <a:lumMod val="50000"/>
                  </a:schemeClr>
                </a:solidFill>
                <a:latin typeface="+mj-lt"/>
              </a:rPr>
              <a:t>Public Involvement</a:t>
            </a:r>
            <a:endParaRPr lang="id-ID" sz="1600" b="1" dirty="0">
              <a:solidFill>
                <a:schemeClr val="bg1">
                  <a:lumMod val="50000"/>
                </a:schemeClr>
              </a:solidFill>
              <a:latin typeface="+mj-lt"/>
            </a:endParaRPr>
          </a:p>
        </p:txBody>
      </p:sp>
      <p:sp>
        <p:nvSpPr>
          <p:cNvPr id="20" name="Oval 19"/>
          <p:cNvSpPr/>
          <p:nvPr/>
        </p:nvSpPr>
        <p:spPr>
          <a:xfrm>
            <a:off x="7659077" y="3732397"/>
            <a:ext cx="923827" cy="9238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p:cNvSpPr txBox="1"/>
          <p:nvPr/>
        </p:nvSpPr>
        <p:spPr>
          <a:xfrm>
            <a:off x="8645096" y="4089388"/>
            <a:ext cx="1200970" cy="338554"/>
          </a:xfrm>
          <a:prstGeom prst="rect">
            <a:avLst/>
          </a:prstGeom>
          <a:noFill/>
        </p:spPr>
        <p:txBody>
          <a:bodyPr wrap="none" rtlCol="0">
            <a:spAutoFit/>
          </a:bodyPr>
          <a:lstStyle/>
          <a:p>
            <a:r>
              <a:rPr lang="en-US" sz="1600" b="1" dirty="0">
                <a:solidFill>
                  <a:schemeClr val="bg1">
                    <a:lumMod val="50000"/>
                  </a:schemeClr>
                </a:solidFill>
                <a:latin typeface="+mj-lt"/>
              </a:rPr>
              <a:t>Committees</a:t>
            </a:r>
            <a:endParaRPr lang="id-ID" sz="1600" b="1" dirty="0">
              <a:solidFill>
                <a:schemeClr val="bg1">
                  <a:lumMod val="50000"/>
                </a:schemeClr>
              </a:solidFill>
              <a:latin typeface="+mj-lt"/>
            </a:endParaRPr>
          </a:p>
        </p:txBody>
      </p:sp>
      <p:sp>
        <p:nvSpPr>
          <p:cNvPr id="23" name="Oval 22"/>
          <p:cNvSpPr/>
          <p:nvPr/>
        </p:nvSpPr>
        <p:spPr>
          <a:xfrm>
            <a:off x="7659077" y="5038738"/>
            <a:ext cx="923827" cy="923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8645096" y="5363310"/>
            <a:ext cx="2263761" cy="338554"/>
          </a:xfrm>
          <a:prstGeom prst="rect">
            <a:avLst/>
          </a:prstGeom>
          <a:noFill/>
        </p:spPr>
        <p:txBody>
          <a:bodyPr wrap="none" rtlCol="0">
            <a:spAutoFit/>
          </a:bodyPr>
          <a:lstStyle/>
          <a:p>
            <a:r>
              <a:rPr lang="en-US" sz="1600" b="1" dirty="0">
                <a:solidFill>
                  <a:schemeClr val="bg1">
                    <a:lumMod val="50000"/>
                  </a:schemeClr>
                </a:solidFill>
                <a:latin typeface="+mj-lt"/>
              </a:rPr>
              <a:t>Implementation Strategy</a:t>
            </a:r>
            <a:endParaRPr lang="id-ID" sz="1600" b="1" dirty="0">
              <a:solidFill>
                <a:schemeClr val="bg1">
                  <a:lumMod val="50000"/>
                </a:schemeClr>
              </a:solidFill>
              <a:latin typeface="+mj-lt"/>
            </a:endParaRPr>
          </a:p>
        </p:txBody>
      </p:sp>
      <p:sp>
        <p:nvSpPr>
          <p:cNvPr id="49" name="Oval 48">
            <a:extLst>
              <a:ext uri="{FF2B5EF4-FFF2-40B4-BE49-F238E27FC236}">
                <a16:creationId xmlns:a16="http://schemas.microsoft.com/office/drawing/2014/main" id="{C797CD41-F77E-470D-B38C-B28A6BA4D83E}"/>
              </a:ext>
            </a:extLst>
          </p:cNvPr>
          <p:cNvSpPr/>
          <p:nvPr/>
        </p:nvSpPr>
        <p:spPr>
          <a:xfrm>
            <a:off x="2213304" y="5055366"/>
            <a:ext cx="923827" cy="92382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TextBox 49">
            <a:extLst>
              <a:ext uri="{FF2B5EF4-FFF2-40B4-BE49-F238E27FC236}">
                <a16:creationId xmlns:a16="http://schemas.microsoft.com/office/drawing/2014/main" id="{01253F2D-34AE-45BC-B3B6-B10937AAA251}"/>
              </a:ext>
            </a:extLst>
          </p:cNvPr>
          <p:cNvSpPr txBox="1"/>
          <p:nvPr/>
        </p:nvSpPr>
        <p:spPr>
          <a:xfrm>
            <a:off x="3199323" y="5379938"/>
            <a:ext cx="1561646" cy="338554"/>
          </a:xfrm>
          <a:prstGeom prst="rect">
            <a:avLst/>
          </a:prstGeom>
          <a:noFill/>
        </p:spPr>
        <p:txBody>
          <a:bodyPr wrap="none" rtlCol="0">
            <a:spAutoFit/>
          </a:bodyPr>
          <a:lstStyle/>
          <a:p>
            <a:r>
              <a:rPr lang="en-US" sz="1600" b="1" dirty="0">
                <a:solidFill>
                  <a:schemeClr val="bg1">
                    <a:lumMod val="50000"/>
                  </a:schemeClr>
                </a:solidFill>
                <a:latin typeface="+mj-lt"/>
              </a:rPr>
              <a:t>Master Schedule</a:t>
            </a:r>
            <a:endParaRPr lang="id-ID" sz="1600" b="1" dirty="0">
              <a:solidFill>
                <a:schemeClr val="bg1">
                  <a:lumMod val="50000"/>
                </a:schemeClr>
              </a:solidFill>
              <a:latin typeface="+mj-lt"/>
            </a:endParaRPr>
          </a:p>
        </p:txBody>
      </p:sp>
      <p:pic>
        <p:nvPicPr>
          <p:cNvPr id="3" name="Picture 2">
            <a:extLst>
              <a:ext uri="{FF2B5EF4-FFF2-40B4-BE49-F238E27FC236}">
                <a16:creationId xmlns:a16="http://schemas.microsoft.com/office/drawing/2014/main" id="{F3BE3665-92DD-486A-8DE3-9F5D502A9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928" y="1657077"/>
            <a:ext cx="748549" cy="708759"/>
          </a:xfrm>
          <a:prstGeom prst="rect">
            <a:avLst/>
          </a:prstGeom>
        </p:spPr>
      </p:pic>
      <p:pic>
        <p:nvPicPr>
          <p:cNvPr id="5" name="Picture 4">
            <a:extLst>
              <a:ext uri="{FF2B5EF4-FFF2-40B4-BE49-F238E27FC236}">
                <a16:creationId xmlns:a16="http://schemas.microsoft.com/office/drawing/2014/main" id="{40B7A3E1-2DA4-41A0-8F07-B1C8F6667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117" y="2631798"/>
            <a:ext cx="615203" cy="512669"/>
          </a:xfrm>
          <a:prstGeom prst="rect">
            <a:avLst/>
          </a:prstGeom>
        </p:spPr>
      </p:pic>
      <p:grpSp>
        <p:nvGrpSpPr>
          <p:cNvPr id="8" name="Group 7">
            <a:extLst>
              <a:ext uri="{FF2B5EF4-FFF2-40B4-BE49-F238E27FC236}">
                <a16:creationId xmlns:a16="http://schemas.microsoft.com/office/drawing/2014/main" id="{515CE89A-CC14-4F95-AE86-2CF2BF5A03C2}"/>
              </a:ext>
            </a:extLst>
          </p:cNvPr>
          <p:cNvGrpSpPr/>
          <p:nvPr/>
        </p:nvGrpSpPr>
        <p:grpSpPr>
          <a:xfrm>
            <a:off x="2477414" y="4025724"/>
            <a:ext cx="365125" cy="330200"/>
            <a:chOff x="1785987" y="3423953"/>
            <a:chExt cx="365125" cy="330200"/>
          </a:xfrm>
        </p:grpSpPr>
        <p:sp>
          <p:nvSpPr>
            <p:cNvPr id="55" name="Rectangle 132">
              <a:extLst>
                <a:ext uri="{FF2B5EF4-FFF2-40B4-BE49-F238E27FC236}">
                  <a16:creationId xmlns:a16="http://schemas.microsoft.com/office/drawing/2014/main" id="{3B511D93-6C8A-4367-A4CE-3BC839025EEE}"/>
                </a:ext>
              </a:extLst>
            </p:cNvPr>
            <p:cNvSpPr>
              <a:spLocks noChangeArrowheads="1"/>
            </p:cNvSpPr>
            <p:nvPr/>
          </p:nvSpPr>
          <p:spPr bwMode="auto">
            <a:xfrm>
              <a:off x="1808212" y="3685890"/>
              <a:ext cx="68262" cy="682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Rectangle 133">
              <a:extLst>
                <a:ext uri="{FF2B5EF4-FFF2-40B4-BE49-F238E27FC236}">
                  <a16:creationId xmlns:a16="http://schemas.microsoft.com/office/drawing/2014/main" id="{EC6F601C-EDF9-4A93-8BD5-4ED457D20E40}"/>
                </a:ext>
              </a:extLst>
            </p:cNvPr>
            <p:cNvSpPr>
              <a:spLocks noChangeArrowheads="1"/>
            </p:cNvSpPr>
            <p:nvPr/>
          </p:nvSpPr>
          <p:spPr bwMode="auto">
            <a:xfrm>
              <a:off x="1900287" y="3639853"/>
              <a:ext cx="68262" cy="1143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Rectangle 134">
              <a:extLst>
                <a:ext uri="{FF2B5EF4-FFF2-40B4-BE49-F238E27FC236}">
                  <a16:creationId xmlns:a16="http://schemas.microsoft.com/office/drawing/2014/main" id="{4F83703E-8D58-41FA-ADE6-2E6CD506E0B0}"/>
                </a:ext>
              </a:extLst>
            </p:cNvPr>
            <p:cNvSpPr>
              <a:spLocks noChangeArrowheads="1"/>
            </p:cNvSpPr>
            <p:nvPr/>
          </p:nvSpPr>
          <p:spPr bwMode="auto">
            <a:xfrm>
              <a:off x="1990775" y="3593815"/>
              <a:ext cx="68262" cy="1603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Rectangle 135">
              <a:extLst>
                <a:ext uri="{FF2B5EF4-FFF2-40B4-BE49-F238E27FC236}">
                  <a16:creationId xmlns:a16="http://schemas.microsoft.com/office/drawing/2014/main" id="{9635FE17-F74F-40A0-9414-C0D97B73DD40}"/>
                </a:ext>
              </a:extLst>
            </p:cNvPr>
            <p:cNvSpPr>
              <a:spLocks noChangeArrowheads="1"/>
            </p:cNvSpPr>
            <p:nvPr/>
          </p:nvSpPr>
          <p:spPr bwMode="auto">
            <a:xfrm>
              <a:off x="2082850" y="3549365"/>
              <a:ext cx="68262" cy="2047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136">
              <a:extLst>
                <a:ext uri="{FF2B5EF4-FFF2-40B4-BE49-F238E27FC236}">
                  <a16:creationId xmlns:a16="http://schemas.microsoft.com/office/drawing/2014/main" id="{8BF1E7D3-DC59-4BA0-A08B-468526FFDB0B}"/>
                </a:ext>
              </a:extLst>
            </p:cNvPr>
            <p:cNvSpPr>
              <a:spLocks/>
            </p:cNvSpPr>
            <p:nvPr/>
          </p:nvSpPr>
          <p:spPr bwMode="auto">
            <a:xfrm>
              <a:off x="1785987" y="3423953"/>
              <a:ext cx="365125" cy="215900"/>
            </a:xfrm>
            <a:custGeom>
              <a:avLst/>
              <a:gdLst>
                <a:gd name="T0" fmla="*/ 198 w 230"/>
                <a:gd name="T1" fmla="*/ 32 h 136"/>
                <a:gd name="T2" fmla="*/ 154 w 230"/>
                <a:gd name="T3" fmla="*/ 32 h 136"/>
                <a:gd name="T4" fmla="*/ 101 w 230"/>
                <a:gd name="T5" fmla="*/ 71 h 136"/>
                <a:gd name="T6" fmla="*/ 72 w 230"/>
                <a:gd name="T7" fmla="*/ 57 h 136"/>
                <a:gd name="T8" fmla="*/ 0 w 230"/>
                <a:gd name="T9" fmla="*/ 118 h 136"/>
                <a:gd name="T10" fmla="*/ 0 w 230"/>
                <a:gd name="T11" fmla="*/ 136 h 136"/>
                <a:gd name="T12" fmla="*/ 72 w 230"/>
                <a:gd name="T13" fmla="*/ 75 h 136"/>
                <a:gd name="T14" fmla="*/ 101 w 230"/>
                <a:gd name="T15" fmla="*/ 89 h 136"/>
                <a:gd name="T16" fmla="*/ 162 w 230"/>
                <a:gd name="T17" fmla="*/ 46 h 136"/>
                <a:gd name="T18" fmla="*/ 205 w 230"/>
                <a:gd name="T19" fmla="*/ 46 h 136"/>
                <a:gd name="T20" fmla="*/ 230 w 230"/>
                <a:gd name="T21" fmla="*/ 21 h 136"/>
                <a:gd name="T22" fmla="*/ 230 w 230"/>
                <a:gd name="T23" fmla="*/ 0 h 136"/>
                <a:gd name="T24" fmla="*/ 198 w 230"/>
                <a:gd name="T25"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136">
                  <a:moveTo>
                    <a:pt x="198" y="32"/>
                  </a:moveTo>
                  <a:lnTo>
                    <a:pt x="154" y="32"/>
                  </a:lnTo>
                  <a:lnTo>
                    <a:pt x="101" y="71"/>
                  </a:lnTo>
                  <a:lnTo>
                    <a:pt x="72" y="57"/>
                  </a:lnTo>
                  <a:lnTo>
                    <a:pt x="0" y="118"/>
                  </a:lnTo>
                  <a:lnTo>
                    <a:pt x="0" y="136"/>
                  </a:lnTo>
                  <a:lnTo>
                    <a:pt x="72" y="75"/>
                  </a:lnTo>
                  <a:lnTo>
                    <a:pt x="101" y="89"/>
                  </a:lnTo>
                  <a:lnTo>
                    <a:pt x="162" y="46"/>
                  </a:lnTo>
                  <a:lnTo>
                    <a:pt x="205" y="46"/>
                  </a:lnTo>
                  <a:lnTo>
                    <a:pt x="230" y="21"/>
                  </a:lnTo>
                  <a:lnTo>
                    <a:pt x="230" y="0"/>
                  </a:lnTo>
                  <a:lnTo>
                    <a:pt x="198"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3" name="Group 12">
            <a:extLst>
              <a:ext uri="{FF2B5EF4-FFF2-40B4-BE49-F238E27FC236}">
                <a16:creationId xmlns:a16="http://schemas.microsoft.com/office/drawing/2014/main" id="{309977F7-1471-4E7D-BC2E-3F74CB3CA4B2}"/>
              </a:ext>
            </a:extLst>
          </p:cNvPr>
          <p:cNvGrpSpPr/>
          <p:nvPr/>
        </p:nvGrpSpPr>
        <p:grpSpPr>
          <a:xfrm>
            <a:off x="2445235" y="5234205"/>
            <a:ext cx="481012" cy="481013"/>
            <a:chOff x="4404519" y="4832351"/>
            <a:chExt cx="481012" cy="481013"/>
          </a:xfrm>
        </p:grpSpPr>
        <p:sp>
          <p:nvSpPr>
            <p:cNvPr id="61" name="Freeform 19">
              <a:extLst>
                <a:ext uri="{FF2B5EF4-FFF2-40B4-BE49-F238E27FC236}">
                  <a16:creationId xmlns:a16="http://schemas.microsoft.com/office/drawing/2014/main" id="{9B655580-A8DF-47F8-9207-CBBE9E5F7F32}"/>
                </a:ext>
              </a:extLst>
            </p:cNvPr>
            <p:cNvSpPr>
              <a:spLocks noEditPoints="1"/>
            </p:cNvSpPr>
            <p:nvPr/>
          </p:nvSpPr>
          <p:spPr bwMode="auto">
            <a:xfrm>
              <a:off x="4404519" y="4832351"/>
              <a:ext cx="481012" cy="481013"/>
            </a:xfrm>
            <a:custGeom>
              <a:avLst/>
              <a:gdLst>
                <a:gd name="T0" fmla="*/ 117 w 128"/>
                <a:gd name="T1" fmla="*/ 12 h 128"/>
                <a:gd name="T2" fmla="*/ 100 w 128"/>
                <a:gd name="T3" fmla="*/ 12 h 128"/>
                <a:gd name="T4" fmla="*/ 100 w 128"/>
                <a:gd name="T5" fmla="*/ 4 h 128"/>
                <a:gd name="T6" fmla="*/ 96 w 128"/>
                <a:gd name="T7" fmla="*/ 0 h 128"/>
                <a:gd name="T8" fmla="*/ 92 w 128"/>
                <a:gd name="T9" fmla="*/ 4 h 128"/>
                <a:gd name="T10" fmla="*/ 92 w 128"/>
                <a:gd name="T11" fmla="*/ 12 h 128"/>
                <a:gd name="T12" fmla="*/ 68 w 128"/>
                <a:gd name="T13" fmla="*/ 12 h 128"/>
                <a:gd name="T14" fmla="*/ 68 w 128"/>
                <a:gd name="T15" fmla="*/ 4 h 128"/>
                <a:gd name="T16" fmla="*/ 64 w 128"/>
                <a:gd name="T17" fmla="*/ 0 h 128"/>
                <a:gd name="T18" fmla="*/ 60 w 128"/>
                <a:gd name="T19" fmla="*/ 4 h 128"/>
                <a:gd name="T20" fmla="*/ 60 w 128"/>
                <a:gd name="T21" fmla="*/ 12 h 128"/>
                <a:gd name="T22" fmla="*/ 36 w 128"/>
                <a:gd name="T23" fmla="*/ 12 h 128"/>
                <a:gd name="T24" fmla="*/ 36 w 128"/>
                <a:gd name="T25" fmla="*/ 4 h 128"/>
                <a:gd name="T26" fmla="*/ 32 w 128"/>
                <a:gd name="T27" fmla="*/ 0 h 128"/>
                <a:gd name="T28" fmla="*/ 28 w 128"/>
                <a:gd name="T29" fmla="*/ 4 h 128"/>
                <a:gd name="T30" fmla="*/ 28 w 128"/>
                <a:gd name="T31" fmla="*/ 12 h 128"/>
                <a:gd name="T32" fmla="*/ 11 w 128"/>
                <a:gd name="T33" fmla="*/ 12 h 128"/>
                <a:gd name="T34" fmla="*/ 0 w 128"/>
                <a:gd name="T35" fmla="*/ 23 h 128"/>
                <a:gd name="T36" fmla="*/ 0 w 128"/>
                <a:gd name="T37" fmla="*/ 117 h 128"/>
                <a:gd name="T38" fmla="*/ 11 w 128"/>
                <a:gd name="T39" fmla="*/ 128 h 128"/>
                <a:gd name="T40" fmla="*/ 117 w 128"/>
                <a:gd name="T41" fmla="*/ 128 h 128"/>
                <a:gd name="T42" fmla="*/ 128 w 128"/>
                <a:gd name="T43" fmla="*/ 117 h 128"/>
                <a:gd name="T44" fmla="*/ 128 w 128"/>
                <a:gd name="T45" fmla="*/ 23 h 128"/>
                <a:gd name="T46" fmla="*/ 117 w 128"/>
                <a:gd name="T47" fmla="*/ 12 h 128"/>
                <a:gd name="T48" fmla="*/ 120 w 128"/>
                <a:gd name="T49" fmla="*/ 117 h 128"/>
                <a:gd name="T50" fmla="*/ 117 w 128"/>
                <a:gd name="T51" fmla="*/ 120 h 128"/>
                <a:gd name="T52" fmla="*/ 11 w 128"/>
                <a:gd name="T53" fmla="*/ 120 h 128"/>
                <a:gd name="T54" fmla="*/ 8 w 128"/>
                <a:gd name="T55" fmla="*/ 117 h 128"/>
                <a:gd name="T56" fmla="*/ 8 w 128"/>
                <a:gd name="T57" fmla="*/ 23 h 128"/>
                <a:gd name="T58" fmla="*/ 11 w 128"/>
                <a:gd name="T59" fmla="*/ 20 h 128"/>
                <a:gd name="T60" fmla="*/ 28 w 128"/>
                <a:gd name="T61" fmla="*/ 20 h 128"/>
                <a:gd name="T62" fmla="*/ 28 w 128"/>
                <a:gd name="T63" fmla="*/ 28 h 128"/>
                <a:gd name="T64" fmla="*/ 32 w 128"/>
                <a:gd name="T65" fmla="*/ 32 h 128"/>
                <a:gd name="T66" fmla="*/ 36 w 128"/>
                <a:gd name="T67" fmla="*/ 28 h 128"/>
                <a:gd name="T68" fmla="*/ 36 w 128"/>
                <a:gd name="T69" fmla="*/ 20 h 128"/>
                <a:gd name="T70" fmla="*/ 60 w 128"/>
                <a:gd name="T71" fmla="*/ 20 h 128"/>
                <a:gd name="T72" fmla="*/ 60 w 128"/>
                <a:gd name="T73" fmla="*/ 28 h 128"/>
                <a:gd name="T74" fmla="*/ 64 w 128"/>
                <a:gd name="T75" fmla="*/ 32 h 128"/>
                <a:gd name="T76" fmla="*/ 68 w 128"/>
                <a:gd name="T77" fmla="*/ 28 h 128"/>
                <a:gd name="T78" fmla="*/ 68 w 128"/>
                <a:gd name="T79" fmla="*/ 20 h 128"/>
                <a:gd name="T80" fmla="*/ 92 w 128"/>
                <a:gd name="T81" fmla="*/ 20 h 128"/>
                <a:gd name="T82" fmla="*/ 92 w 128"/>
                <a:gd name="T83" fmla="*/ 28 h 128"/>
                <a:gd name="T84" fmla="*/ 96 w 128"/>
                <a:gd name="T85" fmla="*/ 32 h 128"/>
                <a:gd name="T86" fmla="*/ 100 w 128"/>
                <a:gd name="T87" fmla="*/ 28 h 128"/>
                <a:gd name="T88" fmla="*/ 100 w 128"/>
                <a:gd name="T89" fmla="*/ 20 h 128"/>
                <a:gd name="T90" fmla="*/ 117 w 128"/>
                <a:gd name="T91" fmla="*/ 20 h 128"/>
                <a:gd name="T92" fmla="*/ 120 w 128"/>
                <a:gd name="T93" fmla="*/ 23 h 128"/>
                <a:gd name="T94" fmla="*/ 120 w 128"/>
                <a:gd name="T95"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Rectangle 20">
              <a:extLst>
                <a:ext uri="{FF2B5EF4-FFF2-40B4-BE49-F238E27FC236}">
                  <a16:creationId xmlns:a16="http://schemas.microsoft.com/office/drawing/2014/main" id="{82C943A0-301A-4AFB-9E9B-9D0532E5AB8D}"/>
                </a:ext>
              </a:extLst>
            </p:cNvPr>
            <p:cNvSpPr>
              <a:spLocks noChangeArrowheads="1"/>
            </p:cNvSpPr>
            <p:nvPr/>
          </p:nvSpPr>
          <p:spPr bwMode="auto">
            <a:xfrm>
              <a:off x="4509294" y="5011738"/>
              <a:ext cx="60325"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Rectangle 21">
              <a:extLst>
                <a:ext uri="{FF2B5EF4-FFF2-40B4-BE49-F238E27FC236}">
                  <a16:creationId xmlns:a16="http://schemas.microsoft.com/office/drawing/2014/main" id="{98DE6237-BA22-4BF0-8E64-0F63E09A8EB9}"/>
                </a:ext>
              </a:extLst>
            </p:cNvPr>
            <p:cNvSpPr>
              <a:spLocks noChangeArrowheads="1"/>
            </p:cNvSpPr>
            <p:nvPr/>
          </p:nvSpPr>
          <p:spPr bwMode="auto">
            <a:xfrm>
              <a:off x="4509294" y="5087938"/>
              <a:ext cx="60325"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Rectangle 22">
              <a:extLst>
                <a:ext uri="{FF2B5EF4-FFF2-40B4-BE49-F238E27FC236}">
                  <a16:creationId xmlns:a16="http://schemas.microsoft.com/office/drawing/2014/main" id="{4FBA15F7-81D6-470F-A0F9-52B7ABBCEAAA}"/>
                </a:ext>
              </a:extLst>
            </p:cNvPr>
            <p:cNvSpPr>
              <a:spLocks noChangeArrowheads="1"/>
            </p:cNvSpPr>
            <p:nvPr/>
          </p:nvSpPr>
          <p:spPr bwMode="auto">
            <a:xfrm>
              <a:off x="4509294" y="5162551"/>
              <a:ext cx="60325"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Rectangle 23">
              <a:extLst>
                <a:ext uri="{FF2B5EF4-FFF2-40B4-BE49-F238E27FC236}">
                  <a16:creationId xmlns:a16="http://schemas.microsoft.com/office/drawing/2014/main" id="{6C77045D-E3D5-43B0-8586-1DF2FF24DD88}"/>
                </a:ext>
              </a:extLst>
            </p:cNvPr>
            <p:cNvSpPr>
              <a:spLocks noChangeArrowheads="1"/>
            </p:cNvSpPr>
            <p:nvPr/>
          </p:nvSpPr>
          <p:spPr bwMode="auto">
            <a:xfrm>
              <a:off x="4615656" y="5162551"/>
              <a:ext cx="60325"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Rectangle 24">
              <a:extLst>
                <a:ext uri="{FF2B5EF4-FFF2-40B4-BE49-F238E27FC236}">
                  <a16:creationId xmlns:a16="http://schemas.microsoft.com/office/drawing/2014/main" id="{0A25B869-F147-4685-835E-196BC8FE2830}"/>
                </a:ext>
              </a:extLst>
            </p:cNvPr>
            <p:cNvSpPr>
              <a:spLocks noChangeArrowheads="1"/>
            </p:cNvSpPr>
            <p:nvPr/>
          </p:nvSpPr>
          <p:spPr bwMode="auto">
            <a:xfrm>
              <a:off x="4615656" y="5087938"/>
              <a:ext cx="60325"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Rectangle 25">
              <a:extLst>
                <a:ext uri="{FF2B5EF4-FFF2-40B4-BE49-F238E27FC236}">
                  <a16:creationId xmlns:a16="http://schemas.microsoft.com/office/drawing/2014/main" id="{488122D6-2128-4BD9-8E20-AF7FC4A308D9}"/>
                </a:ext>
              </a:extLst>
            </p:cNvPr>
            <p:cNvSpPr>
              <a:spLocks noChangeArrowheads="1"/>
            </p:cNvSpPr>
            <p:nvPr/>
          </p:nvSpPr>
          <p:spPr bwMode="auto">
            <a:xfrm>
              <a:off x="4615656" y="5011738"/>
              <a:ext cx="60325"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Rectangle 26">
              <a:extLst>
                <a:ext uri="{FF2B5EF4-FFF2-40B4-BE49-F238E27FC236}">
                  <a16:creationId xmlns:a16="http://schemas.microsoft.com/office/drawing/2014/main" id="{938EA010-ACE3-4790-9500-72E7CFA8ED4F}"/>
                </a:ext>
              </a:extLst>
            </p:cNvPr>
            <p:cNvSpPr>
              <a:spLocks noChangeArrowheads="1"/>
            </p:cNvSpPr>
            <p:nvPr/>
          </p:nvSpPr>
          <p:spPr bwMode="auto">
            <a:xfrm>
              <a:off x="4720431" y="5162551"/>
              <a:ext cx="60325"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Rectangle 27">
              <a:extLst>
                <a:ext uri="{FF2B5EF4-FFF2-40B4-BE49-F238E27FC236}">
                  <a16:creationId xmlns:a16="http://schemas.microsoft.com/office/drawing/2014/main" id="{C4CB10DE-62EA-45DC-98D0-0814811E69D0}"/>
                </a:ext>
              </a:extLst>
            </p:cNvPr>
            <p:cNvSpPr>
              <a:spLocks noChangeArrowheads="1"/>
            </p:cNvSpPr>
            <p:nvPr/>
          </p:nvSpPr>
          <p:spPr bwMode="auto">
            <a:xfrm>
              <a:off x="4720431" y="5087938"/>
              <a:ext cx="60325"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Rectangle 28">
              <a:extLst>
                <a:ext uri="{FF2B5EF4-FFF2-40B4-BE49-F238E27FC236}">
                  <a16:creationId xmlns:a16="http://schemas.microsoft.com/office/drawing/2014/main" id="{11C1FFF2-8A53-43F6-8404-DA8359B2F0CF}"/>
                </a:ext>
              </a:extLst>
            </p:cNvPr>
            <p:cNvSpPr>
              <a:spLocks noChangeArrowheads="1"/>
            </p:cNvSpPr>
            <p:nvPr/>
          </p:nvSpPr>
          <p:spPr bwMode="auto">
            <a:xfrm>
              <a:off x="4720431" y="5011738"/>
              <a:ext cx="60325"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9" name="Picture 18">
            <a:extLst>
              <a:ext uri="{FF2B5EF4-FFF2-40B4-BE49-F238E27FC236}">
                <a16:creationId xmlns:a16="http://schemas.microsoft.com/office/drawing/2014/main" id="{B4628D86-1200-4F76-9953-D00276E67D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7279" y="2398556"/>
            <a:ext cx="923827" cy="923827"/>
          </a:xfrm>
          <a:prstGeom prst="rect">
            <a:avLst/>
          </a:prstGeom>
        </p:spPr>
      </p:pic>
      <p:pic>
        <p:nvPicPr>
          <p:cNvPr id="72" name="Picture 71">
            <a:extLst>
              <a:ext uri="{FF2B5EF4-FFF2-40B4-BE49-F238E27FC236}">
                <a16:creationId xmlns:a16="http://schemas.microsoft.com/office/drawing/2014/main" id="{2A7C1C80-AAD3-4EC7-9F87-3776FF34D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7407" y="3882969"/>
            <a:ext cx="625233" cy="625233"/>
          </a:xfrm>
          <a:prstGeom prst="rect">
            <a:avLst/>
          </a:prstGeom>
        </p:spPr>
      </p:pic>
      <p:pic>
        <p:nvPicPr>
          <p:cNvPr id="74" name="Picture 73">
            <a:extLst>
              <a:ext uri="{FF2B5EF4-FFF2-40B4-BE49-F238E27FC236}">
                <a16:creationId xmlns:a16="http://schemas.microsoft.com/office/drawing/2014/main" id="{7FAEC277-448A-432E-BA6F-EA4D6E46B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7823558" y="5234205"/>
            <a:ext cx="594864" cy="594864"/>
          </a:xfrm>
          <a:prstGeom prst="rect">
            <a:avLst/>
          </a:prstGeom>
        </p:spPr>
      </p:pic>
    </p:spTree>
    <p:extLst>
      <p:ext uri="{BB962C8B-B14F-4D97-AF65-F5344CB8AC3E}">
        <p14:creationId xmlns:p14="http://schemas.microsoft.com/office/powerpoint/2010/main" val="884292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par>
                          <p:cTn id="71" fill="hold">
                            <p:stCondLst>
                              <p:cond delay="5000"/>
                            </p:stCondLst>
                            <p:childTnLst>
                              <p:par>
                                <p:cTn id="72" presetID="53" presetClass="entr" presetSubtype="16"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p:cTn id="74" dur="500" fill="hold"/>
                                        <p:tgtEl>
                                          <p:spTgt spid="72"/>
                                        </p:tgtEl>
                                        <p:attrNameLst>
                                          <p:attrName>ppt_w</p:attrName>
                                        </p:attrNameLst>
                                      </p:cBhvr>
                                      <p:tavLst>
                                        <p:tav tm="0">
                                          <p:val>
                                            <p:fltVal val="0"/>
                                          </p:val>
                                        </p:tav>
                                        <p:tav tm="100000">
                                          <p:val>
                                            <p:strVal val="#ppt_w"/>
                                          </p:val>
                                        </p:tav>
                                      </p:tavLst>
                                    </p:anim>
                                    <p:anim calcmode="lin" valueType="num">
                                      <p:cBhvr>
                                        <p:cTn id="75" dur="500" fill="hold"/>
                                        <p:tgtEl>
                                          <p:spTgt spid="72"/>
                                        </p:tgtEl>
                                        <p:attrNameLst>
                                          <p:attrName>ppt_h</p:attrName>
                                        </p:attrNameLst>
                                      </p:cBhvr>
                                      <p:tavLst>
                                        <p:tav tm="0">
                                          <p:val>
                                            <p:fltVal val="0"/>
                                          </p:val>
                                        </p:tav>
                                        <p:tav tm="100000">
                                          <p:val>
                                            <p:strVal val="#ppt_h"/>
                                          </p:val>
                                        </p:tav>
                                      </p:tavLst>
                                    </p:anim>
                                    <p:animEffect transition="in" filter="fade">
                                      <p:cBhvr>
                                        <p:cTn id="76" dur="500"/>
                                        <p:tgtEl>
                                          <p:spTgt spid="7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6500"/>
                            </p:stCondLst>
                            <p:childTnLst>
                              <p:par>
                                <p:cTn id="94" presetID="10"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childTnLst>
                          </p:cTn>
                        </p:par>
                        <p:par>
                          <p:cTn id="97" fill="hold">
                            <p:stCondLst>
                              <p:cond delay="7000"/>
                            </p:stCondLst>
                            <p:childTnLst>
                              <p:par>
                                <p:cTn id="98" presetID="53" presetClass="entr" presetSubtype="16"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Effect transition="in" filter="fade">
                                      <p:cBhvr>
                                        <p:cTn id="102" dur="500"/>
                                        <p:tgtEl>
                                          <p:spTgt spid="1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animBg="1"/>
      <p:bldP spid="7" grpId="0"/>
      <p:bldP spid="11" grpId="0" animBg="1"/>
      <p:bldP spid="12" grpId="0"/>
      <p:bldP spid="14" grpId="0" animBg="1"/>
      <p:bldP spid="15" grpId="0"/>
      <p:bldP spid="17" grpId="0" animBg="1"/>
      <p:bldP spid="18" grpId="0"/>
      <p:bldP spid="20" grpId="0" animBg="1"/>
      <p:bldP spid="21" grpId="0"/>
      <p:bldP spid="23" grpId="0" animBg="1"/>
      <p:bldP spid="24" grpId="0"/>
      <p:bldP spid="49" grpId="0" animBg="1"/>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1">
            <a:extLst>
              <a:ext uri="{FF2B5EF4-FFF2-40B4-BE49-F238E27FC236}">
                <a16:creationId xmlns:a16="http://schemas.microsoft.com/office/drawing/2014/main" id="{C7E8CD45-F233-43DD-A3E5-A0A58C5746B2}"/>
              </a:ext>
            </a:extLst>
          </p:cNvPr>
          <p:cNvSpPr/>
          <p:nvPr/>
        </p:nvSpPr>
        <p:spPr>
          <a:xfrm>
            <a:off x="0" y="-1"/>
            <a:ext cx="6096005" cy="6858001"/>
          </a:xfrm>
          <a:custGeom>
            <a:avLst/>
            <a:gdLst>
              <a:gd name="connsiteX0" fmla="*/ 1197256 w 6096005"/>
              <a:gd name="connsiteY0" fmla="*/ 0 h 6858001"/>
              <a:gd name="connsiteX1" fmla="*/ 3311250 w 6096005"/>
              <a:gd name="connsiteY1" fmla="*/ 0 h 6858001"/>
              <a:gd name="connsiteX2" fmla="*/ 6096005 w 6096005"/>
              <a:gd name="connsiteY2" fmla="*/ 4823338 h 6858001"/>
              <a:gd name="connsiteX3" fmla="*/ 2571866 w 6096005"/>
              <a:gd name="connsiteY3" fmla="*/ 6858001 h 6858001"/>
              <a:gd name="connsiteX4" fmla="*/ 0 w 6096005"/>
              <a:gd name="connsiteY4" fmla="*/ 6858001 h 6858001"/>
              <a:gd name="connsiteX5" fmla="*/ 0 w 6096005"/>
              <a:gd name="connsiteY5" fmla="*/ 691236 h 6858001"/>
              <a:gd name="connsiteX6" fmla="*/ 1197256 w 6096005"/>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5" h="6858001">
                <a:moveTo>
                  <a:pt x="1197256" y="0"/>
                </a:moveTo>
                <a:lnTo>
                  <a:pt x="3311250" y="0"/>
                </a:lnTo>
                <a:lnTo>
                  <a:pt x="6096005" y="4823338"/>
                </a:lnTo>
                <a:lnTo>
                  <a:pt x="2571866" y="6858001"/>
                </a:lnTo>
                <a:lnTo>
                  <a:pt x="0" y="6858001"/>
                </a:lnTo>
                <a:lnTo>
                  <a:pt x="0" y="691236"/>
                </a:lnTo>
                <a:lnTo>
                  <a:pt x="1197256" y="0"/>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dirty="0"/>
          </a:p>
        </p:txBody>
      </p:sp>
      <p:sp>
        <p:nvSpPr>
          <p:cNvPr id="3" name="Freeform 144">
            <a:extLst>
              <a:ext uri="{FF2B5EF4-FFF2-40B4-BE49-F238E27FC236}">
                <a16:creationId xmlns:a16="http://schemas.microsoft.com/office/drawing/2014/main" id="{2B8AAE55-EB94-41A2-B013-203E13ECE8AC}"/>
              </a:ext>
            </a:extLst>
          </p:cNvPr>
          <p:cNvSpPr/>
          <p:nvPr/>
        </p:nvSpPr>
        <p:spPr>
          <a:xfrm>
            <a:off x="-1" y="-1"/>
            <a:ext cx="4902130" cy="6858001"/>
          </a:xfrm>
          <a:custGeom>
            <a:avLst/>
            <a:gdLst>
              <a:gd name="connsiteX0" fmla="*/ 0 w 4902130"/>
              <a:gd name="connsiteY0" fmla="*/ 0 h 6858001"/>
              <a:gd name="connsiteX1" fmla="*/ 2280245 w 4902130"/>
              <a:gd name="connsiteY1" fmla="*/ 0 h 6858001"/>
              <a:gd name="connsiteX2" fmla="*/ 4902130 w 4902130"/>
              <a:gd name="connsiteY2" fmla="*/ 4541238 h 6858001"/>
              <a:gd name="connsiteX3" fmla="*/ 889379 w 4902130"/>
              <a:gd name="connsiteY3" fmla="*/ 6858001 h 6858001"/>
              <a:gd name="connsiteX4" fmla="*/ 0 w 4902130"/>
              <a:gd name="connsiteY4" fmla="*/ 6858001 h 6858001"/>
              <a:gd name="connsiteX5" fmla="*/ 0 w 490213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130" h="6858001">
                <a:moveTo>
                  <a:pt x="0" y="0"/>
                </a:moveTo>
                <a:lnTo>
                  <a:pt x="2280245" y="0"/>
                </a:lnTo>
                <a:lnTo>
                  <a:pt x="4902130" y="4541238"/>
                </a:lnTo>
                <a:lnTo>
                  <a:pt x="889379" y="6858001"/>
                </a:lnTo>
                <a:lnTo>
                  <a:pt x="0" y="6858001"/>
                </a:lnTo>
                <a:lnTo>
                  <a:pt x="0" y="0"/>
                </a:lnTo>
                <a:close/>
              </a:path>
            </a:pathLst>
          </a:custGeom>
          <a:solidFill>
            <a:schemeClr val="accent3"/>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6002CBEE-25F7-48BF-8A35-CFBDC5EB98CF}"/>
              </a:ext>
            </a:extLst>
          </p:cNvPr>
          <p:cNvSpPr txBox="1"/>
          <p:nvPr/>
        </p:nvSpPr>
        <p:spPr>
          <a:xfrm>
            <a:off x="8243776" y="1940624"/>
            <a:ext cx="2800768" cy="369332"/>
          </a:xfrm>
          <a:prstGeom prst="rect">
            <a:avLst/>
          </a:prstGeom>
          <a:noFill/>
        </p:spPr>
        <p:txBody>
          <a:bodyPr wrap="none" rtlCol="0">
            <a:spAutoFit/>
          </a:bodyPr>
          <a:lstStyle/>
          <a:p>
            <a:pPr algn="r"/>
            <a:r>
              <a:rPr lang="en-US" dirty="0">
                <a:solidFill>
                  <a:schemeClr val="accent2"/>
                </a:solidFill>
                <a:latin typeface="+mj-lt"/>
              </a:rPr>
              <a:t>The Beginning and The End </a:t>
            </a:r>
            <a:endParaRPr lang="en-US" dirty="0">
              <a:solidFill>
                <a:schemeClr val="bg1">
                  <a:lumMod val="65000"/>
                </a:schemeClr>
              </a:solidFill>
              <a:latin typeface="+mj-lt"/>
            </a:endParaRPr>
          </a:p>
        </p:txBody>
      </p:sp>
      <p:sp>
        <p:nvSpPr>
          <p:cNvPr id="5" name="TextBox 4">
            <a:extLst>
              <a:ext uri="{FF2B5EF4-FFF2-40B4-BE49-F238E27FC236}">
                <a16:creationId xmlns:a16="http://schemas.microsoft.com/office/drawing/2014/main" id="{BB0D7B4C-99A2-418F-81AB-C9DA60BDED3C}"/>
              </a:ext>
            </a:extLst>
          </p:cNvPr>
          <p:cNvSpPr txBox="1"/>
          <p:nvPr/>
        </p:nvSpPr>
        <p:spPr>
          <a:xfrm>
            <a:off x="6865195" y="1203895"/>
            <a:ext cx="4179349" cy="830997"/>
          </a:xfrm>
          <a:prstGeom prst="rect">
            <a:avLst/>
          </a:prstGeom>
          <a:noFill/>
        </p:spPr>
        <p:txBody>
          <a:bodyPr wrap="none" rtlCol="0">
            <a:spAutoFit/>
          </a:bodyPr>
          <a:lstStyle/>
          <a:p>
            <a:pPr algn="r"/>
            <a:r>
              <a:rPr lang="en-US" sz="4800" dirty="0">
                <a:solidFill>
                  <a:schemeClr val="bg1">
                    <a:lumMod val="50000"/>
                  </a:schemeClr>
                </a:solidFill>
                <a:latin typeface="+mj-lt"/>
              </a:rPr>
              <a:t>Project Concept</a:t>
            </a:r>
          </a:p>
        </p:txBody>
      </p:sp>
      <p:sp>
        <p:nvSpPr>
          <p:cNvPr id="6" name="Freeform 126">
            <a:extLst>
              <a:ext uri="{FF2B5EF4-FFF2-40B4-BE49-F238E27FC236}">
                <a16:creationId xmlns:a16="http://schemas.microsoft.com/office/drawing/2014/main" id="{050767AD-7538-4146-81F3-AF4081D9D023}"/>
              </a:ext>
            </a:extLst>
          </p:cNvPr>
          <p:cNvSpPr/>
          <p:nvPr/>
        </p:nvSpPr>
        <p:spPr>
          <a:xfrm>
            <a:off x="-1" y="0"/>
            <a:ext cx="3526460" cy="6282192"/>
          </a:xfrm>
          <a:custGeom>
            <a:avLst/>
            <a:gdLst>
              <a:gd name="connsiteX0" fmla="*/ 0 w 3526460"/>
              <a:gd name="connsiteY0" fmla="*/ 0 h 6282192"/>
              <a:gd name="connsiteX1" fmla="*/ 1074922 w 3526460"/>
              <a:gd name="connsiteY1" fmla="*/ 0 h 6282192"/>
              <a:gd name="connsiteX2" fmla="*/ 3526460 w 3526460"/>
              <a:gd name="connsiteY2" fmla="*/ 4246189 h 6282192"/>
              <a:gd name="connsiteX3" fmla="*/ 0 w 3526460"/>
              <a:gd name="connsiteY3" fmla="*/ 6282192 h 6282192"/>
              <a:gd name="connsiteX4" fmla="*/ 0 w 3526460"/>
              <a:gd name="connsiteY4" fmla="*/ 0 h 6282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460" h="6282192">
                <a:moveTo>
                  <a:pt x="0" y="0"/>
                </a:moveTo>
                <a:lnTo>
                  <a:pt x="1074922" y="0"/>
                </a:lnTo>
                <a:lnTo>
                  <a:pt x="3526460" y="4246189"/>
                </a:lnTo>
                <a:lnTo>
                  <a:pt x="0" y="6282192"/>
                </a:lnTo>
                <a:lnTo>
                  <a:pt x="0" y="0"/>
                </a:lnTo>
                <a:close/>
              </a:path>
            </a:pathLst>
          </a:custGeom>
          <a:solidFill>
            <a:schemeClr val="accent2"/>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132">
            <a:extLst>
              <a:ext uri="{FF2B5EF4-FFF2-40B4-BE49-F238E27FC236}">
                <a16:creationId xmlns:a16="http://schemas.microsoft.com/office/drawing/2014/main" id="{80DFDF9D-51C6-4740-8F48-7FCCAF5E3197}"/>
              </a:ext>
            </a:extLst>
          </p:cNvPr>
          <p:cNvSpPr/>
          <p:nvPr/>
        </p:nvSpPr>
        <p:spPr>
          <a:xfrm>
            <a:off x="0" y="225866"/>
            <a:ext cx="2150789" cy="4967035"/>
          </a:xfrm>
          <a:custGeom>
            <a:avLst/>
            <a:gdLst>
              <a:gd name="connsiteX0" fmla="*/ 0 w 2150789"/>
              <a:gd name="connsiteY0" fmla="*/ 0 h 4967035"/>
              <a:gd name="connsiteX1" fmla="*/ 2150789 w 2150789"/>
              <a:gd name="connsiteY1" fmla="*/ 3725276 h 4967035"/>
              <a:gd name="connsiteX2" fmla="*/ 0 w 2150789"/>
              <a:gd name="connsiteY2" fmla="*/ 4967035 h 4967035"/>
              <a:gd name="connsiteX3" fmla="*/ 0 w 2150789"/>
              <a:gd name="connsiteY3" fmla="*/ 0 h 4967035"/>
            </a:gdLst>
            <a:ahLst/>
            <a:cxnLst>
              <a:cxn ang="0">
                <a:pos x="connsiteX0" y="connsiteY0"/>
              </a:cxn>
              <a:cxn ang="0">
                <a:pos x="connsiteX1" y="connsiteY1"/>
              </a:cxn>
              <a:cxn ang="0">
                <a:pos x="connsiteX2" y="connsiteY2"/>
              </a:cxn>
              <a:cxn ang="0">
                <a:pos x="connsiteX3" y="connsiteY3"/>
              </a:cxn>
            </a:cxnLst>
            <a:rect l="l" t="t" r="r" b="b"/>
            <a:pathLst>
              <a:path w="2150789" h="4967035">
                <a:moveTo>
                  <a:pt x="0" y="0"/>
                </a:moveTo>
                <a:lnTo>
                  <a:pt x="2150789" y="3725276"/>
                </a:lnTo>
                <a:lnTo>
                  <a:pt x="0" y="4967035"/>
                </a:lnTo>
                <a:lnTo>
                  <a:pt x="0" y="0"/>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dirty="0"/>
          </a:p>
        </p:txBody>
      </p:sp>
      <p:sp>
        <p:nvSpPr>
          <p:cNvPr id="10" name="TextBox 9">
            <a:extLst>
              <a:ext uri="{FF2B5EF4-FFF2-40B4-BE49-F238E27FC236}">
                <a16:creationId xmlns:a16="http://schemas.microsoft.com/office/drawing/2014/main" id="{D4CB1DCA-0A23-4A94-9442-8ED79FECE6D0}"/>
              </a:ext>
            </a:extLst>
          </p:cNvPr>
          <p:cNvSpPr txBox="1"/>
          <p:nvPr/>
        </p:nvSpPr>
        <p:spPr>
          <a:xfrm>
            <a:off x="7049947" y="2952423"/>
            <a:ext cx="3884614" cy="2556726"/>
          </a:xfrm>
          <a:prstGeom prst="rect">
            <a:avLst/>
          </a:prstGeom>
          <a:noFill/>
        </p:spPr>
        <p:txBody>
          <a:bodyPr wrap="square" rtlCol="0">
            <a:spAutoFit/>
          </a:bodyPr>
          <a:lstStyle/>
          <a:p>
            <a:pPr algn="just">
              <a:lnSpc>
                <a:spcPct val="150000"/>
              </a:lnSpc>
            </a:pPr>
            <a:r>
              <a:rPr lang="en-US" sz="1200" dirty="0">
                <a:solidFill>
                  <a:schemeClr val="bg1">
                    <a:lumMod val="65000"/>
                  </a:schemeClr>
                </a:solidFill>
              </a:rPr>
              <a:t>Defining the Project Concept is at the epicenter of the Project Development Phase. </a:t>
            </a:r>
            <a:r>
              <a:rPr lang="en-US" sz="1200" b="1" dirty="0">
                <a:solidFill>
                  <a:schemeClr val="bg1">
                    <a:lumMod val="65000"/>
                  </a:schemeClr>
                </a:solidFill>
              </a:rPr>
              <a:t>All other tasks and activities in the Project Development impact the Project Concept. </a:t>
            </a:r>
            <a:r>
              <a:rPr lang="en-US" sz="1200" dirty="0">
                <a:solidFill>
                  <a:schemeClr val="bg1">
                    <a:lumMod val="65000"/>
                  </a:schemeClr>
                </a:solidFill>
              </a:rPr>
              <a:t>The product of the Project Development is a Project that you can afford, can fund, has a reliable cost estimate, where public involvement and participation is incorporated, where internal processes and controls are mapped, procurement and resources are assembled into a successful Implementation Strategy.</a:t>
            </a:r>
            <a:endParaRPr lang="id-ID" sz="1200" dirty="0">
              <a:solidFill>
                <a:schemeClr val="bg1">
                  <a:lumMod val="65000"/>
                </a:schemeClr>
              </a:solidFill>
            </a:endParaRPr>
          </a:p>
        </p:txBody>
      </p:sp>
      <p:sp>
        <p:nvSpPr>
          <p:cNvPr id="12" name="TextBox 11">
            <a:extLst>
              <a:ext uri="{FF2B5EF4-FFF2-40B4-BE49-F238E27FC236}">
                <a16:creationId xmlns:a16="http://schemas.microsoft.com/office/drawing/2014/main" id="{54FEB43A-57C8-47CD-A92F-BEE6327E8921}"/>
              </a:ext>
            </a:extLst>
          </p:cNvPr>
          <p:cNvSpPr txBox="1"/>
          <p:nvPr/>
        </p:nvSpPr>
        <p:spPr>
          <a:xfrm rot="19800000">
            <a:off x="-138986" y="4507542"/>
            <a:ext cx="3571812" cy="584775"/>
          </a:xfrm>
          <a:prstGeom prst="rect">
            <a:avLst/>
          </a:prstGeom>
          <a:noFill/>
        </p:spPr>
        <p:txBody>
          <a:bodyPr wrap="none" rtlCol="0">
            <a:spAutoFit/>
          </a:bodyPr>
          <a:lstStyle/>
          <a:p>
            <a:r>
              <a:rPr lang="en-US" sz="3200" b="1" dirty="0">
                <a:solidFill>
                  <a:schemeClr val="bg1"/>
                </a:solidFill>
              </a:rPr>
              <a:t>Defining the Project</a:t>
            </a:r>
            <a:endParaRPr lang="id-ID" sz="3200" b="1" dirty="0">
              <a:solidFill>
                <a:schemeClr val="bg1"/>
              </a:solidFill>
            </a:endParaRPr>
          </a:p>
        </p:txBody>
      </p:sp>
      <p:sp>
        <p:nvSpPr>
          <p:cNvPr id="13" name="TextBox 12">
            <a:extLst>
              <a:ext uri="{FF2B5EF4-FFF2-40B4-BE49-F238E27FC236}">
                <a16:creationId xmlns:a16="http://schemas.microsoft.com/office/drawing/2014/main" id="{360AA970-69E1-44C1-982E-A93F785D4114}"/>
              </a:ext>
            </a:extLst>
          </p:cNvPr>
          <p:cNvSpPr txBox="1"/>
          <p:nvPr/>
        </p:nvSpPr>
        <p:spPr>
          <a:xfrm rot="19800000">
            <a:off x="1310970" y="4776946"/>
            <a:ext cx="3353226" cy="584775"/>
          </a:xfrm>
          <a:prstGeom prst="rect">
            <a:avLst/>
          </a:prstGeom>
          <a:noFill/>
        </p:spPr>
        <p:txBody>
          <a:bodyPr wrap="none" rtlCol="0">
            <a:spAutoFit/>
          </a:bodyPr>
          <a:lstStyle/>
          <a:p>
            <a:r>
              <a:rPr lang="en-US" sz="3200" b="1" dirty="0">
                <a:solidFill>
                  <a:schemeClr val="bg1"/>
                </a:solidFill>
              </a:rPr>
              <a:t>Needs Assessment</a:t>
            </a:r>
            <a:endParaRPr lang="id-ID" sz="3200" b="1" dirty="0">
              <a:solidFill>
                <a:schemeClr val="bg1"/>
              </a:solidFill>
            </a:endParaRPr>
          </a:p>
        </p:txBody>
      </p:sp>
      <p:sp>
        <p:nvSpPr>
          <p:cNvPr id="14" name="TextBox 13">
            <a:extLst>
              <a:ext uri="{FF2B5EF4-FFF2-40B4-BE49-F238E27FC236}">
                <a16:creationId xmlns:a16="http://schemas.microsoft.com/office/drawing/2014/main" id="{A481B876-AAD0-4796-AAD6-2FAD44A8F31F}"/>
              </a:ext>
            </a:extLst>
          </p:cNvPr>
          <p:cNvSpPr txBox="1"/>
          <p:nvPr/>
        </p:nvSpPr>
        <p:spPr>
          <a:xfrm rot="19800000">
            <a:off x="2212146" y="5187621"/>
            <a:ext cx="3753976" cy="584775"/>
          </a:xfrm>
          <a:prstGeom prst="rect">
            <a:avLst/>
          </a:prstGeom>
          <a:noFill/>
        </p:spPr>
        <p:txBody>
          <a:bodyPr wrap="none" rtlCol="0">
            <a:spAutoFit/>
          </a:bodyPr>
          <a:lstStyle/>
          <a:p>
            <a:r>
              <a:rPr lang="en-US" sz="3200" b="1" dirty="0">
                <a:solidFill>
                  <a:schemeClr val="bg1"/>
                </a:solidFill>
              </a:rPr>
              <a:t>Facilities Assessment</a:t>
            </a:r>
            <a:endParaRPr lang="id-ID" sz="3200" b="1" dirty="0">
              <a:solidFill>
                <a:schemeClr val="bg1"/>
              </a:solidFill>
            </a:endParaRPr>
          </a:p>
        </p:txBody>
      </p:sp>
      <p:grpSp>
        <p:nvGrpSpPr>
          <p:cNvPr id="19" name="Group 18">
            <a:extLst>
              <a:ext uri="{FF2B5EF4-FFF2-40B4-BE49-F238E27FC236}">
                <a16:creationId xmlns:a16="http://schemas.microsoft.com/office/drawing/2014/main" id="{B8EBD420-DE89-46DE-BF90-D9B54496DE82}"/>
              </a:ext>
            </a:extLst>
          </p:cNvPr>
          <p:cNvGrpSpPr/>
          <p:nvPr/>
        </p:nvGrpSpPr>
        <p:grpSpPr>
          <a:xfrm rot="19961686">
            <a:off x="284670" y="3046795"/>
            <a:ext cx="1010185" cy="1010185"/>
            <a:chOff x="3275013" y="2108200"/>
            <a:chExt cx="376238" cy="376238"/>
          </a:xfrm>
          <a:solidFill>
            <a:schemeClr val="bg1"/>
          </a:solidFill>
        </p:grpSpPr>
        <p:sp>
          <p:nvSpPr>
            <p:cNvPr id="20" name="Freeform 58">
              <a:extLst>
                <a:ext uri="{FF2B5EF4-FFF2-40B4-BE49-F238E27FC236}">
                  <a16:creationId xmlns:a16="http://schemas.microsoft.com/office/drawing/2014/main" id="{24A667DB-FABC-4B16-B518-C6E79ECF09F0}"/>
                </a:ext>
              </a:extLst>
            </p:cNvPr>
            <p:cNvSpPr>
              <a:spLocks/>
            </p:cNvSpPr>
            <p:nvPr/>
          </p:nvSpPr>
          <p:spPr bwMode="auto">
            <a:xfrm>
              <a:off x="3333750" y="2149475"/>
              <a:ext cx="41275" cy="4127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59">
              <a:extLst>
                <a:ext uri="{FF2B5EF4-FFF2-40B4-BE49-F238E27FC236}">
                  <a16:creationId xmlns:a16="http://schemas.microsoft.com/office/drawing/2014/main" id="{D075BB08-811B-49A2-A28B-E858994E77A0}"/>
                </a:ext>
              </a:extLst>
            </p:cNvPr>
            <p:cNvSpPr>
              <a:spLocks/>
            </p:cNvSpPr>
            <p:nvPr/>
          </p:nvSpPr>
          <p:spPr bwMode="auto">
            <a:xfrm>
              <a:off x="3275013" y="2273300"/>
              <a:ext cx="47625" cy="2222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60">
              <a:extLst>
                <a:ext uri="{FF2B5EF4-FFF2-40B4-BE49-F238E27FC236}">
                  <a16:creationId xmlns:a16="http://schemas.microsoft.com/office/drawing/2014/main" id="{CA409CB1-1F17-4C21-B7C2-613AE371A248}"/>
                </a:ext>
              </a:extLst>
            </p:cNvPr>
            <p:cNvSpPr>
              <a:spLocks/>
            </p:cNvSpPr>
            <p:nvPr/>
          </p:nvSpPr>
          <p:spPr bwMode="auto">
            <a:xfrm>
              <a:off x="3605213" y="2295525"/>
              <a:ext cx="46038" cy="23813"/>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61">
              <a:extLst>
                <a:ext uri="{FF2B5EF4-FFF2-40B4-BE49-F238E27FC236}">
                  <a16:creationId xmlns:a16="http://schemas.microsoft.com/office/drawing/2014/main" id="{2C186C52-B1FD-4120-BA8A-339904F806E9}"/>
                </a:ext>
              </a:extLst>
            </p:cNvPr>
            <p:cNvSpPr>
              <a:spLocks/>
            </p:cNvSpPr>
            <p:nvPr/>
          </p:nvSpPr>
          <p:spPr bwMode="auto">
            <a:xfrm>
              <a:off x="3568700" y="2166938"/>
              <a:ext cx="41275" cy="4127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62">
              <a:extLst>
                <a:ext uri="{FF2B5EF4-FFF2-40B4-BE49-F238E27FC236}">
                  <a16:creationId xmlns:a16="http://schemas.microsoft.com/office/drawing/2014/main" id="{D3541DCE-574A-4350-B844-245E15CF4C95}"/>
                </a:ext>
              </a:extLst>
            </p:cNvPr>
            <p:cNvSpPr>
              <a:spLocks/>
            </p:cNvSpPr>
            <p:nvPr/>
          </p:nvSpPr>
          <p:spPr bwMode="auto">
            <a:xfrm>
              <a:off x="3463925" y="2108200"/>
              <a:ext cx="23813" cy="4762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63">
              <a:extLst>
                <a:ext uri="{FF2B5EF4-FFF2-40B4-BE49-F238E27FC236}">
                  <a16:creationId xmlns:a16="http://schemas.microsoft.com/office/drawing/2014/main" id="{B4B0C73C-FF8E-4904-8258-3817407C57F3}"/>
                </a:ext>
              </a:extLst>
            </p:cNvPr>
            <p:cNvSpPr>
              <a:spLocks noEditPoints="1"/>
            </p:cNvSpPr>
            <p:nvPr/>
          </p:nvSpPr>
          <p:spPr bwMode="auto">
            <a:xfrm>
              <a:off x="3368675" y="2201863"/>
              <a:ext cx="188913" cy="211138"/>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64">
              <a:extLst>
                <a:ext uri="{FF2B5EF4-FFF2-40B4-BE49-F238E27FC236}">
                  <a16:creationId xmlns:a16="http://schemas.microsoft.com/office/drawing/2014/main" id="{9CD58C12-457F-47C8-AA86-922938DABFB8}"/>
                </a:ext>
              </a:extLst>
            </p:cNvPr>
            <p:cNvSpPr>
              <a:spLocks/>
            </p:cNvSpPr>
            <p:nvPr/>
          </p:nvSpPr>
          <p:spPr bwMode="auto">
            <a:xfrm>
              <a:off x="3416300" y="2436813"/>
              <a:ext cx="93663" cy="47625"/>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spTree>
    <p:extLst>
      <p:ext uri="{BB962C8B-B14F-4D97-AF65-F5344CB8AC3E}">
        <p14:creationId xmlns:p14="http://schemas.microsoft.com/office/powerpoint/2010/main" val="7531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0-#ppt_w/2"/>
                                          </p:val>
                                        </p:tav>
                                        <p:tav tm="100000">
                                          <p:val>
                                            <p:strVal val="#ppt_x"/>
                                          </p:val>
                                        </p:tav>
                                      </p:tavLst>
                                    </p:anim>
                                    <p:anim calcmode="lin" valueType="num">
                                      <p:cBhvr additive="base">
                                        <p:cTn id="41" dur="500" fill="hold"/>
                                        <p:tgtEl>
                                          <p:spTgt spid="3"/>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3500"/>
                            </p:stCondLst>
                            <p:childTnLst>
                              <p:par>
                                <p:cTn id="49" presetID="2" presetClass="entr" presetSubtype="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0-#ppt_w/2"/>
                                          </p:val>
                                        </p:tav>
                                        <p:tav tm="100000">
                                          <p:val>
                                            <p:strVal val="#ppt_x"/>
                                          </p:val>
                                        </p:tav>
                                      </p:tavLst>
                                    </p:anim>
                                    <p:anim calcmode="lin" valueType="num">
                                      <p:cBhvr additive="base">
                                        <p:cTn id="52" dur="500" fill="hold"/>
                                        <p:tgtEl>
                                          <p:spTgt spid="2"/>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10"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1713" y="1417488"/>
            <a:ext cx="3568606" cy="369332"/>
          </a:xfrm>
          <a:prstGeom prst="rect">
            <a:avLst/>
          </a:prstGeom>
          <a:noFill/>
        </p:spPr>
        <p:txBody>
          <a:bodyPr wrap="none" rtlCol="0">
            <a:spAutoFit/>
          </a:bodyPr>
          <a:lstStyle/>
          <a:p>
            <a:pPr algn="ctr"/>
            <a:r>
              <a:rPr lang="en-US" dirty="0">
                <a:solidFill>
                  <a:schemeClr val="bg1">
                    <a:lumMod val="65000"/>
                  </a:schemeClr>
                </a:solidFill>
                <a:latin typeface="+mj-lt"/>
              </a:rPr>
              <a:t>A plan without </a:t>
            </a:r>
            <a:r>
              <a:rPr lang="en-US" dirty="0">
                <a:solidFill>
                  <a:schemeClr val="accent2"/>
                </a:solidFill>
                <a:latin typeface="+mj-lt"/>
              </a:rPr>
              <a:t>funding</a:t>
            </a:r>
            <a:r>
              <a:rPr lang="en-US" dirty="0">
                <a:solidFill>
                  <a:schemeClr val="bg1">
                    <a:lumMod val="65000"/>
                  </a:schemeClr>
                </a:solidFill>
                <a:latin typeface="+mj-lt"/>
              </a:rPr>
              <a:t> is just a wish.</a:t>
            </a:r>
          </a:p>
        </p:txBody>
      </p:sp>
      <p:sp>
        <p:nvSpPr>
          <p:cNvPr id="4" name="TextBox 3"/>
          <p:cNvSpPr txBox="1"/>
          <p:nvPr/>
        </p:nvSpPr>
        <p:spPr>
          <a:xfrm>
            <a:off x="4786204" y="680759"/>
            <a:ext cx="2619628" cy="830997"/>
          </a:xfrm>
          <a:prstGeom prst="rect">
            <a:avLst/>
          </a:prstGeom>
          <a:noFill/>
        </p:spPr>
        <p:txBody>
          <a:bodyPr wrap="none" rtlCol="0">
            <a:spAutoFit/>
          </a:bodyPr>
          <a:lstStyle/>
          <a:p>
            <a:pPr algn="ctr"/>
            <a:r>
              <a:rPr lang="en-US" sz="4800" dirty="0">
                <a:solidFill>
                  <a:schemeClr val="bg1">
                    <a:lumMod val="50000"/>
                  </a:schemeClr>
                </a:solidFill>
                <a:latin typeface="+mj-lt"/>
              </a:rPr>
              <a:t>Financing</a:t>
            </a:r>
          </a:p>
        </p:txBody>
      </p:sp>
      <p:sp>
        <p:nvSpPr>
          <p:cNvPr id="9" name="TextBox 8"/>
          <p:cNvSpPr txBox="1"/>
          <p:nvPr/>
        </p:nvSpPr>
        <p:spPr>
          <a:xfrm>
            <a:off x="1622010" y="5114646"/>
            <a:ext cx="1494320" cy="369332"/>
          </a:xfrm>
          <a:prstGeom prst="rect">
            <a:avLst/>
          </a:prstGeom>
          <a:noFill/>
        </p:spPr>
        <p:txBody>
          <a:bodyPr wrap="none" rtlCol="0">
            <a:spAutoFit/>
          </a:bodyPr>
          <a:lstStyle/>
          <a:p>
            <a:pPr algn="ctr"/>
            <a:r>
              <a:rPr lang="en-US" b="1" dirty="0">
                <a:solidFill>
                  <a:schemeClr val="bg1">
                    <a:lumMod val="50000"/>
                  </a:schemeClr>
                </a:solidFill>
                <a:latin typeface="+mj-lt"/>
              </a:rPr>
              <a:t>Bond Counsel</a:t>
            </a:r>
            <a:endParaRPr lang="id-ID" b="1" dirty="0">
              <a:solidFill>
                <a:schemeClr val="bg1">
                  <a:lumMod val="50000"/>
                </a:schemeClr>
              </a:solidFill>
              <a:latin typeface="+mj-lt"/>
            </a:endParaRPr>
          </a:p>
        </p:txBody>
      </p:sp>
      <p:sp>
        <p:nvSpPr>
          <p:cNvPr id="10" name="TextBox 9"/>
          <p:cNvSpPr txBox="1"/>
          <p:nvPr/>
        </p:nvSpPr>
        <p:spPr>
          <a:xfrm>
            <a:off x="3952296" y="5114646"/>
            <a:ext cx="1771639" cy="369332"/>
          </a:xfrm>
          <a:prstGeom prst="rect">
            <a:avLst/>
          </a:prstGeom>
          <a:noFill/>
        </p:spPr>
        <p:txBody>
          <a:bodyPr wrap="none" rtlCol="0">
            <a:spAutoFit/>
          </a:bodyPr>
          <a:lstStyle/>
          <a:p>
            <a:pPr algn="ctr"/>
            <a:r>
              <a:rPr lang="en-US" b="1" dirty="0">
                <a:solidFill>
                  <a:schemeClr val="bg1">
                    <a:lumMod val="50000"/>
                  </a:schemeClr>
                </a:solidFill>
                <a:latin typeface="+mj-lt"/>
              </a:rPr>
              <a:t>Financial Advisor</a:t>
            </a:r>
            <a:endParaRPr lang="id-ID" b="1" dirty="0">
              <a:solidFill>
                <a:schemeClr val="bg1">
                  <a:lumMod val="50000"/>
                </a:schemeClr>
              </a:solidFill>
              <a:latin typeface="+mj-lt"/>
            </a:endParaRPr>
          </a:p>
        </p:txBody>
      </p:sp>
      <p:sp>
        <p:nvSpPr>
          <p:cNvPr id="11" name="TextBox 10"/>
          <p:cNvSpPr txBox="1"/>
          <p:nvPr/>
        </p:nvSpPr>
        <p:spPr>
          <a:xfrm>
            <a:off x="6077021" y="5114646"/>
            <a:ext cx="2400016" cy="369332"/>
          </a:xfrm>
          <a:prstGeom prst="rect">
            <a:avLst/>
          </a:prstGeom>
          <a:noFill/>
        </p:spPr>
        <p:txBody>
          <a:bodyPr wrap="none" rtlCol="0">
            <a:spAutoFit/>
          </a:bodyPr>
          <a:lstStyle/>
          <a:p>
            <a:pPr algn="ctr"/>
            <a:r>
              <a:rPr lang="en-US" b="1" dirty="0">
                <a:solidFill>
                  <a:schemeClr val="bg1">
                    <a:lumMod val="50000"/>
                  </a:schemeClr>
                </a:solidFill>
                <a:latin typeface="+mj-lt"/>
              </a:rPr>
              <a:t>Certificate of Obligation</a:t>
            </a:r>
            <a:endParaRPr lang="id-ID" b="1" dirty="0">
              <a:solidFill>
                <a:schemeClr val="bg1">
                  <a:lumMod val="50000"/>
                </a:schemeClr>
              </a:solidFill>
              <a:latin typeface="+mj-lt"/>
            </a:endParaRPr>
          </a:p>
        </p:txBody>
      </p:sp>
      <p:sp>
        <p:nvSpPr>
          <p:cNvPr id="12" name="TextBox 11"/>
          <p:cNvSpPr txBox="1"/>
          <p:nvPr/>
        </p:nvSpPr>
        <p:spPr>
          <a:xfrm>
            <a:off x="8732493" y="5114646"/>
            <a:ext cx="1941558" cy="369332"/>
          </a:xfrm>
          <a:prstGeom prst="rect">
            <a:avLst/>
          </a:prstGeom>
          <a:noFill/>
        </p:spPr>
        <p:txBody>
          <a:bodyPr wrap="none" rtlCol="0">
            <a:spAutoFit/>
          </a:bodyPr>
          <a:lstStyle/>
          <a:p>
            <a:pPr algn="ctr"/>
            <a:r>
              <a:rPr lang="en-US" b="1" dirty="0">
                <a:solidFill>
                  <a:schemeClr val="bg1">
                    <a:lumMod val="50000"/>
                  </a:schemeClr>
                </a:solidFill>
                <a:latin typeface="+mj-lt"/>
              </a:rPr>
              <a:t>General Obligation</a:t>
            </a:r>
            <a:endParaRPr lang="id-ID" b="1" dirty="0">
              <a:solidFill>
                <a:schemeClr val="bg1">
                  <a:lumMod val="50000"/>
                </a:schemeClr>
              </a:solidFill>
              <a:latin typeface="+mj-lt"/>
            </a:endParaRPr>
          </a:p>
        </p:txBody>
      </p:sp>
      <p:sp>
        <p:nvSpPr>
          <p:cNvPr id="22" name="Rectangle 21"/>
          <p:cNvSpPr/>
          <p:nvPr/>
        </p:nvSpPr>
        <p:spPr>
          <a:xfrm>
            <a:off x="1285479" y="5483978"/>
            <a:ext cx="2167379" cy="1015663"/>
          </a:xfrm>
          <a:prstGeom prst="rect">
            <a:avLst/>
          </a:prstGeom>
        </p:spPr>
        <p:txBody>
          <a:bodyPr wrap="square">
            <a:spAutoFit/>
          </a:bodyPr>
          <a:lstStyle/>
          <a:p>
            <a:pPr algn="ctr"/>
            <a:r>
              <a:rPr lang="en-US" sz="1200" dirty="0">
                <a:solidFill>
                  <a:schemeClr val="bg1">
                    <a:lumMod val="65000"/>
                  </a:schemeClr>
                </a:solidFill>
              </a:rPr>
              <a:t>Prepares Bond Order and shepherds through Attorney General’s review process, provide opinions to the bond’s validity.</a:t>
            </a:r>
            <a:endParaRPr lang="id-ID" sz="1200" dirty="0">
              <a:solidFill>
                <a:schemeClr val="bg1">
                  <a:lumMod val="65000"/>
                </a:schemeClr>
              </a:solidFill>
            </a:endParaRPr>
          </a:p>
        </p:txBody>
      </p:sp>
      <p:sp>
        <p:nvSpPr>
          <p:cNvPr id="23" name="Rectangle 22"/>
          <p:cNvSpPr/>
          <p:nvPr/>
        </p:nvSpPr>
        <p:spPr>
          <a:xfrm>
            <a:off x="3754421" y="5483978"/>
            <a:ext cx="2167379" cy="1384995"/>
          </a:xfrm>
          <a:prstGeom prst="rect">
            <a:avLst/>
          </a:prstGeom>
        </p:spPr>
        <p:txBody>
          <a:bodyPr wrap="square">
            <a:spAutoFit/>
          </a:bodyPr>
          <a:lstStyle/>
          <a:p>
            <a:pPr algn="ctr"/>
            <a:r>
              <a:rPr lang="en-US" sz="1200" dirty="0">
                <a:solidFill>
                  <a:schemeClr val="bg1">
                    <a:lumMod val="65000"/>
                  </a:schemeClr>
                </a:solidFill>
              </a:rPr>
              <a:t>Guides the economic side of the process. Structure the Transaction and arranges the sale of bonds. Assist in obtaining rates, insurance, securing banking arrangements to complete the transaction</a:t>
            </a:r>
            <a:endParaRPr lang="id-ID" sz="1200" dirty="0">
              <a:solidFill>
                <a:schemeClr val="bg1">
                  <a:lumMod val="65000"/>
                </a:schemeClr>
              </a:solidFill>
            </a:endParaRPr>
          </a:p>
        </p:txBody>
      </p:sp>
      <p:sp>
        <p:nvSpPr>
          <p:cNvPr id="24" name="Rectangle 23"/>
          <p:cNvSpPr/>
          <p:nvPr/>
        </p:nvSpPr>
        <p:spPr>
          <a:xfrm>
            <a:off x="6201462" y="5483978"/>
            <a:ext cx="2167379" cy="1200329"/>
          </a:xfrm>
          <a:prstGeom prst="rect">
            <a:avLst/>
          </a:prstGeom>
        </p:spPr>
        <p:txBody>
          <a:bodyPr wrap="square">
            <a:spAutoFit/>
          </a:bodyPr>
          <a:lstStyle/>
          <a:p>
            <a:pPr algn="ctr"/>
            <a:r>
              <a:rPr lang="en-US" sz="1200" dirty="0">
                <a:solidFill>
                  <a:schemeClr val="bg1">
                    <a:lumMod val="65000"/>
                  </a:schemeClr>
                </a:solidFill>
              </a:rPr>
              <a:t>One of several types of funding mechanisms. Does not require an election. Does require court approval and public posting to allow citizens to petition for a Bond Election.</a:t>
            </a:r>
            <a:endParaRPr lang="id-ID" sz="1200" dirty="0">
              <a:solidFill>
                <a:schemeClr val="bg1">
                  <a:lumMod val="65000"/>
                </a:schemeClr>
              </a:solidFill>
            </a:endParaRPr>
          </a:p>
        </p:txBody>
      </p:sp>
      <p:sp>
        <p:nvSpPr>
          <p:cNvPr id="25" name="Rectangle 24"/>
          <p:cNvSpPr/>
          <p:nvPr/>
        </p:nvSpPr>
        <p:spPr>
          <a:xfrm>
            <a:off x="8626309" y="5483978"/>
            <a:ext cx="2167379" cy="646331"/>
          </a:xfrm>
          <a:prstGeom prst="rect">
            <a:avLst/>
          </a:prstGeom>
        </p:spPr>
        <p:txBody>
          <a:bodyPr wrap="square">
            <a:spAutoFit/>
          </a:bodyPr>
          <a:lstStyle/>
          <a:p>
            <a:pPr algn="ctr"/>
            <a:r>
              <a:rPr lang="en-US" sz="1200" dirty="0">
                <a:solidFill>
                  <a:schemeClr val="bg1">
                    <a:lumMod val="65000"/>
                  </a:schemeClr>
                </a:solidFill>
              </a:rPr>
              <a:t>Used often. Bond election required with voter approval to proceed with a project. </a:t>
            </a:r>
            <a:endParaRPr lang="id-ID" sz="1200" dirty="0">
              <a:solidFill>
                <a:schemeClr val="bg1">
                  <a:lumMod val="65000"/>
                </a:schemeClr>
              </a:solidFill>
            </a:endParaRPr>
          </a:p>
        </p:txBody>
      </p:sp>
      <p:sp>
        <p:nvSpPr>
          <p:cNvPr id="28" name="Rectangle 27"/>
          <p:cNvSpPr/>
          <p:nvPr/>
        </p:nvSpPr>
        <p:spPr>
          <a:xfrm>
            <a:off x="1627496" y="2469824"/>
            <a:ext cx="1643605" cy="1376313"/>
          </a:xfrm>
          <a:prstGeom prst="rect">
            <a:avLst/>
          </a:prstGeom>
          <a:solidFill>
            <a:srgbClr val="FF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Rectangle 26"/>
          <p:cNvSpPr/>
          <p:nvPr/>
        </p:nvSpPr>
        <p:spPr>
          <a:xfrm>
            <a:off x="1627497" y="2469824"/>
            <a:ext cx="1376313" cy="137631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29"/>
          <p:cNvSpPr/>
          <p:nvPr/>
        </p:nvSpPr>
        <p:spPr>
          <a:xfrm>
            <a:off x="1627495" y="2474306"/>
            <a:ext cx="1521058" cy="154599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B</a:t>
            </a:r>
            <a:endParaRPr lang="id-ID" sz="7200" dirty="0"/>
          </a:p>
        </p:txBody>
      </p:sp>
      <p:cxnSp>
        <p:nvCxnSpPr>
          <p:cNvPr id="75" name="Straight Connector 74"/>
          <p:cNvCxnSpPr/>
          <p:nvPr/>
        </p:nvCxnSpPr>
        <p:spPr>
          <a:xfrm>
            <a:off x="2374915" y="3667027"/>
            <a:ext cx="0" cy="1178350"/>
          </a:xfrm>
          <a:prstGeom prst="line">
            <a:avLst/>
          </a:prstGeom>
          <a:ln w="41275">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841397" y="3667027"/>
            <a:ext cx="0" cy="1178350"/>
          </a:xfrm>
          <a:prstGeom prst="line">
            <a:avLst/>
          </a:prstGeom>
          <a:ln w="412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73513" y="3667027"/>
            <a:ext cx="0" cy="1178350"/>
          </a:xfrm>
          <a:prstGeom prst="line">
            <a:avLst/>
          </a:prstGeom>
          <a:ln w="412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9700660" y="3667027"/>
            <a:ext cx="0" cy="1178350"/>
          </a:xfrm>
          <a:prstGeom prst="line">
            <a:avLst/>
          </a:prstGeom>
          <a:ln w="41275">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49579E1-CC94-422C-8984-30BF23F5ABED}"/>
              </a:ext>
            </a:extLst>
          </p:cNvPr>
          <p:cNvSpPr/>
          <p:nvPr/>
        </p:nvSpPr>
        <p:spPr>
          <a:xfrm>
            <a:off x="4135187" y="2465342"/>
            <a:ext cx="1643605" cy="1376313"/>
          </a:xfrm>
          <a:prstGeom prst="rect">
            <a:avLst/>
          </a:prstGeom>
          <a:solidFill>
            <a:srgbClr val="FF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6" name="Rectangle 55">
            <a:extLst>
              <a:ext uri="{FF2B5EF4-FFF2-40B4-BE49-F238E27FC236}">
                <a16:creationId xmlns:a16="http://schemas.microsoft.com/office/drawing/2014/main" id="{D57B476D-991A-41D1-AB18-1FB2B988399B}"/>
              </a:ext>
            </a:extLst>
          </p:cNvPr>
          <p:cNvSpPr/>
          <p:nvPr/>
        </p:nvSpPr>
        <p:spPr>
          <a:xfrm>
            <a:off x="4135188" y="2465342"/>
            <a:ext cx="1376313" cy="137631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Rectangle 56">
            <a:extLst>
              <a:ext uri="{FF2B5EF4-FFF2-40B4-BE49-F238E27FC236}">
                <a16:creationId xmlns:a16="http://schemas.microsoft.com/office/drawing/2014/main" id="{EEC56772-676B-423A-A0E9-E53E7CC85102}"/>
              </a:ext>
            </a:extLst>
          </p:cNvPr>
          <p:cNvSpPr/>
          <p:nvPr/>
        </p:nvSpPr>
        <p:spPr>
          <a:xfrm>
            <a:off x="4135186" y="2469824"/>
            <a:ext cx="1521058" cy="154599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F</a:t>
            </a:r>
            <a:endParaRPr lang="id-ID" sz="7200" dirty="0"/>
          </a:p>
        </p:txBody>
      </p:sp>
      <p:sp>
        <p:nvSpPr>
          <p:cNvPr id="61" name="Rectangle 60">
            <a:extLst>
              <a:ext uri="{FF2B5EF4-FFF2-40B4-BE49-F238E27FC236}">
                <a16:creationId xmlns:a16="http://schemas.microsoft.com/office/drawing/2014/main" id="{AC65EC5F-3095-48E7-A8B1-DC3CF0CB6D2E}"/>
              </a:ext>
            </a:extLst>
          </p:cNvPr>
          <p:cNvSpPr/>
          <p:nvPr/>
        </p:nvSpPr>
        <p:spPr>
          <a:xfrm>
            <a:off x="6574308" y="2443388"/>
            <a:ext cx="1643605" cy="1376313"/>
          </a:xfrm>
          <a:prstGeom prst="rect">
            <a:avLst/>
          </a:prstGeom>
          <a:solidFill>
            <a:srgbClr val="FF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2" name="Rectangle 61">
            <a:extLst>
              <a:ext uri="{FF2B5EF4-FFF2-40B4-BE49-F238E27FC236}">
                <a16:creationId xmlns:a16="http://schemas.microsoft.com/office/drawing/2014/main" id="{48B792DA-CAA5-4F84-A667-EB88B178F83F}"/>
              </a:ext>
            </a:extLst>
          </p:cNvPr>
          <p:cNvSpPr/>
          <p:nvPr/>
        </p:nvSpPr>
        <p:spPr>
          <a:xfrm>
            <a:off x="6574309" y="2443388"/>
            <a:ext cx="1376313" cy="137631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Rectangle 62">
            <a:extLst>
              <a:ext uri="{FF2B5EF4-FFF2-40B4-BE49-F238E27FC236}">
                <a16:creationId xmlns:a16="http://schemas.microsoft.com/office/drawing/2014/main" id="{FCCB9BD3-535D-49F1-87EF-5ED3B914D9D5}"/>
              </a:ext>
            </a:extLst>
          </p:cNvPr>
          <p:cNvSpPr/>
          <p:nvPr/>
        </p:nvSpPr>
        <p:spPr>
          <a:xfrm>
            <a:off x="6574307" y="2447870"/>
            <a:ext cx="1521058" cy="154599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C</a:t>
            </a:r>
            <a:endParaRPr lang="id-ID" sz="7200" dirty="0"/>
          </a:p>
        </p:txBody>
      </p:sp>
      <p:sp>
        <p:nvSpPr>
          <p:cNvPr id="73" name="Rectangle 72">
            <a:extLst>
              <a:ext uri="{FF2B5EF4-FFF2-40B4-BE49-F238E27FC236}">
                <a16:creationId xmlns:a16="http://schemas.microsoft.com/office/drawing/2014/main" id="{465F2125-954A-44DF-94A2-1E5BDCF8F806}"/>
              </a:ext>
            </a:extLst>
          </p:cNvPr>
          <p:cNvSpPr/>
          <p:nvPr/>
        </p:nvSpPr>
        <p:spPr>
          <a:xfrm>
            <a:off x="9009033" y="2443388"/>
            <a:ext cx="1643605" cy="1376313"/>
          </a:xfrm>
          <a:prstGeom prst="rect">
            <a:avLst/>
          </a:prstGeom>
          <a:solidFill>
            <a:srgbClr val="FF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4" name="Rectangle 73">
            <a:extLst>
              <a:ext uri="{FF2B5EF4-FFF2-40B4-BE49-F238E27FC236}">
                <a16:creationId xmlns:a16="http://schemas.microsoft.com/office/drawing/2014/main" id="{8E9DD036-CFA6-45E9-8FA1-71CA2ACC90AC}"/>
              </a:ext>
            </a:extLst>
          </p:cNvPr>
          <p:cNvSpPr/>
          <p:nvPr/>
        </p:nvSpPr>
        <p:spPr>
          <a:xfrm>
            <a:off x="9009034" y="2443388"/>
            <a:ext cx="1376313" cy="137631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Rectangle 75">
            <a:extLst>
              <a:ext uri="{FF2B5EF4-FFF2-40B4-BE49-F238E27FC236}">
                <a16:creationId xmlns:a16="http://schemas.microsoft.com/office/drawing/2014/main" id="{5B60F2A8-E482-46FB-86D1-370EBEFBF280}"/>
              </a:ext>
            </a:extLst>
          </p:cNvPr>
          <p:cNvSpPr/>
          <p:nvPr/>
        </p:nvSpPr>
        <p:spPr>
          <a:xfrm>
            <a:off x="9009032" y="2447870"/>
            <a:ext cx="1521058" cy="154599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G</a:t>
            </a:r>
            <a:endParaRPr lang="id-ID" sz="7200" dirty="0"/>
          </a:p>
        </p:txBody>
      </p:sp>
    </p:spTree>
    <p:extLst>
      <p:ext uri="{BB962C8B-B14F-4D97-AF65-F5344CB8AC3E}">
        <p14:creationId xmlns:p14="http://schemas.microsoft.com/office/powerpoint/2010/main" val="397677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2"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171722" y="1417488"/>
            <a:ext cx="1848583" cy="369332"/>
          </a:xfrm>
          <a:prstGeom prst="rect">
            <a:avLst/>
          </a:prstGeom>
          <a:noFill/>
        </p:spPr>
        <p:txBody>
          <a:bodyPr wrap="none" rtlCol="0">
            <a:spAutoFit/>
          </a:bodyPr>
          <a:lstStyle/>
          <a:p>
            <a:pPr algn="ctr"/>
            <a:r>
              <a:rPr lang="en-US" dirty="0">
                <a:solidFill>
                  <a:schemeClr val="bg1">
                    <a:lumMod val="65000"/>
                  </a:schemeClr>
                </a:solidFill>
                <a:latin typeface="+mj-lt"/>
              </a:rPr>
              <a:t>Capture </a:t>
            </a:r>
            <a:r>
              <a:rPr lang="en-US" dirty="0">
                <a:solidFill>
                  <a:schemeClr val="accent2"/>
                </a:solidFill>
                <a:latin typeface="+mj-lt"/>
              </a:rPr>
              <a:t>ALL</a:t>
            </a:r>
            <a:r>
              <a:rPr lang="id-ID" dirty="0">
                <a:solidFill>
                  <a:schemeClr val="bg1">
                    <a:lumMod val="65000"/>
                  </a:schemeClr>
                </a:solidFill>
                <a:latin typeface="+mj-lt"/>
              </a:rPr>
              <a:t> </a:t>
            </a:r>
            <a:r>
              <a:rPr lang="en-US" dirty="0">
                <a:solidFill>
                  <a:schemeClr val="bg1">
                    <a:lumMod val="65000"/>
                  </a:schemeClr>
                </a:solidFill>
                <a:latin typeface="+mj-lt"/>
              </a:rPr>
              <a:t>costs</a:t>
            </a:r>
          </a:p>
        </p:txBody>
      </p:sp>
      <p:sp>
        <p:nvSpPr>
          <p:cNvPr id="10" name="TextBox 9"/>
          <p:cNvSpPr txBox="1"/>
          <p:nvPr/>
        </p:nvSpPr>
        <p:spPr>
          <a:xfrm>
            <a:off x="3790737" y="680759"/>
            <a:ext cx="4610558" cy="830997"/>
          </a:xfrm>
          <a:prstGeom prst="rect">
            <a:avLst/>
          </a:prstGeom>
          <a:noFill/>
        </p:spPr>
        <p:txBody>
          <a:bodyPr wrap="none" rtlCol="0">
            <a:spAutoFit/>
          </a:bodyPr>
          <a:lstStyle/>
          <a:p>
            <a:pPr algn="ctr"/>
            <a:r>
              <a:rPr lang="en-US" sz="4800" dirty="0">
                <a:solidFill>
                  <a:schemeClr val="bg1">
                    <a:lumMod val="50000"/>
                  </a:schemeClr>
                </a:solidFill>
                <a:latin typeface="+mj-lt"/>
              </a:rPr>
              <a:t>Total Project Cost</a:t>
            </a:r>
          </a:p>
        </p:txBody>
      </p:sp>
      <p:sp>
        <p:nvSpPr>
          <p:cNvPr id="43" name="TextBox 42"/>
          <p:cNvSpPr txBox="1"/>
          <p:nvPr/>
        </p:nvSpPr>
        <p:spPr>
          <a:xfrm>
            <a:off x="972014" y="2423104"/>
            <a:ext cx="4880146" cy="2585323"/>
          </a:xfrm>
          <a:prstGeom prst="rect">
            <a:avLst/>
          </a:prstGeom>
          <a:noFill/>
        </p:spPr>
        <p:txBody>
          <a:bodyPr wrap="square" rtlCol="0">
            <a:spAutoFit/>
          </a:bodyPr>
          <a:lstStyle/>
          <a:p>
            <a:pPr marL="342900" indent="-342900">
              <a:buClr>
                <a:schemeClr val="accent2"/>
              </a:buClr>
              <a:buSzPct val="150000"/>
              <a:buFont typeface="+mj-lt"/>
              <a:buAutoNum type="arabicPeriod"/>
            </a:pPr>
            <a:r>
              <a:rPr lang="en-US" dirty="0">
                <a:solidFill>
                  <a:schemeClr val="bg1">
                    <a:lumMod val="65000"/>
                  </a:schemeClr>
                </a:solidFill>
              </a:rPr>
              <a:t>Can exceed 30% of the cost of a project beyond the cost of work </a:t>
            </a:r>
          </a:p>
          <a:p>
            <a:pPr marL="342900" indent="-342900">
              <a:buClr>
                <a:schemeClr val="accent2"/>
              </a:buClr>
              <a:buSzPct val="150000"/>
              <a:buFont typeface="+mj-lt"/>
              <a:buAutoNum type="arabicPeriod"/>
            </a:pPr>
            <a:r>
              <a:rPr lang="en-US" dirty="0">
                <a:solidFill>
                  <a:schemeClr val="bg1">
                    <a:lumMod val="65000"/>
                  </a:schemeClr>
                </a:solidFill>
              </a:rPr>
              <a:t>Owners responsibility for contracts, services, and equipment beyond the Designer and Builder contracts </a:t>
            </a:r>
          </a:p>
          <a:p>
            <a:pPr marL="342900" indent="-342900">
              <a:buClr>
                <a:schemeClr val="accent2"/>
              </a:buClr>
              <a:buSzPct val="150000"/>
              <a:buFont typeface="+mj-lt"/>
              <a:buAutoNum type="arabicPeriod"/>
            </a:pPr>
            <a:r>
              <a:rPr lang="en-US" dirty="0">
                <a:solidFill>
                  <a:schemeClr val="bg1">
                    <a:lumMod val="65000"/>
                  </a:schemeClr>
                </a:solidFill>
              </a:rPr>
              <a:t>Cost of land and financing costs</a:t>
            </a:r>
          </a:p>
          <a:p>
            <a:pPr marL="342900" indent="-342900">
              <a:buClr>
                <a:schemeClr val="accent2"/>
              </a:buClr>
              <a:buSzPct val="150000"/>
              <a:buFont typeface="+mj-lt"/>
              <a:buAutoNum type="arabicPeriod"/>
            </a:pPr>
            <a:r>
              <a:rPr lang="en-US" dirty="0">
                <a:solidFill>
                  <a:schemeClr val="bg1">
                    <a:lumMod val="65000"/>
                  </a:schemeClr>
                </a:solidFill>
              </a:rPr>
              <a:t>Account for up-front costs and county-performed work </a:t>
            </a:r>
          </a:p>
          <a:p>
            <a:pPr>
              <a:buClr>
                <a:schemeClr val="accent2"/>
              </a:buClr>
              <a:buSzPct val="150000"/>
            </a:pPr>
            <a:endParaRPr lang="en-US" b="1" dirty="0">
              <a:solidFill>
                <a:schemeClr val="bg1">
                  <a:lumMod val="65000"/>
                </a:schemeClr>
              </a:solidFill>
            </a:endParaRPr>
          </a:p>
        </p:txBody>
      </p:sp>
      <p:sp>
        <p:nvSpPr>
          <p:cNvPr id="5" name="Rectangle 4">
            <a:extLst>
              <a:ext uri="{FF2B5EF4-FFF2-40B4-BE49-F238E27FC236}">
                <a16:creationId xmlns:a16="http://schemas.microsoft.com/office/drawing/2014/main" id="{2DD874FE-0568-48FF-ADEC-7B6FE0E8614B}"/>
              </a:ext>
            </a:extLst>
          </p:cNvPr>
          <p:cNvSpPr/>
          <p:nvPr/>
        </p:nvSpPr>
        <p:spPr>
          <a:xfrm>
            <a:off x="7013129" y="5321359"/>
            <a:ext cx="4969744" cy="990621"/>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0611910D-BFA7-4F8D-9333-9C2937F58EF5}"/>
              </a:ext>
            </a:extLst>
          </p:cNvPr>
          <p:cNvSpPr txBox="1"/>
          <p:nvPr/>
        </p:nvSpPr>
        <p:spPr>
          <a:xfrm>
            <a:off x="7249800" y="5570597"/>
            <a:ext cx="2096279" cy="307777"/>
          </a:xfrm>
          <a:prstGeom prst="rect">
            <a:avLst/>
          </a:prstGeom>
          <a:noFill/>
        </p:spPr>
        <p:txBody>
          <a:bodyPr wrap="none" rtlCol="0">
            <a:spAutoFit/>
          </a:bodyPr>
          <a:lstStyle/>
          <a:p>
            <a:r>
              <a:rPr lang="en-US" sz="1400" b="1" dirty="0">
                <a:solidFill>
                  <a:schemeClr val="bg1"/>
                </a:solidFill>
                <a:latin typeface="Raleway" panose="020B0003030101060003" pitchFamily="34" charset="0"/>
              </a:rPr>
              <a:t>Project Budget Review</a:t>
            </a:r>
            <a:endParaRPr lang="id-ID" sz="1400" b="1" dirty="0">
              <a:solidFill>
                <a:schemeClr val="bg1"/>
              </a:solidFill>
              <a:latin typeface="Raleway" panose="020B0003030101060003" pitchFamily="34" charset="0"/>
            </a:endParaRPr>
          </a:p>
        </p:txBody>
      </p:sp>
      <p:pic>
        <p:nvPicPr>
          <p:cNvPr id="16" name="Picture Placeholder 5">
            <a:extLst>
              <a:ext uri="{FF2B5EF4-FFF2-40B4-BE49-F238E27FC236}">
                <a16:creationId xmlns:a16="http://schemas.microsoft.com/office/drawing/2014/main" id="{F4FFE429-A20B-4961-B882-07D16301DA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380"/>
          <a:stretch/>
        </p:blipFill>
        <p:spPr>
          <a:xfrm>
            <a:off x="7013128" y="2423104"/>
            <a:ext cx="4971649" cy="2845741"/>
          </a:xfrm>
          <a:prstGeom prst="rect">
            <a:avLst/>
          </a:prstGeom>
        </p:spPr>
      </p:pic>
    </p:spTree>
    <p:extLst>
      <p:ext uri="{BB962C8B-B14F-4D97-AF65-F5344CB8AC3E}">
        <p14:creationId xmlns:p14="http://schemas.microsoft.com/office/powerpoint/2010/main" val="19881054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25"/>
          <p:cNvPicPr>
            <a:picLocks noChangeAspect="1"/>
          </p:cNvPicPr>
          <p:nvPr/>
        </p:nvPicPr>
        <p:blipFill>
          <a:blip r:embed="rId3"/>
          <a:stretch>
            <a:fillRect/>
          </a:stretch>
        </p:blipFill>
        <p:spPr>
          <a:xfrm>
            <a:off x="8036867" y="2376386"/>
            <a:ext cx="318464" cy="5576220"/>
          </a:xfrm>
          <a:prstGeom prst="rect">
            <a:avLst/>
          </a:prstGeom>
        </p:spPr>
      </p:pic>
      <p:pic>
        <p:nvPicPr>
          <p:cNvPr id="225" name="Picture 224"/>
          <p:cNvPicPr>
            <a:picLocks noChangeAspect="1"/>
          </p:cNvPicPr>
          <p:nvPr/>
        </p:nvPicPr>
        <p:blipFill>
          <a:blip r:embed="rId3"/>
          <a:stretch>
            <a:fillRect/>
          </a:stretch>
        </p:blipFill>
        <p:spPr>
          <a:xfrm>
            <a:off x="10035172" y="2376386"/>
            <a:ext cx="318464" cy="5576220"/>
          </a:xfrm>
          <a:prstGeom prst="rect">
            <a:avLst/>
          </a:prstGeom>
        </p:spPr>
      </p:pic>
      <p:pic>
        <p:nvPicPr>
          <p:cNvPr id="224" name="Picture 223"/>
          <p:cNvPicPr>
            <a:picLocks noChangeAspect="1"/>
          </p:cNvPicPr>
          <p:nvPr/>
        </p:nvPicPr>
        <p:blipFill>
          <a:blip r:embed="rId3"/>
          <a:stretch>
            <a:fillRect/>
          </a:stretch>
        </p:blipFill>
        <p:spPr>
          <a:xfrm>
            <a:off x="6023711" y="2376386"/>
            <a:ext cx="318464" cy="5576220"/>
          </a:xfrm>
          <a:prstGeom prst="rect">
            <a:avLst/>
          </a:prstGeom>
        </p:spPr>
      </p:pic>
      <p:pic>
        <p:nvPicPr>
          <p:cNvPr id="128" name="Picture 127"/>
          <p:cNvPicPr>
            <a:picLocks noChangeAspect="1"/>
          </p:cNvPicPr>
          <p:nvPr/>
        </p:nvPicPr>
        <p:blipFill>
          <a:blip r:embed="rId3"/>
          <a:stretch>
            <a:fillRect/>
          </a:stretch>
        </p:blipFill>
        <p:spPr>
          <a:xfrm>
            <a:off x="4028190" y="2376386"/>
            <a:ext cx="318464" cy="5576220"/>
          </a:xfrm>
          <a:prstGeom prst="rect">
            <a:avLst/>
          </a:prstGeom>
        </p:spPr>
      </p:pic>
      <p:sp>
        <p:nvSpPr>
          <p:cNvPr id="205" name="Freeform 7"/>
          <p:cNvSpPr>
            <a:spLocks/>
          </p:cNvSpPr>
          <p:nvPr/>
        </p:nvSpPr>
        <p:spPr bwMode="auto">
          <a:xfrm>
            <a:off x="10062250" y="2337904"/>
            <a:ext cx="180783" cy="1399775"/>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6" name="Freeform 8"/>
          <p:cNvSpPr>
            <a:spLocks/>
          </p:cNvSpPr>
          <p:nvPr/>
        </p:nvSpPr>
        <p:spPr bwMode="auto">
          <a:xfrm>
            <a:off x="8058145"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9"/>
          <p:cNvSpPr>
            <a:spLocks/>
          </p:cNvSpPr>
          <p:nvPr/>
        </p:nvSpPr>
        <p:spPr bwMode="auto">
          <a:xfrm>
            <a:off x="8058145" y="2356954"/>
            <a:ext cx="182504" cy="1399775"/>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10"/>
          <p:cNvSpPr>
            <a:spLocks/>
          </p:cNvSpPr>
          <p:nvPr/>
        </p:nvSpPr>
        <p:spPr bwMode="auto">
          <a:xfrm>
            <a:off x="6054040"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11"/>
          <p:cNvSpPr>
            <a:spLocks/>
          </p:cNvSpPr>
          <p:nvPr/>
        </p:nvSpPr>
        <p:spPr bwMode="auto">
          <a:xfrm>
            <a:off x="6054040" y="2356954"/>
            <a:ext cx="179061" cy="1399775"/>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12"/>
          <p:cNvSpPr>
            <a:spLocks/>
          </p:cNvSpPr>
          <p:nvPr/>
        </p:nvSpPr>
        <p:spPr bwMode="auto">
          <a:xfrm>
            <a:off x="4048214"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39" name="Group 338"/>
          <p:cNvGrpSpPr/>
          <p:nvPr/>
        </p:nvGrpSpPr>
        <p:grpSpPr>
          <a:xfrm>
            <a:off x="10062250" y="6203320"/>
            <a:ext cx="180783" cy="668842"/>
            <a:chOff x="12011216" y="6203320"/>
            <a:chExt cx="180783" cy="668842"/>
          </a:xfrm>
        </p:grpSpPr>
        <p:sp>
          <p:nvSpPr>
            <p:cNvPr id="211" name="Freeform 13"/>
            <p:cNvSpPr>
              <a:spLocks/>
            </p:cNvSpPr>
            <p:nvPr/>
          </p:nvSpPr>
          <p:spPr bwMode="auto">
            <a:xfrm>
              <a:off x="12011216" y="6203320"/>
              <a:ext cx="180783"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7" name="Freeform 19"/>
            <p:cNvSpPr>
              <a:spLocks/>
            </p:cNvSpPr>
            <p:nvPr/>
          </p:nvSpPr>
          <p:spPr bwMode="auto">
            <a:xfrm>
              <a:off x="12011216" y="6577744"/>
              <a:ext cx="180783"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2" name="Group 111"/>
          <p:cNvGrpSpPr/>
          <p:nvPr/>
        </p:nvGrpSpPr>
        <p:grpSpPr>
          <a:xfrm>
            <a:off x="8058145" y="6094851"/>
            <a:ext cx="2183166" cy="1089860"/>
            <a:chOff x="10007111" y="6094851"/>
            <a:chExt cx="2183166" cy="1089860"/>
          </a:xfrm>
        </p:grpSpPr>
        <p:sp>
          <p:nvSpPr>
            <p:cNvPr id="212" name="Freeform 14"/>
            <p:cNvSpPr>
              <a:spLocks/>
            </p:cNvSpPr>
            <p:nvPr/>
          </p:nvSpPr>
          <p:spPr bwMode="auto">
            <a:xfrm>
              <a:off x="10007111"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18" name="Freeform 20"/>
            <p:cNvSpPr>
              <a:spLocks/>
            </p:cNvSpPr>
            <p:nvPr/>
          </p:nvSpPr>
          <p:spPr bwMode="auto">
            <a:xfrm>
              <a:off x="10007111"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8" name="Group 337"/>
          <p:cNvGrpSpPr/>
          <p:nvPr/>
        </p:nvGrpSpPr>
        <p:grpSpPr>
          <a:xfrm>
            <a:off x="8058145" y="6203320"/>
            <a:ext cx="182504" cy="678367"/>
            <a:chOff x="10007111" y="6203320"/>
            <a:chExt cx="182504" cy="678367"/>
          </a:xfrm>
        </p:grpSpPr>
        <p:sp>
          <p:nvSpPr>
            <p:cNvPr id="213" name="Freeform 15"/>
            <p:cNvSpPr>
              <a:spLocks/>
            </p:cNvSpPr>
            <p:nvPr/>
          </p:nvSpPr>
          <p:spPr bwMode="auto">
            <a:xfrm>
              <a:off x="10007111" y="6203320"/>
              <a:ext cx="182504" cy="294418"/>
            </a:xfrm>
            <a:custGeom>
              <a:avLst/>
              <a:gdLst>
                <a:gd name="T0" fmla="*/ 54 w 82"/>
                <a:gd name="T1" fmla="*/ 79 h 132"/>
                <a:gd name="T2" fmla="*/ 54 w 82"/>
                <a:gd name="T3" fmla="*/ 0 h 132"/>
                <a:gd name="T4" fmla="*/ 0 w 82"/>
                <a:gd name="T5" fmla="*/ 11 h 132"/>
                <a:gd name="T6" fmla="*/ 0 w 82"/>
                <a:gd name="T7" fmla="*/ 132 h 132"/>
                <a:gd name="T8" fmla="*/ 54 w 82"/>
                <a:gd name="T9" fmla="*/ 121 h 132"/>
                <a:gd name="T10" fmla="*/ 54 w 82"/>
                <a:gd name="T11" fmla="*/ 121 h 132"/>
                <a:gd name="T12" fmla="*/ 80 w 82"/>
                <a:gd name="T13" fmla="*/ 91 h 132"/>
                <a:gd name="T14" fmla="*/ 54 w 82"/>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2" y="117"/>
                    <a:pt x="80" y="91"/>
                  </a:cubicBezTo>
                  <a:cubicBezTo>
                    <a:pt x="79" y="72"/>
                    <a:pt x="54" y="79"/>
                    <a:pt x="54"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9" name="Freeform 21"/>
            <p:cNvSpPr>
              <a:spLocks/>
            </p:cNvSpPr>
            <p:nvPr/>
          </p:nvSpPr>
          <p:spPr bwMode="auto">
            <a:xfrm>
              <a:off x="10007111" y="6587269"/>
              <a:ext cx="182504" cy="294418"/>
            </a:xfrm>
            <a:custGeom>
              <a:avLst/>
              <a:gdLst>
                <a:gd name="T0" fmla="*/ 54 w 82"/>
                <a:gd name="T1" fmla="*/ 79 h 132"/>
                <a:gd name="T2" fmla="*/ 54 w 82"/>
                <a:gd name="T3" fmla="*/ 0 h 132"/>
                <a:gd name="T4" fmla="*/ 0 w 82"/>
                <a:gd name="T5" fmla="*/ 11 h 132"/>
                <a:gd name="T6" fmla="*/ 0 w 82"/>
                <a:gd name="T7" fmla="*/ 132 h 132"/>
                <a:gd name="T8" fmla="*/ 54 w 82"/>
                <a:gd name="T9" fmla="*/ 121 h 132"/>
                <a:gd name="T10" fmla="*/ 54 w 82"/>
                <a:gd name="T11" fmla="*/ 121 h 132"/>
                <a:gd name="T12" fmla="*/ 80 w 82"/>
                <a:gd name="T13" fmla="*/ 91 h 132"/>
                <a:gd name="T14" fmla="*/ 54 w 82"/>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2" y="117"/>
                    <a:pt x="80" y="91"/>
                  </a:cubicBezTo>
                  <a:cubicBezTo>
                    <a:pt x="79" y="72"/>
                    <a:pt x="54" y="79"/>
                    <a:pt x="54"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25" name="Group 124"/>
          <p:cNvGrpSpPr/>
          <p:nvPr/>
        </p:nvGrpSpPr>
        <p:grpSpPr>
          <a:xfrm>
            <a:off x="6054040" y="6094851"/>
            <a:ext cx="2183166" cy="1089860"/>
            <a:chOff x="8003006" y="6094851"/>
            <a:chExt cx="2183166" cy="1089860"/>
          </a:xfrm>
        </p:grpSpPr>
        <p:sp>
          <p:nvSpPr>
            <p:cNvPr id="214" name="Freeform 16"/>
            <p:cNvSpPr>
              <a:spLocks/>
            </p:cNvSpPr>
            <p:nvPr/>
          </p:nvSpPr>
          <p:spPr bwMode="auto">
            <a:xfrm>
              <a:off x="8003006"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220" name="Freeform 22"/>
            <p:cNvSpPr>
              <a:spLocks/>
            </p:cNvSpPr>
            <p:nvPr/>
          </p:nvSpPr>
          <p:spPr bwMode="auto">
            <a:xfrm>
              <a:off x="8003006"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3" name="Group 342"/>
          <p:cNvGrpSpPr/>
          <p:nvPr/>
        </p:nvGrpSpPr>
        <p:grpSpPr>
          <a:xfrm>
            <a:off x="6054040" y="6203320"/>
            <a:ext cx="179061" cy="678367"/>
            <a:chOff x="8003006" y="6203320"/>
            <a:chExt cx="179061" cy="678367"/>
          </a:xfrm>
        </p:grpSpPr>
        <p:sp>
          <p:nvSpPr>
            <p:cNvPr id="215" name="Freeform 17"/>
            <p:cNvSpPr>
              <a:spLocks/>
            </p:cNvSpPr>
            <p:nvPr/>
          </p:nvSpPr>
          <p:spPr bwMode="auto">
            <a:xfrm>
              <a:off x="8003006" y="6203320"/>
              <a:ext cx="179061"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1" name="Freeform 23"/>
            <p:cNvSpPr>
              <a:spLocks/>
            </p:cNvSpPr>
            <p:nvPr/>
          </p:nvSpPr>
          <p:spPr bwMode="auto">
            <a:xfrm>
              <a:off x="8003006" y="6587269"/>
              <a:ext cx="179061"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2" name="Group 341"/>
          <p:cNvGrpSpPr/>
          <p:nvPr/>
        </p:nvGrpSpPr>
        <p:grpSpPr>
          <a:xfrm>
            <a:off x="4048214" y="6094851"/>
            <a:ext cx="2183166" cy="1089860"/>
            <a:chOff x="5997180" y="6094851"/>
            <a:chExt cx="2183166" cy="1089860"/>
          </a:xfrm>
        </p:grpSpPr>
        <p:sp>
          <p:nvSpPr>
            <p:cNvPr id="216" name="Freeform 18"/>
            <p:cNvSpPr>
              <a:spLocks/>
            </p:cNvSpPr>
            <p:nvPr/>
          </p:nvSpPr>
          <p:spPr bwMode="auto">
            <a:xfrm>
              <a:off x="5997180"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22" name="Freeform 24"/>
            <p:cNvSpPr>
              <a:spLocks/>
            </p:cNvSpPr>
            <p:nvPr/>
          </p:nvSpPr>
          <p:spPr bwMode="auto">
            <a:xfrm>
              <a:off x="5997180"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76" name="TextBox 375"/>
          <p:cNvSpPr txBox="1"/>
          <p:nvPr/>
        </p:nvSpPr>
        <p:spPr>
          <a:xfrm>
            <a:off x="2923581" y="680759"/>
            <a:ext cx="6345007" cy="830997"/>
          </a:xfrm>
          <a:prstGeom prst="rect">
            <a:avLst/>
          </a:prstGeom>
          <a:noFill/>
        </p:spPr>
        <p:txBody>
          <a:bodyPr wrap="none" rtlCol="0">
            <a:spAutoFit/>
          </a:bodyPr>
          <a:lstStyle/>
          <a:p>
            <a:pPr algn="ctr"/>
            <a:r>
              <a:rPr lang="id-ID" sz="4800" dirty="0">
                <a:solidFill>
                  <a:schemeClr val="bg1">
                    <a:lumMod val="50000"/>
                  </a:schemeClr>
                </a:solidFill>
                <a:latin typeface="+mj-lt"/>
              </a:rPr>
              <a:t>Project </a:t>
            </a:r>
            <a:r>
              <a:rPr lang="en-US" sz="4800" dirty="0">
                <a:solidFill>
                  <a:schemeClr val="bg1">
                    <a:lumMod val="50000"/>
                  </a:schemeClr>
                </a:solidFill>
                <a:latin typeface="+mj-lt"/>
              </a:rPr>
              <a:t>Delivery Methods</a:t>
            </a:r>
          </a:p>
        </p:txBody>
      </p:sp>
      <p:sp>
        <p:nvSpPr>
          <p:cNvPr id="204" name="TextBox 203"/>
          <p:cNvSpPr txBox="1"/>
          <p:nvPr/>
        </p:nvSpPr>
        <p:spPr>
          <a:xfrm>
            <a:off x="5333617" y="1417488"/>
            <a:ext cx="1524776" cy="369332"/>
          </a:xfrm>
          <a:prstGeom prst="rect">
            <a:avLst/>
          </a:prstGeom>
          <a:noFill/>
        </p:spPr>
        <p:txBody>
          <a:bodyPr wrap="none" rtlCol="0">
            <a:spAutoFit/>
          </a:bodyPr>
          <a:lstStyle/>
          <a:p>
            <a:pPr algn="ctr"/>
            <a:r>
              <a:rPr lang="en-US" dirty="0">
                <a:solidFill>
                  <a:schemeClr val="bg1">
                    <a:lumMod val="65000"/>
                  </a:schemeClr>
                </a:solidFill>
                <a:latin typeface="+mj-lt"/>
              </a:rPr>
              <a:t>Managing</a:t>
            </a:r>
            <a:r>
              <a:rPr lang="en-US" dirty="0">
                <a:solidFill>
                  <a:schemeClr val="accent2"/>
                </a:solidFill>
                <a:latin typeface="+mj-lt"/>
              </a:rPr>
              <a:t> Risk</a:t>
            </a:r>
            <a:endParaRPr lang="en-US" dirty="0">
              <a:solidFill>
                <a:schemeClr val="bg1">
                  <a:lumMod val="65000"/>
                </a:schemeClr>
              </a:solidFill>
              <a:latin typeface="+mj-lt"/>
            </a:endParaRPr>
          </a:p>
        </p:txBody>
      </p:sp>
      <p:pic>
        <p:nvPicPr>
          <p:cNvPr id="127" name="Picture 126"/>
          <p:cNvPicPr>
            <a:picLocks noChangeAspect="1"/>
          </p:cNvPicPr>
          <p:nvPr/>
        </p:nvPicPr>
        <p:blipFill>
          <a:blip r:embed="rId3"/>
          <a:stretch>
            <a:fillRect/>
          </a:stretch>
        </p:blipFill>
        <p:spPr>
          <a:xfrm>
            <a:off x="2026639" y="2376386"/>
            <a:ext cx="318464" cy="5576220"/>
          </a:xfrm>
          <a:prstGeom prst="rect">
            <a:avLst/>
          </a:prstGeom>
        </p:spPr>
      </p:pic>
      <p:pic>
        <p:nvPicPr>
          <p:cNvPr id="126" name="Picture 125"/>
          <p:cNvPicPr>
            <a:picLocks noChangeAspect="1"/>
          </p:cNvPicPr>
          <p:nvPr/>
        </p:nvPicPr>
        <p:blipFill>
          <a:blip r:embed="rId3"/>
          <a:stretch>
            <a:fillRect/>
          </a:stretch>
        </p:blipFill>
        <p:spPr>
          <a:xfrm>
            <a:off x="16478" y="2376386"/>
            <a:ext cx="318464" cy="5576220"/>
          </a:xfrm>
          <a:prstGeom prst="rect">
            <a:avLst/>
          </a:prstGeom>
        </p:spPr>
      </p:pic>
      <p:sp>
        <p:nvSpPr>
          <p:cNvPr id="5" name="Freeform 7"/>
          <p:cNvSpPr>
            <a:spLocks/>
          </p:cNvSpPr>
          <p:nvPr/>
        </p:nvSpPr>
        <p:spPr bwMode="auto">
          <a:xfrm>
            <a:off x="4048214" y="2356954"/>
            <a:ext cx="180783" cy="1399775"/>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8"/>
          <p:cNvSpPr>
            <a:spLocks/>
          </p:cNvSpPr>
          <p:nvPr/>
        </p:nvSpPr>
        <p:spPr bwMode="auto">
          <a:xfrm>
            <a:off x="2044110"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9"/>
          <p:cNvSpPr>
            <a:spLocks/>
          </p:cNvSpPr>
          <p:nvPr/>
        </p:nvSpPr>
        <p:spPr bwMode="auto">
          <a:xfrm>
            <a:off x="2044110" y="2347429"/>
            <a:ext cx="182504" cy="1399775"/>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10"/>
          <p:cNvSpPr>
            <a:spLocks/>
          </p:cNvSpPr>
          <p:nvPr/>
        </p:nvSpPr>
        <p:spPr bwMode="auto">
          <a:xfrm>
            <a:off x="40005"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45" name="Group 344"/>
          <p:cNvGrpSpPr/>
          <p:nvPr/>
        </p:nvGrpSpPr>
        <p:grpSpPr>
          <a:xfrm>
            <a:off x="4048214" y="6203320"/>
            <a:ext cx="180783" cy="678367"/>
            <a:chOff x="5997180" y="6203320"/>
            <a:chExt cx="180783" cy="678367"/>
          </a:xfrm>
        </p:grpSpPr>
        <p:sp>
          <p:nvSpPr>
            <p:cNvPr id="11" name="Freeform 13"/>
            <p:cNvSpPr>
              <a:spLocks/>
            </p:cNvSpPr>
            <p:nvPr/>
          </p:nvSpPr>
          <p:spPr bwMode="auto">
            <a:xfrm>
              <a:off x="5997180" y="6203320"/>
              <a:ext cx="180783"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19"/>
            <p:cNvSpPr>
              <a:spLocks/>
            </p:cNvSpPr>
            <p:nvPr/>
          </p:nvSpPr>
          <p:spPr bwMode="auto">
            <a:xfrm>
              <a:off x="5997180" y="6587269"/>
              <a:ext cx="180783"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4" name="Group 343"/>
          <p:cNvGrpSpPr/>
          <p:nvPr/>
        </p:nvGrpSpPr>
        <p:grpSpPr>
          <a:xfrm>
            <a:off x="2044110" y="6094851"/>
            <a:ext cx="2183166" cy="1089860"/>
            <a:chOff x="3993076" y="6094851"/>
            <a:chExt cx="2183166" cy="1089860"/>
          </a:xfrm>
        </p:grpSpPr>
        <p:sp>
          <p:nvSpPr>
            <p:cNvPr id="12" name="Freeform 14"/>
            <p:cNvSpPr>
              <a:spLocks/>
            </p:cNvSpPr>
            <p:nvPr/>
          </p:nvSpPr>
          <p:spPr bwMode="auto">
            <a:xfrm>
              <a:off x="3993076"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20"/>
            <p:cNvSpPr>
              <a:spLocks/>
            </p:cNvSpPr>
            <p:nvPr/>
          </p:nvSpPr>
          <p:spPr bwMode="auto">
            <a:xfrm>
              <a:off x="3993076"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51" name="Group 350"/>
          <p:cNvGrpSpPr/>
          <p:nvPr/>
        </p:nvGrpSpPr>
        <p:grpSpPr>
          <a:xfrm>
            <a:off x="2044110" y="6203320"/>
            <a:ext cx="182504" cy="678367"/>
            <a:chOff x="3993076" y="6203320"/>
            <a:chExt cx="182504" cy="678367"/>
          </a:xfrm>
        </p:grpSpPr>
        <p:sp>
          <p:nvSpPr>
            <p:cNvPr id="13" name="Freeform 15"/>
            <p:cNvSpPr>
              <a:spLocks/>
            </p:cNvSpPr>
            <p:nvPr/>
          </p:nvSpPr>
          <p:spPr bwMode="auto">
            <a:xfrm>
              <a:off x="3993076" y="6203320"/>
              <a:ext cx="182504" cy="294418"/>
            </a:xfrm>
            <a:custGeom>
              <a:avLst/>
              <a:gdLst>
                <a:gd name="T0" fmla="*/ 54 w 82"/>
                <a:gd name="T1" fmla="*/ 79 h 132"/>
                <a:gd name="T2" fmla="*/ 54 w 82"/>
                <a:gd name="T3" fmla="*/ 0 h 132"/>
                <a:gd name="T4" fmla="*/ 0 w 82"/>
                <a:gd name="T5" fmla="*/ 11 h 132"/>
                <a:gd name="T6" fmla="*/ 0 w 82"/>
                <a:gd name="T7" fmla="*/ 132 h 132"/>
                <a:gd name="T8" fmla="*/ 54 w 82"/>
                <a:gd name="T9" fmla="*/ 121 h 132"/>
                <a:gd name="T10" fmla="*/ 54 w 82"/>
                <a:gd name="T11" fmla="*/ 121 h 132"/>
                <a:gd name="T12" fmla="*/ 80 w 82"/>
                <a:gd name="T13" fmla="*/ 91 h 132"/>
                <a:gd name="T14" fmla="*/ 54 w 82"/>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2" y="117"/>
                    <a:pt x="80" y="91"/>
                  </a:cubicBezTo>
                  <a:cubicBezTo>
                    <a:pt x="79" y="72"/>
                    <a:pt x="54" y="79"/>
                    <a:pt x="54" y="7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21"/>
            <p:cNvSpPr>
              <a:spLocks/>
            </p:cNvSpPr>
            <p:nvPr/>
          </p:nvSpPr>
          <p:spPr bwMode="auto">
            <a:xfrm>
              <a:off x="3993076" y="6587269"/>
              <a:ext cx="182504" cy="294418"/>
            </a:xfrm>
            <a:custGeom>
              <a:avLst/>
              <a:gdLst>
                <a:gd name="T0" fmla="*/ 54 w 82"/>
                <a:gd name="T1" fmla="*/ 79 h 132"/>
                <a:gd name="T2" fmla="*/ 54 w 82"/>
                <a:gd name="T3" fmla="*/ 0 h 132"/>
                <a:gd name="T4" fmla="*/ 0 w 82"/>
                <a:gd name="T5" fmla="*/ 11 h 132"/>
                <a:gd name="T6" fmla="*/ 0 w 82"/>
                <a:gd name="T7" fmla="*/ 132 h 132"/>
                <a:gd name="T8" fmla="*/ 54 w 82"/>
                <a:gd name="T9" fmla="*/ 121 h 132"/>
                <a:gd name="T10" fmla="*/ 54 w 82"/>
                <a:gd name="T11" fmla="*/ 121 h 132"/>
                <a:gd name="T12" fmla="*/ 80 w 82"/>
                <a:gd name="T13" fmla="*/ 91 h 132"/>
                <a:gd name="T14" fmla="*/ 54 w 82"/>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2" y="117"/>
                    <a:pt x="80" y="91"/>
                  </a:cubicBezTo>
                  <a:cubicBezTo>
                    <a:pt x="79" y="72"/>
                    <a:pt x="54" y="79"/>
                    <a:pt x="54" y="7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50" name="Group 349"/>
          <p:cNvGrpSpPr/>
          <p:nvPr/>
        </p:nvGrpSpPr>
        <p:grpSpPr>
          <a:xfrm>
            <a:off x="40005" y="6094851"/>
            <a:ext cx="2183166" cy="1089860"/>
            <a:chOff x="1988971" y="6094851"/>
            <a:chExt cx="2183166" cy="1089860"/>
          </a:xfrm>
        </p:grpSpPr>
        <p:sp>
          <p:nvSpPr>
            <p:cNvPr id="14" name="Freeform 16"/>
            <p:cNvSpPr>
              <a:spLocks/>
            </p:cNvSpPr>
            <p:nvPr/>
          </p:nvSpPr>
          <p:spPr bwMode="auto">
            <a:xfrm>
              <a:off x="1988971"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22"/>
            <p:cNvSpPr>
              <a:spLocks/>
            </p:cNvSpPr>
            <p:nvPr/>
          </p:nvSpPr>
          <p:spPr bwMode="auto">
            <a:xfrm>
              <a:off x="1988971"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52" name="Group 351"/>
          <p:cNvGrpSpPr/>
          <p:nvPr/>
        </p:nvGrpSpPr>
        <p:grpSpPr>
          <a:xfrm>
            <a:off x="162450" y="2708601"/>
            <a:ext cx="1776064" cy="902705"/>
            <a:chOff x="2111416" y="2708601"/>
            <a:chExt cx="1776064" cy="902705"/>
          </a:xfrm>
        </p:grpSpPr>
        <p:sp>
          <p:nvSpPr>
            <p:cNvPr id="228" name="TextBox 227"/>
            <p:cNvSpPr txBox="1"/>
            <p:nvPr/>
          </p:nvSpPr>
          <p:spPr>
            <a:xfrm>
              <a:off x="2111416" y="3272752"/>
              <a:ext cx="1776064" cy="338554"/>
            </a:xfrm>
            <a:prstGeom prst="rect">
              <a:avLst/>
            </a:prstGeom>
            <a:noFill/>
          </p:spPr>
          <p:txBody>
            <a:bodyPr wrap="none" rtlCol="0">
              <a:spAutoFit/>
            </a:bodyPr>
            <a:lstStyle/>
            <a:p>
              <a:pPr algn="ctr"/>
              <a:r>
                <a:rPr lang="en-US" sz="1600" b="1" dirty="0">
                  <a:solidFill>
                    <a:schemeClr val="bg1"/>
                  </a:solidFill>
                </a:rPr>
                <a:t>DESIGN-BID-BUILD</a:t>
              </a:r>
              <a:endParaRPr lang="id-ID" sz="1600" b="1" dirty="0">
                <a:solidFill>
                  <a:schemeClr val="bg1"/>
                </a:solidFill>
              </a:endParaRPr>
            </a:p>
          </p:txBody>
        </p:sp>
        <p:grpSp>
          <p:nvGrpSpPr>
            <p:cNvPr id="233" name="Group 232"/>
            <p:cNvGrpSpPr/>
            <p:nvPr/>
          </p:nvGrpSpPr>
          <p:grpSpPr>
            <a:xfrm>
              <a:off x="2800999" y="2708601"/>
              <a:ext cx="404398" cy="463006"/>
              <a:chOff x="9953626" y="3624263"/>
              <a:chExt cx="328613" cy="376238"/>
            </a:xfrm>
            <a:solidFill>
              <a:schemeClr val="bg1"/>
            </a:solidFill>
          </p:grpSpPr>
          <p:sp>
            <p:nvSpPr>
              <p:cNvPr id="234" name="Freeform 98"/>
              <p:cNvSpPr>
                <a:spLocks noEditPoints="1"/>
              </p:cNvSpPr>
              <p:nvPr/>
            </p:nvSpPr>
            <p:spPr bwMode="auto">
              <a:xfrm>
                <a:off x="10023476" y="3624263"/>
                <a:ext cx="188913" cy="9366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5" name="Freeform 99"/>
              <p:cNvSpPr>
                <a:spLocks noEditPoints="1"/>
              </p:cNvSpPr>
              <p:nvPr/>
            </p:nvSpPr>
            <p:spPr bwMode="auto">
              <a:xfrm>
                <a:off x="9953626" y="3671888"/>
                <a:ext cx="328613" cy="328613"/>
              </a:xfrm>
              <a:custGeom>
                <a:avLst/>
                <a:gdLst>
                  <a:gd name="T0" fmla="*/ 178 w 207"/>
                  <a:gd name="T1" fmla="*/ 0 h 207"/>
                  <a:gd name="T2" fmla="*/ 178 w 207"/>
                  <a:gd name="T3" fmla="*/ 44 h 207"/>
                  <a:gd name="T4" fmla="*/ 29 w 207"/>
                  <a:gd name="T5" fmla="*/ 44 h 207"/>
                  <a:gd name="T6" fmla="*/ 29 w 207"/>
                  <a:gd name="T7" fmla="*/ 0 h 207"/>
                  <a:gd name="T8" fmla="*/ 0 w 207"/>
                  <a:gd name="T9" fmla="*/ 0 h 207"/>
                  <a:gd name="T10" fmla="*/ 0 w 207"/>
                  <a:gd name="T11" fmla="*/ 207 h 207"/>
                  <a:gd name="T12" fmla="*/ 207 w 207"/>
                  <a:gd name="T13" fmla="*/ 207 h 207"/>
                  <a:gd name="T14" fmla="*/ 207 w 207"/>
                  <a:gd name="T15" fmla="*/ 0 h 207"/>
                  <a:gd name="T16" fmla="*/ 178 w 207"/>
                  <a:gd name="T17" fmla="*/ 0 h 207"/>
                  <a:gd name="T18" fmla="*/ 96 w 207"/>
                  <a:gd name="T19" fmla="*/ 174 h 207"/>
                  <a:gd name="T20" fmla="*/ 85 w 207"/>
                  <a:gd name="T21" fmla="*/ 166 h 207"/>
                  <a:gd name="T22" fmla="*/ 44 w 207"/>
                  <a:gd name="T23" fmla="*/ 122 h 207"/>
                  <a:gd name="T24" fmla="*/ 67 w 207"/>
                  <a:gd name="T25" fmla="*/ 103 h 207"/>
                  <a:gd name="T26" fmla="*/ 96 w 207"/>
                  <a:gd name="T27" fmla="*/ 133 h 207"/>
                  <a:gd name="T28" fmla="*/ 155 w 207"/>
                  <a:gd name="T29" fmla="*/ 74 h 207"/>
                  <a:gd name="T30" fmla="*/ 178 w 207"/>
                  <a:gd name="T31" fmla="*/ 96 h 207"/>
                  <a:gd name="T32" fmla="*/ 96 w 207"/>
                  <a:gd name="T33" fmla="*/ 17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07">
                    <a:moveTo>
                      <a:pt x="178" y="0"/>
                    </a:moveTo>
                    <a:lnTo>
                      <a:pt x="178" y="44"/>
                    </a:lnTo>
                    <a:lnTo>
                      <a:pt x="29" y="44"/>
                    </a:lnTo>
                    <a:lnTo>
                      <a:pt x="29" y="0"/>
                    </a:lnTo>
                    <a:lnTo>
                      <a:pt x="0" y="0"/>
                    </a:lnTo>
                    <a:lnTo>
                      <a:pt x="0" y="207"/>
                    </a:lnTo>
                    <a:lnTo>
                      <a:pt x="207" y="207"/>
                    </a:lnTo>
                    <a:lnTo>
                      <a:pt x="207" y="0"/>
                    </a:lnTo>
                    <a:lnTo>
                      <a:pt x="178" y="0"/>
                    </a:lnTo>
                    <a:close/>
                    <a:moveTo>
                      <a:pt x="96" y="174"/>
                    </a:moveTo>
                    <a:lnTo>
                      <a:pt x="85" y="166"/>
                    </a:lnTo>
                    <a:lnTo>
                      <a:pt x="44" y="122"/>
                    </a:lnTo>
                    <a:lnTo>
                      <a:pt x="67" y="103"/>
                    </a:lnTo>
                    <a:lnTo>
                      <a:pt x="96" y="133"/>
                    </a:lnTo>
                    <a:lnTo>
                      <a:pt x="155" y="74"/>
                    </a:lnTo>
                    <a:lnTo>
                      <a:pt x="178" y="96"/>
                    </a:lnTo>
                    <a:lnTo>
                      <a:pt x="96" y="1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46" name="Group 345"/>
          <p:cNvGrpSpPr/>
          <p:nvPr/>
        </p:nvGrpSpPr>
        <p:grpSpPr>
          <a:xfrm>
            <a:off x="2200295" y="2675126"/>
            <a:ext cx="1783886" cy="980271"/>
            <a:chOff x="4149261" y="2675126"/>
            <a:chExt cx="1783886" cy="980271"/>
          </a:xfrm>
        </p:grpSpPr>
        <p:sp>
          <p:nvSpPr>
            <p:cNvPr id="227" name="TextBox 226"/>
            <p:cNvSpPr txBox="1"/>
            <p:nvPr/>
          </p:nvSpPr>
          <p:spPr>
            <a:xfrm>
              <a:off x="4149261" y="3070622"/>
              <a:ext cx="1783886" cy="584775"/>
            </a:xfrm>
            <a:prstGeom prst="rect">
              <a:avLst/>
            </a:prstGeom>
            <a:noFill/>
          </p:spPr>
          <p:txBody>
            <a:bodyPr wrap="none" rtlCol="0">
              <a:spAutoFit/>
            </a:bodyPr>
            <a:lstStyle/>
            <a:p>
              <a:pPr algn="ctr"/>
              <a:r>
                <a:rPr lang="en-US" sz="1600" b="1" dirty="0">
                  <a:solidFill>
                    <a:schemeClr val="bg1"/>
                  </a:solidFill>
                </a:rPr>
                <a:t>COMPETETIVE</a:t>
              </a:r>
            </a:p>
            <a:p>
              <a:pPr algn="ctr"/>
              <a:r>
                <a:rPr lang="en-US" sz="1600" b="1" dirty="0">
                  <a:solidFill>
                    <a:schemeClr val="bg1"/>
                  </a:solidFill>
                </a:rPr>
                <a:t>SEALED PROPOSAL</a:t>
              </a:r>
            </a:p>
          </p:txBody>
        </p:sp>
        <p:sp>
          <p:nvSpPr>
            <p:cNvPr id="236" name="Freeform 101"/>
            <p:cNvSpPr>
              <a:spLocks noEditPoints="1"/>
            </p:cNvSpPr>
            <p:nvPr/>
          </p:nvSpPr>
          <p:spPr bwMode="auto">
            <a:xfrm>
              <a:off x="4824763" y="2675126"/>
              <a:ext cx="441515" cy="433701"/>
            </a:xfrm>
            <a:custGeom>
              <a:avLst/>
              <a:gdLst>
                <a:gd name="T0" fmla="*/ 61 w 61"/>
                <a:gd name="T1" fmla="*/ 4 h 60"/>
                <a:gd name="T2" fmla="*/ 57 w 61"/>
                <a:gd name="T3" fmla="*/ 0 h 60"/>
                <a:gd name="T4" fmla="*/ 47 w 61"/>
                <a:gd name="T5" fmla="*/ 11 h 60"/>
                <a:gd name="T6" fmla="*/ 28 w 61"/>
                <a:gd name="T7" fmla="*/ 4 h 60"/>
                <a:gd name="T8" fmla="*/ 0 w 61"/>
                <a:gd name="T9" fmla="*/ 32 h 60"/>
                <a:gd name="T10" fmla="*/ 28 w 61"/>
                <a:gd name="T11" fmla="*/ 60 h 60"/>
                <a:gd name="T12" fmla="*/ 56 w 61"/>
                <a:gd name="T13" fmla="*/ 32 h 60"/>
                <a:gd name="T14" fmla="*/ 51 w 61"/>
                <a:gd name="T15" fmla="*/ 17 h 60"/>
                <a:gd name="T16" fmla="*/ 61 w 61"/>
                <a:gd name="T17" fmla="*/ 4 h 60"/>
                <a:gd name="T18" fmla="*/ 52 w 61"/>
                <a:gd name="T19" fmla="*/ 32 h 60"/>
                <a:gd name="T20" fmla="*/ 28 w 61"/>
                <a:gd name="T21" fmla="*/ 56 h 60"/>
                <a:gd name="T22" fmla="*/ 4 w 61"/>
                <a:gd name="T23" fmla="*/ 32 h 60"/>
                <a:gd name="T24" fmla="*/ 28 w 61"/>
                <a:gd name="T25" fmla="*/ 8 h 60"/>
                <a:gd name="T26" fmla="*/ 44 w 61"/>
                <a:gd name="T27" fmla="*/ 14 h 60"/>
                <a:gd name="T28" fmla="*/ 27 w 61"/>
                <a:gd name="T29" fmla="*/ 34 h 60"/>
                <a:gd name="T30" fmla="*/ 14 w 61"/>
                <a:gd name="T31" fmla="*/ 21 h 60"/>
                <a:gd name="T32" fmla="*/ 10 w 61"/>
                <a:gd name="T33" fmla="*/ 30 h 60"/>
                <a:gd name="T34" fmla="*/ 23 w 61"/>
                <a:gd name="T35" fmla="*/ 45 h 60"/>
                <a:gd name="T36" fmla="*/ 26 w 61"/>
                <a:gd name="T37" fmla="*/ 49 h 60"/>
                <a:gd name="T38" fmla="*/ 29 w 61"/>
                <a:gd name="T39" fmla="*/ 45 h 60"/>
                <a:gd name="T40" fmla="*/ 49 w 61"/>
                <a:gd name="T41" fmla="*/ 20 h 60"/>
                <a:gd name="T42" fmla="*/ 52 w 61"/>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0">
                  <a:moveTo>
                    <a:pt x="61" y="4"/>
                  </a:moveTo>
                  <a:cubicBezTo>
                    <a:pt x="57" y="0"/>
                    <a:pt x="57" y="0"/>
                    <a:pt x="57" y="0"/>
                  </a:cubicBezTo>
                  <a:cubicBezTo>
                    <a:pt x="47" y="11"/>
                    <a:pt x="47" y="11"/>
                    <a:pt x="47" y="11"/>
                  </a:cubicBezTo>
                  <a:cubicBezTo>
                    <a:pt x="42" y="7"/>
                    <a:pt x="35" y="4"/>
                    <a:pt x="28" y="4"/>
                  </a:cubicBezTo>
                  <a:cubicBezTo>
                    <a:pt x="12" y="4"/>
                    <a:pt x="0" y="16"/>
                    <a:pt x="0" y="32"/>
                  </a:cubicBezTo>
                  <a:cubicBezTo>
                    <a:pt x="0" y="47"/>
                    <a:pt x="12" y="60"/>
                    <a:pt x="28" y="60"/>
                  </a:cubicBezTo>
                  <a:cubicBezTo>
                    <a:pt x="43" y="60"/>
                    <a:pt x="56" y="47"/>
                    <a:pt x="56" y="32"/>
                  </a:cubicBezTo>
                  <a:cubicBezTo>
                    <a:pt x="56" y="26"/>
                    <a:pt x="54" y="21"/>
                    <a:pt x="51" y="17"/>
                  </a:cubicBezTo>
                  <a:lnTo>
                    <a:pt x="61" y="4"/>
                  </a:lnTo>
                  <a:close/>
                  <a:moveTo>
                    <a:pt x="52" y="32"/>
                  </a:moveTo>
                  <a:cubicBezTo>
                    <a:pt x="52" y="45"/>
                    <a:pt x="41" y="56"/>
                    <a:pt x="28" y="56"/>
                  </a:cubicBezTo>
                  <a:cubicBezTo>
                    <a:pt x="14" y="56"/>
                    <a:pt x="4" y="45"/>
                    <a:pt x="4" y="32"/>
                  </a:cubicBezTo>
                  <a:cubicBezTo>
                    <a:pt x="4" y="19"/>
                    <a:pt x="14" y="8"/>
                    <a:pt x="28" y="8"/>
                  </a:cubicBezTo>
                  <a:cubicBezTo>
                    <a:pt x="34" y="8"/>
                    <a:pt x="40" y="10"/>
                    <a:pt x="44" y="14"/>
                  </a:cubicBezTo>
                  <a:cubicBezTo>
                    <a:pt x="27" y="34"/>
                    <a:pt x="27" y="34"/>
                    <a:pt x="27" y="34"/>
                  </a:cubicBezTo>
                  <a:cubicBezTo>
                    <a:pt x="14" y="21"/>
                    <a:pt x="14" y="21"/>
                    <a:pt x="14" y="21"/>
                  </a:cubicBezTo>
                  <a:cubicBezTo>
                    <a:pt x="10" y="30"/>
                    <a:pt x="10" y="30"/>
                    <a:pt x="10" y="30"/>
                  </a:cubicBezTo>
                  <a:cubicBezTo>
                    <a:pt x="23" y="45"/>
                    <a:pt x="23" y="45"/>
                    <a:pt x="23" y="45"/>
                  </a:cubicBezTo>
                  <a:cubicBezTo>
                    <a:pt x="26" y="49"/>
                    <a:pt x="26" y="49"/>
                    <a:pt x="26" y="49"/>
                  </a:cubicBezTo>
                  <a:cubicBezTo>
                    <a:pt x="29" y="45"/>
                    <a:pt x="29" y="45"/>
                    <a:pt x="29" y="45"/>
                  </a:cubicBezTo>
                  <a:cubicBezTo>
                    <a:pt x="49" y="20"/>
                    <a:pt x="49" y="20"/>
                    <a:pt x="49" y="20"/>
                  </a:cubicBezTo>
                  <a:cubicBezTo>
                    <a:pt x="51" y="24"/>
                    <a:pt x="52" y="28"/>
                    <a:pt x="52"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7" name="Group 346"/>
          <p:cNvGrpSpPr/>
          <p:nvPr/>
        </p:nvGrpSpPr>
        <p:grpSpPr>
          <a:xfrm>
            <a:off x="4186846" y="2662868"/>
            <a:ext cx="1775551" cy="982909"/>
            <a:chOff x="6135812" y="2749493"/>
            <a:chExt cx="1775551" cy="982909"/>
          </a:xfrm>
        </p:grpSpPr>
        <p:sp>
          <p:nvSpPr>
            <p:cNvPr id="229" name="TextBox 228"/>
            <p:cNvSpPr txBox="1"/>
            <p:nvPr/>
          </p:nvSpPr>
          <p:spPr>
            <a:xfrm>
              <a:off x="6135812" y="3147627"/>
              <a:ext cx="1775551" cy="584775"/>
            </a:xfrm>
            <a:prstGeom prst="rect">
              <a:avLst/>
            </a:prstGeom>
            <a:noFill/>
          </p:spPr>
          <p:txBody>
            <a:bodyPr wrap="none" rtlCol="0">
              <a:spAutoFit/>
            </a:bodyPr>
            <a:lstStyle/>
            <a:p>
              <a:pPr algn="ctr"/>
              <a:r>
                <a:rPr lang="en-US" sz="1600" b="1" dirty="0">
                  <a:solidFill>
                    <a:schemeClr val="bg1"/>
                  </a:solidFill>
                </a:rPr>
                <a:t>CONSTRUCTION</a:t>
              </a:r>
            </a:p>
            <a:p>
              <a:pPr algn="ctr"/>
              <a:r>
                <a:rPr lang="en-US" sz="1600" b="1" dirty="0">
                  <a:solidFill>
                    <a:schemeClr val="bg1"/>
                  </a:solidFill>
                </a:rPr>
                <a:t>MANAGER AT RISK</a:t>
              </a:r>
            </a:p>
          </p:txBody>
        </p:sp>
        <p:grpSp>
          <p:nvGrpSpPr>
            <p:cNvPr id="237" name="Group 236"/>
            <p:cNvGrpSpPr/>
            <p:nvPr/>
          </p:nvGrpSpPr>
          <p:grpSpPr>
            <a:xfrm>
              <a:off x="6820983" y="2749493"/>
              <a:ext cx="406351" cy="461052"/>
              <a:chOff x="1768475" y="2860675"/>
              <a:chExt cx="330200" cy="374650"/>
            </a:xfrm>
            <a:solidFill>
              <a:schemeClr val="bg1"/>
            </a:solidFill>
          </p:grpSpPr>
          <p:sp>
            <p:nvSpPr>
              <p:cNvPr id="238" name="Freeform 5"/>
              <p:cNvSpPr>
                <a:spLocks noEditPoints="1"/>
              </p:cNvSpPr>
              <p:nvPr/>
            </p:nvSpPr>
            <p:spPr bwMode="auto">
              <a:xfrm>
                <a:off x="1768475" y="2860675"/>
                <a:ext cx="330200" cy="374650"/>
              </a:xfrm>
              <a:custGeom>
                <a:avLst/>
                <a:gdLst>
                  <a:gd name="T0" fmla="*/ 141 w 208"/>
                  <a:gd name="T1" fmla="*/ 0 h 236"/>
                  <a:gd name="T2" fmla="*/ 0 w 208"/>
                  <a:gd name="T3" fmla="*/ 0 h 236"/>
                  <a:gd name="T4" fmla="*/ 0 w 208"/>
                  <a:gd name="T5" fmla="*/ 236 h 236"/>
                  <a:gd name="T6" fmla="*/ 208 w 208"/>
                  <a:gd name="T7" fmla="*/ 236 h 236"/>
                  <a:gd name="T8" fmla="*/ 208 w 208"/>
                  <a:gd name="T9" fmla="*/ 66 h 236"/>
                  <a:gd name="T10" fmla="*/ 141 w 208"/>
                  <a:gd name="T11" fmla="*/ 0 h 236"/>
                  <a:gd name="T12" fmla="*/ 178 w 208"/>
                  <a:gd name="T13" fmla="*/ 207 h 236"/>
                  <a:gd name="T14" fmla="*/ 30 w 208"/>
                  <a:gd name="T15" fmla="*/ 207 h 236"/>
                  <a:gd name="T16" fmla="*/ 30 w 208"/>
                  <a:gd name="T17" fmla="*/ 29 h 236"/>
                  <a:gd name="T18" fmla="*/ 126 w 208"/>
                  <a:gd name="T19" fmla="*/ 29 h 236"/>
                  <a:gd name="T20" fmla="*/ 178 w 208"/>
                  <a:gd name="T21" fmla="*/ 81 h 236"/>
                  <a:gd name="T22" fmla="*/ 178 w 208"/>
                  <a:gd name="T23" fmla="*/ 20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36">
                    <a:moveTo>
                      <a:pt x="141" y="0"/>
                    </a:moveTo>
                    <a:lnTo>
                      <a:pt x="0" y="0"/>
                    </a:lnTo>
                    <a:lnTo>
                      <a:pt x="0" y="236"/>
                    </a:lnTo>
                    <a:lnTo>
                      <a:pt x="208" y="236"/>
                    </a:lnTo>
                    <a:lnTo>
                      <a:pt x="208" y="66"/>
                    </a:lnTo>
                    <a:lnTo>
                      <a:pt x="141" y="0"/>
                    </a:lnTo>
                    <a:close/>
                    <a:moveTo>
                      <a:pt x="178" y="207"/>
                    </a:moveTo>
                    <a:lnTo>
                      <a:pt x="30" y="207"/>
                    </a:lnTo>
                    <a:lnTo>
                      <a:pt x="30" y="29"/>
                    </a:lnTo>
                    <a:lnTo>
                      <a:pt x="126" y="29"/>
                    </a:lnTo>
                    <a:lnTo>
                      <a:pt x="178" y="81"/>
                    </a:lnTo>
                    <a:lnTo>
                      <a:pt x="178" y="2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9" name="Rectangle 6"/>
              <p:cNvSpPr>
                <a:spLocks noChangeArrowheads="1"/>
              </p:cNvSpPr>
              <p:nvPr/>
            </p:nvSpPr>
            <p:spPr bwMode="auto">
              <a:xfrm>
                <a:off x="1863725" y="3024188"/>
                <a:ext cx="139700"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0" name="Rectangle 7"/>
              <p:cNvSpPr>
                <a:spLocks noChangeArrowheads="1"/>
              </p:cNvSpPr>
              <p:nvPr/>
            </p:nvSpPr>
            <p:spPr bwMode="auto">
              <a:xfrm>
                <a:off x="1863725" y="2978150"/>
                <a:ext cx="93663"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1" name="Rectangle 8"/>
              <p:cNvSpPr>
                <a:spLocks noChangeArrowheads="1"/>
              </p:cNvSpPr>
              <p:nvPr/>
            </p:nvSpPr>
            <p:spPr bwMode="auto">
              <a:xfrm>
                <a:off x="1863725" y="3071813"/>
                <a:ext cx="139700"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2" name="Rectangle 9"/>
              <p:cNvSpPr>
                <a:spLocks noChangeArrowheads="1"/>
              </p:cNvSpPr>
              <p:nvPr/>
            </p:nvSpPr>
            <p:spPr bwMode="auto">
              <a:xfrm>
                <a:off x="1863725" y="3117850"/>
                <a:ext cx="139700"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05" name="Group 104"/>
          <p:cNvGrpSpPr/>
          <p:nvPr/>
        </p:nvGrpSpPr>
        <p:grpSpPr>
          <a:xfrm>
            <a:off x="165457" y="4167780"/>
            <a:ext cx="1805060" cy="1845283"/>
            <a:chOff x="2114423" y="4167780"/>
            <a:chExt cx="1805060" cy="1845283"/>
          </a:xfrm>
        </p:grpSpPr>
        <p:grpSp>
          <p:nvGrpSpPr>
            <p:cNvPr id="258" name="Group 257"/>
            <p:cNvGrpSpPr/>
            <p:nvPr/>
          </p:nvGrpSpPr>
          <p:grpSpPr>
            <a:xfrm>
              <a:off x="2210575" y="4167780"/>
              <a:ext cx="269159" cy="253225"/>
              <a:chOff x="1587" y="1"/>
              <a:chExt cx="1746446" cy="1643062"/>
            </a:xfrm>
            <a:solidFill>
              <a:schemeClr val="bg1">
                <a:lumMod val="85000"/>
              </a:schemeClr>
            </a:solidFill>
          </p:grpSpPr>
          <p:sp>
            <p:nvSpPr>
              <p:cNvPr id="259"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0"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1"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2"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3"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4"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5"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6"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7"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8"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9"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0"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1"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2"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3" name="Rectangle 272"/>
            <p:cNvSpPr/>
            <p:nvPr/>
          </p:nvSpPr>
          <p:spPr>
            <a:xfrm>
              <a:off x="2114423" y="4559588"/>
              <a:ext cx="1805060" cy="1453475"/>
            </a:xfrm>
            <a:prstGeom prst="rect">
              <a:avLst/>
            </a:prstGeom>
          </p:spPr>
          <p:txBody>
            <a:bodyPr wrap="square">
              <a:spAutoFit/>
            </a:bodyPr>
            <a:lstStyle/>
            <a:p>
              <a:pPr>
                <a:lnSpc>
                  <a:spcPct val="150000"/>
                </a:lnSpc>
              </a:pPr>
              <a:r>
                <a:rPr lang="en-US" sz="1000" dirty="0">
                  <a:solidFill>
                    <a:schemeClr val="bg1">
                      <a:lumMod val="50000"/>
                    </a:schemeClr>
                  </a:solidFill>
                </a:rPr>
                <a:t>The traditional U.S. project delivery method typically involves three sequential project phases: This sequence usually leads to a sealed bid, fixed-price contract. </a:t>
              </a:r>
              <a:endParaRPr lang="id-ID" sz="1000" dirty="0">
                <a:solidFill>
                  <a:schemeClr val="bg1">
                    <a:lumMod val="50000"/>
                  </a:schemeClr>
                </a:solidFill>
              </a:endParaRPr>
            </a:p>
          </p:txBody>
        </p:sp>
      </p:grpSp>
      <p:grpSp>
        <p:nvGrpSpPr>
          <p:cNvPr id="106" name="Group 105"/>
          <p:cNvGrpSpPr/>
          <p:nvPr/>
        </p:nvGrpSpPr>
        <p:grpSpPr>
          <a:xfrm>
            <a:off x="2155495" y="4167780"/>
            <a:ext cx="1805060" cy="1845283"/>
            <a:chOff x="4104461" y="4167780"/>
            <a:chExt cx="1805060" cy="1845283"/>
          </a:xfrm>
        </p:grpSpPr>
        <p:grpSp>
          <p:nvGrpSpPr>
            <p:cNvPr id="274" name="Group 273"/>
            <p:cNvGrpSpPr/>
            <p:nvPr/>
          </p:nvGrpSpPr>
          <p:grpSpPr>
            <a:xfrm>
              <a:off x="4200613" y="4167780"/>
              <a:ext cx="269159" cy="253225"/>
              <a:chOff x="1587" y="1"/>
              <a:chExt cx="1746446" cy="1643062"/>
            </a:xfrm>
            <a:solidFill>
              <a:schemeClr val="bg1">
                <a:lumMod val="85000"/>
              </a:schemeClr>
            </a:solidFill>
          </p:grpSpPr>
          <p:sp>
            <p:nvSpPr>
              <p:cNvPr id="275"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6"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7"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8"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9"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0"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1"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2"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3"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4"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5"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6"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7"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89" name="Rectangle 288"/>
            <p:cNvSpPr/>
            <p:nvPr/>
          </p:nvSpPr>
          <p:spPr>
            <a:xfrm>
              <a:off x="4104461" y="4559588"/>
              <a:ext cx="1805060" cy="1453475"/>
            </a:xfrm>
            <a:prstGeom prst="rect">
              <a:avLst/>
            </a:prstGeom>
          </p:spPr>
          <p:txBody>
            <a:bodyPr wrap="square">
              <a:spAutoFit/>
            </a:bodyPr>
            <a:lstStyle/>
            <a:p>
              <a:pPr>
                <a:lnSpc>
                  <a:spcPct val="150000"/>
                </a:lnSpc>
              </a:pPr>
              <a:r>
                <a:rPr lang="en-US" sz="1000" dirty="0">
                  <a:solidFill>
                    <a:schemeClr val="bg1">
                      <a:lumMod val="50000"/>
                    </a:schemeClr>
                  </a:solidFill>
                </a:rPr>
                <a:t>A Request for Proposals (RFP) is the solicitation document for this method of procurement. It is used when price and qualifications are critical factors</a:t>
              </a:r>
              <a:endParaRPr lang="id-ID" sz="1000" dirty="0">
                <a:solidFill>
                  <a:schemeClr val="bg1">
                    <a:lumMod val="50000"/>
                  </a:schemeClr>
                </a:solidFill>
              </a:endParaRPr>
            </a:p>
          </p:txBody>
        </p:sp>
      </p:grpSp>
      <p:grpSp>
        <p:nvGrpSpPr>
          <p:cNvPr id="107" name="Group 106"/>
          <p:cNvGrpSpPr/>
          <p:nvPr/>
        </p:nvGrpSpPr>
        <p:grpSpPr>
          <a:xfrm>
            <a:off x="4179872" y="4167780"/>
            <a:ext cx="1805060" cy="1845283"/>
            <a:chOff x="6128838" y="4167780"/>
            <a:chExt cx="1805060" cy="1845283"/>
          </a:xfrm>
        </p:grpSpPr>
        <p:grpSp>
          <p:nvGrpSpPr>
            <p:cNvPr id="290" name="Group 289"/>
            <p:cNvGrpSpPr/>
            <p:nvPr/>
          </p:nvGrpSpPr>
          <p:grpSpPr>
            <a:xfrm>
              <a:off x="6224990" y="4167780"/>
              <a:ext cx="269159" cy="253225"/>
              <a:chOff x="1587" y="1"/>
              <a:chExt cx="1746446" cy="1643062"/>
            </a:xfrm>
            <a:solidFill>
              <a:schemeClr val="bg1">
                <a:lumMod val="85000"/>
              </a:schemeClr>
            </a:solidFill>
          </p:grpSpPr>
          <p:sp>
            <p:nvSpPr>
              <p:cNvPr id="291"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2"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3"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5" name="Rectangle 304"/>
            <p:cNvSpPr/>
            <p:nvPr/>
          </p:nvSpPr>
          <p:spPr>
            <a:xfrm>
              <a:off x="6128838" y="4559588"/>
              <a:ext cx="1805060" cy="1453475"/>
            </a:xfrm>
            <a:prstGeom prst="rect">
              <a:avLst/>
            </a:prstGeom>
          </p:spPr>
          <p:txBody>
            <a:bodyPr wrap="square">
              <a:spAutoFit/>
            </a:bodyPr>
            <a:lstStyle/>
            <a:p>
              <a:pPr>
                <a:lnSpc>
                  <a:spcPct val="150000"/>
                </a:lnSpc>
              </a:pPr>
              <a:r>
                <a:rPr lang="en-US" sz="1000" dirty="0">
                  <a:solidFill>
                    <a:schemeClr val="bg1">
                      <a:lumMod val="50000"/>
                    </a:schemeClr>
                  </a:solidFill>
                </a:rPr>
                <a:t>Commitment in the Design Phase to fill in gaps, provide real-time pricing.  Provide a Guaranteed Maximum Price (GMP)before design is complete  </a:t>
              </a:r>
              <a:endParaRPr lang="id-ID" sz="1000" dirty="0">
                <a:solidFill>
                  <a:schemeClr val="bg1">
                    <a:lumMod val="50000"/>
                  </a:schemeClr>
                </a:solidFill>
              </a:endParaRPr>
            </a:p>
          </p:txBody>
        </p:sp>
      </p:grpSp>
      <p:grpSp>
        <p:nvGrpSpPr>
          <p:cNvPr id="110" name="Group 109"/>
          <p:cNvGrpSpPr/>
          <p:nvPr/>
        </p:nvGrpSpPr>
        <p:grpSpPr>
          <a:xfrm>
            <a:off x="6138603" y="4167780"/>
            <a:ext cx="1805060" cy="1845283"/>
            <a:chOff x="8087569" y="4167780"/>
            <a:chExt cx="1805060" cy="1845283"/>
          </a:xfrm>
        </p:grpSpPr>
        <p:grpSp>
          <p:nvGrpSpPr>
            <p:cNvPr id="306" name="Group 305"/>
            <p:cNvGrpSpPr/>
            <p:nvPr/>
          </p:nvGrpSpPr>
          <p:grpSpPr>
            <a:xfrm>
              <a:off x="8183721" y="4167780"/>
              <a:ext cx="269159" cy="253225"/>
              <a:chOff x="1587" y="1"/>
              <a:chExt cx="1746446" cy="1643062"/>
            </a:xfrm>
            <a:solidFill>
              <a:schemeClr val="bg1">
                <a:lumMod val="85000"/>
              </a:schemeClr>
            </a:solidFill>
          </p:grpSpPr>
          <p:sp>
            <p:nvSpPr>
              <p:cNvPr id="307"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8"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9"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0"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1"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2"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3"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4"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5"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6"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7"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8"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9"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0"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1" name="Rectangle 320"/>
            <p:cNvSpPr/>
            <p:nvPr/>
          </p:nvSpPr>
          <p:spPr>
            <a:xfrm>
              <a:off x="8087569" y="4559588"/>
              <a:ext cx="1805060" cy="1453475"/>
            </a:xfrm>
            <a:prstGeom prst="rect">
              <a:avLst/>
            </a:prstGeom>
          </p:spPr>
          <p:txBody>
            <a:bodyPr wrap="square">
              <a:spAutoFit/>
            </a:bodyPr>
            <a:lstStyle/>
            <a:p>
              <a:pPr>
                <a:lnSpc>
                  <a:spcPct val="150000"/>
                </a:lnSpc>
              </a:pPr>
              <a:r>
                <a:rPr lang="en-US" sz="1000" dirty="0">
                  <a:solidFill>
                    <a:schemeClr val="bg1">
                      <a:lumMod val="50000"/>
                    </a:schemeClr>
                  </a:solidFill>
                </a:rPr>
                <a:t>One contract for the Owner. Contractor holds the contract with the Architect. Design and construction cost are simultaneous. Provide a GMP before design is complete.</a:t>
              </a:r>
              <a:endParaRPr lang="id-ID" sz="1000" dirty="0">
                <a:solidFill>
                  <a:schemeClr val="bg1">
                    <a:lumMod val="50000"/>
                  </a:schemeClr>
                </a:solidFill>
              </a:endParaRPr>
            </a:p>
          </p:txBody>
        </p:sp>
      </p:grpSp>
      <p:grpSp>
        <p:nvGrpSpPr>
          <p:cNvPr id="111" name="Group 110"/>
          <p:cNvGrpSpPr/>
          <p:nvPr/>
        </p:nvGrpSpPr>
        <p:grpSpPr>
          <a:xfrm>
            <a:off x="8162980" y="4167780"/>
            <a:ext cx="1805060" cy="2213638"/>
            <a:chOff x="10111946" y="4167780"/>
            <a:chExt cx="1805060" cy="2213638"/>
          </a:xfrm>
        </p:grpSpPr>
        <p:grpSp>
          <p:nvGrpSpPr>
            <p:cNvPr id="322" name="Group 321"/>
            <p:cNvGrpSpPr/>
            <p:nvPr/>
          </p:nvGrpSpPr>
          <p:grpSpPr>
            <a:xfrm>
              <a:off x="10208098" y="4167780"/>
              <a:ext cx="269159" cy="253225"/>
              <a:chOff x="1587" y="1"/>
              <a:chExt cx="1746446" cy="1643062"/>
            </a:xfrm>
            <a:solidFill>
              <a:schemeClr val="bg1">
                <a:lumMod val="85000"/>
              </a:schemeClr>
            </a:solidFill>
          </p:grpSpPr>
          <p:sp>
            <p:nvSpPr>
              <p:cNvPr id="323"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4"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5"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6"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7"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8"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9"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0"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1"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2"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3"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4"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5"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6"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37" name="Rectangle 336"/>
            <p:cNvSpPr/>
            <p:nvPr/>
          </p:nvSpPr>
          <p:spPr>
            <a:xfrm>
              <a:off x="10111946" y="4466278"/>
              <a:ext cx="1805060" cy="1915140"/>
            </a:xfrm>
            <a:prstGeom prst="rect">
              <a:avLst/>
            </a:prstGeom>
          </p:spPr>
          <p:txBody>
            <a:bodyPr wrap="square">
              <a:spAutoFit/>
            </a:bodyPr>
            <a:lstStyle/>
            <a:p>
              <a:pPr>
                <a:lnSpc>
                  <a:spcPct val="150000"/>
                </a:lnSpc>
              </a:pPr>
              <a:r>
                <a:rPr lang="en-US" sz="1000" dirty="0">
                  <a:solidFill>
                    <a:schemeClr val="bg1">
                      <a:lumMod val="50000"/>
                    </a:schemeClr>
                  </a:solidFill>
                </a:rPr>
                <a:t>A contractual arrangement where the CMA is the Owner’s Representative and the Contractor is a Prime and the Owner holds contracts with subcontractors directly. Variations exist on the structure</a:t>
              </a:r>
              <a:endParaRPr lang="id-ID" sz="1000" dirty="0">
                <a:solidFill>
                  <a:schemeClr val="bg1">
                    <a:lumMod val="50000"/>
                  </a:schemeClr>
                </a:solidFill>
              </a:endParaRPr>
            </a:p>
          </p:txBody>
        </p:sp>
      </p:grpSp>
      <p:sp>
        <p:nvSpPr>
          <p:cNvPr id="2" name="Rectangle 1">
            <a:extLst>
              <a:ext uri="{FF2B5EF4-FFF2-40B4-BE49-F238E27FC236}">
                <a16:creationId xmlns:a16="http://schemas.microsoft.com/office/drawing/2014/main" id="{BAF1903A-91E0-419F-8D60-D6080DB36B62}"/>
              </a:ext>
            </a:extLst>
          </p:cNvPr>
          <p:cNvSpPr/>
          <p:nvPr/>
        </p:nvSpPr>
        <p:spPr>
          <a:xfrm>
            <a:off x="505257" y="4138340"/>
            <a:ext cx="1344279" cy="369332"/>
          </a:xfrm>
          <a:prstGeom prst="rect">
            <a:avLst/>
          </a:prstGeom>
        </p:spPr>
        <p:txBody>
          <a:bodyPr wrap="none">
            <a:spAutoFit/>
          </a:bodyPr>
          <a:lstStyle/>
          <a:p>
            <a:pPr algn="ctr"/>
            <a:r>
              <a:rPr lang="en-US" b="1" dirty="0">
                <a:solidFill>
                  <a:schemeClr val="bg1">
                    <a:lumMod val="75000"/>
                  </a:schemeClr>
                </a:solidFill>
              </a:rPr>
              <a:t>Highest Risk</a:t>
            </a:r>
            <a:endParaRPr lang="id-ID" b="1" dirty="0">
              <a:solidFill>
                <a:schemeClr val="bg1">
                  <a:lumMod val="75000"/>
                </a:schemeClr>
              </a:solidFill>
            </a:endParaRPr>
          </a:p>
        </p:txBody>
      </p:sp>
      <p:sp>
        <p:nvSpPr>
          <p:cNvPr id="198" name="Rectangle 197">
            <a:extLst>
              <a:ext uri="{FF2B5EF4-FFF2-40B4-BE49-F238E27FC236}">
                <a16:creationId xmlns:a16="http://schemas.microsoft.com/office/drawing/2014/main" id="{C38D4076-F4F7-46BE-A5BE-5F8629497B4B}"/>
              </a:ext>
            </a:extLst>
          </p:cNvPr>
          <p:cNvSpPr/>
          <p:nvPr/>
        </p:nvSpPr>
        <p:spPr>
          <a:xfrm>
            <a:off x="6500215" y="4094972"/>
            <a:ext cx="1300356" cy="369332"/>
          </a:xfrm>
          <a:prstGeom prst="rect">
            <a:avLst/>
          </a:prstGeom>
        </p:spPr>
        <p:txBody>
          <a:bodyPr wrap="none">
            <a:spAutoFit/>
          </a:bodyPr>
          <a:lstStyle/>
          <a:p>
            <a:pPr algn="ctr"/>
            <a:r>
              <a:rPr lang="en-US" b="1" dirty="0">
                <a:solidFill>
                  <a:schemeClr val="bg1">
                    <a:lumMod val="75000"/>
                  </a:schemeClr>
                </a:solidFill>
              </a:rPr>
              <a:t>Lowest Risk</a:t>
            </a:r>
            <a:endParaRPr lang="id-ID" b="1" dirty="0">
              <a:solidFill>
                <a:schemeClr val="bg1">
                  <a:lumMod val="75000"/>
                </a:schemeClr>
              </a:solidFill>
            </a:endParaRPr>
          </a:p>
        </p:txBody>
      </p:sp>
      <p:sp>
        <p:nvSpPr>
          <p:cNvPr id="199" name="Rectangle 198">
            <a:extLst>
              <a:ext uri="{FF2B5EF4-FFF2-40B4-BE49-F238E27FC236}">
                <a16:creationId xmlns:a16="http://schemas.microsoft.com/office/drawing/2014/main" id="{809C0FB4-415B-45A7-8FCC-DD154E59F15F}"/>
              </a:ext>
            </a:extLst>
          </p:cNvPr>
          <p:cNvSpPr/>
          <p:nvPr/>
        </p:nvSpPr>
        <p:spPr>
          <a:xfrm>
            <a:off x="8660364" y="4125710"/>
            <a:ext cx="766621" cy="369332"/>
          </a:xfrm>
          <a:prstGeom prst="rect">
            <a:avLst/>
          </a:prstGeom>
        </p:spPr>
        <p:txBody>
          <a:bodyPr wrap="none">
            <a:spAutoFit/>
          </a:bodyPr>
          <a:lstStyle/>
          <a:p>
            <a:pPr algn="ctr"/>
            <a:r>
              <a:rPr lang="en-US" b="1" dirty="0">
                <a:solidFill>
                  <a:schemeClr val="bg1">
                    <a:lumMod val="75000"/>
                  </a:schemeClr>
                </a:solidFill>
              </a:rPr>
              <a:t>Varies</a:t>
            </a:r>
            <a:endParaRPr lang="id-ID" b="1" dirty="0">
              <a:solidFill>
                <a:schemeClr val="bg1">
                  <a:lumMod val="75000"/>
                </a:schemeClr>
              </a:solidFill>
            </a:endParaRPr>
          </a:p>
        </p:txBody>
      </p:sp>
      <p:grpSp>
        <p:nvGrpSpPr>
          <p:cNvPr id="3" name="Group 2">
            <a:extLst>
              <a:ext uri="{FF2B5EF4-FFF2-40B4-BE49-F238E27FC236}">
                <a16:creationId xmlns:a16="http://schemas.microsoft.com/office/drawing/2014/main" id="{4CAB1971-C875-4DC9-8F8B-217EFEFCECA4}"/>
              </a:ext>
            </a:extLst>
          </p:cNvPr>
          <p:cNvGrpSpPr/>
          <p:nvPr/>
        </p:nvGrpSpPr>
        <p:grpSpPr>
          <a:xfrm>
            <a:off x="6337713" y="2717032"/>
            <a:ext cx="1413785" cy="894274"/>
            <a:chOff x="6337713" y="2717032"/>
            <a:chExt cx="1413785" cy="894274"/>
          </a:xfrm>
        </p:grpSpPr>
        <p:sp>
          <p:nvSpPr>
            <p:cNvPr id="230" name="TextBox 229"/>
            <p:cNvSpPr txBox="1"/>
            <p:nvPr/>
          </p:nvSpPr>
          <p:spPr>
            <a:xfrm>
              <a:off x="6337713" y="3272752"/>
              <a:ext cx="1413785" cy="338554"/>
            </a:xfrm>
            <a:prstGeom prst="rect">
              <a:avLst/>
            </a:prstGeom>
            <a:noFill/>
          </p:spPr>
          <p:txBody>
            <a:bodyPr wrap="none" rtlCol="0">
              <a:spAutoFit/>
            </a:bodyPr>
            <a:lstStyle/>
            <a:p>
              <a:pPr algn="ctr"/>
              <a:r>
                <a:rPr lang="en-US" sz="1600" b="1" dirty="0">
                  <a:solidFill>
                    <a:schemeClr val="bg1"/>
                  </a:solidFill>
                </a:rPr>
                <a:t>DESIGN-BUILD</a:t>
              </a:r>
              <a:endParaRPr lang="id-ID" sz="1600" b="1" dirty="0">
                <a:solidFill>
                  <a:schemeClr val="bg1"/>
                </a:solidFill>
              </a:endParaRPr>
            </a:p>
          </p:txBody>
        </p:sp>
        <p:sp>
          <p:nvSpPr>
            <p:cNvPr id="165" name="Freeform 137">
              <a:extLst>
                <a:ext uri="{FF2B5EF4-FFF2-40B4-BE49-F238E27FC236}">
                  <a16:creationId xmlns:a16="http://schemas.microsoft.com/office/drawing/2014/main" id="{8517510D-5938-4C7A-9DC8-F677E425DE75}"/>
                </a:ext>
              </a:extLst>
            </p:cNvPr>
            <p:cNvSpPr>
              <a:spLocks noEditPoints="1"/>
            </p:cNvSpPr>
            <p:nvPr/>
          </p:nvSpPr>
          <p:spPr bwMode="auto">
            <a:xfrm>
              <a:off x="6866261" y="2717032"/>
              <a:ext cx="457876" cy="520503"/>
            </a:xfrm>
            <a:custGeom>
              <a:avLst/>
              <a:gdLst>
                <a:gd name="T0" fmla="*/ 115 w 230"/>
                <a:gd name="T1" fmla="*/ 0 h 230"/>
                <a:gd name="T2" fmla="*/ 14 w 230"/>
                <a:gd name="T3" fmla="*/ 215 h 230"/>
                <a:gd name="T4" fmla="*/ 0 w 230"/>
                <a:gd name="T5" fmla="*/ 230 h 230"/>
                <a:gd name="T6" fmla="*/ 230 w 230"/>
                <a:gd name="T7" fmla="*/ 57 h 230"/>
                <a:gd name="T8" fmla="*/ 86 w 230"/>
                <a:gd name="T9" fmla="*/ 215 h 230"/>
                <a:gd name="T10" fmla="*/ 43 w 230"/>
                <a:gd name="T11" fmla="*/ 187 h 230"/>
                <a:gd name="T12" fmla="*/ 86 w 230"/>
                <a:gd name="T13" fmla="*/ 215 h 230"/>
                <a:gd name="T14" fmla="*/ 29 w 230"/>
                <a:gd name="T15" fmla="*/ 158 h 230"/>
                <a:gd name="T16" fmla="*/ 100 w 230"/>
                <a:gd name="T17" fmla="*/ 144 h 230"/>
                <a:gd name="T18" fmla="*/ 100 w 230"/>
                <a:gd name="T19" fmla="*/ 129 h 230"/>
                <a:gd name="T20" fmla="*/ 29 w 230"/>
                <a:gd name="T21" fmla="*/ 115 h 230"/>
                <a:gd name="T22" fmla="*/ 100 w 230"/>
                <a:gd name="T23" fmla="*/ 129 h 230"/>
                <a:gd name="T24" fmla="*/ 29 w 230"/>
                <a:gd name="T25" fmla="*/ 101 h 230"/>
                <a:gd name="T26" fmla="*/ 100 w 230"/>
                <a:gd name="T27" fmla="*/ 86 h 230"/>
                <a:gd name="T28" fmla="*/ 100 w 230"/>
                <a:gd name="T29" fmla="*/ 72 h 230"/>
                <a:gd name="T30" fmla="*/ 29 w 230"/>
                <a:gd name="T31" fmla="*/ 57 h 230"/>
                <a:gd name="T32" fmla="*/ 100 w 230"/>
                <a:gd name="T33" fmla="*/ 72 h 230"/>
                <a:gd name="T34" fmla="*/ 29 w 230"/>
                <a:gd name="T35" fmla="*/ 43 h 230"/>
                <a:gd name="T36" fmla="*/ 100 w 230"/>
                <a:gd name="T37" fmla="*/ 29 h 230"/>
                <a:gd name="T38" fmla="*/ 172 w 230"/>
                <a:gd name="T39" fmla="*/ 201 h 230"/>
                <a:gd name="T40" fmla="*/ 143 w 230"/>
                <a:gd name="T41" fmla="*/ 172 h 230"/>
                <a:gd name="T42" fmla="*/ 172 w 230"/>
                <a:gd name="T43" fmla="*/ 201 h 230"/>
                <a:gd name="T44" fmla="*/ 143 w 230"/>
                <a:gd name="T45" fmla="*/ 158 h 230"/>
                <a:gd name="T46" fmla="*/ 172 w 230"/>
                <a:gd name="T47" fmla="*/ 129 h 230"/>
                <a:gd name="T48" fmla="*/ 172 w 230"/>
                <a:gd name="T49" fmla="*/ 115 h 230"/>
                <a:gd name="T50" fmla="*/ 143 w 230"/>
                <a:gd name="T51" fmla="*/ 86 h 230"/>
                <a:gd name="T52" fmla="*/ 172 w 230"/>
                <a:gd name="T53" fmla="*/ 115 h 230"/>
                <a:gd name="T54" fmla="*/ 187 w 230"/>
                <a:gd name="T55" fmla="*/ 201 h 230"/>
                <a:gd name="T56" fmla="*/ 215 w 230"/>
                <a:gd name="T57" fmla="*/ 172 h 230"/>
                <a:gd name="T58" fmla="*/ 215 w 230"/>
                <a:gd name="T59" fmla="*/ 158 h 230"/>
                <a:gd name="T60" fmla="*/ 187 w 230"/>
                <a:gd name="T61" fmla="*/ 129 h 230"/>
                <a:gd name="T62" fmla="*/ 215 w 230"/>
                <a:gd name="T63" fmla="*/ 158 h 230"/>
                <a:gd name="T64" fmla="*/ 187 w 230"/>
                <a:gd name="T65" fmla="*/ 115 h 230"/>
                <a:gd name="T66" fmla="*/ 215 w 230"/>
                <a:gd name="T67" fmla="*/ 8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0">
                  <a:moveTo>
                    <a:pt x="115" y="57"/>
                  </a:moveTo>
                  <a:lnTo>
                    <a:pt x="115" y="0"/>
                  </a:lnTo>
                  <a:lnTo>
                    <a:pt x="14" y="0"/>
                  </a:lnTo>
                  <a:lnTo>
                    <a:pt x="14" y="215"/>
                  </a:lnTo>
                  <a:lnTo>
                    <a:pt x="0" y="215"/>
                  </a:lnTo>
                  <a:lnTo>
                    <a:pt x="0" y="230"/>
                  </a:lnTo>
                  <a:lnTo>
                    <a:pt x="230" y="230"/>
                  </a:lnTo>
                  <a:lnTo>
                    <a:pt x="230" y="57"/>
                  </a:lnTo>
                  <a:lnTo>
                    <a:pt x="115" y="57"/>
                  </a:lnTo>
                  <a:close/>
                  <a:moveTo>
                    <a:pt x="86" y="215"/>
                  </a:moveTo>
                  <a:lnTo>
                    <a:pt x="43" y="215"/>
                  </a:lnTo>
                  <a:lnTo>
                    <a:pt x="43" y="187"/>
                  </a:lnTo>
                  <a:lnTo>
                    <a:pt x="86" y="187"/>
                  </a:lnTo>
                  <a:lnTo>
                    <a:pt x="86" y="215"/>
                  </a:lnTo>
                  <a:close/>
                  <a:moveTo>
                    <a:pt x="100" y="158"/>
                  </a:moveTo>
                  <a:lnTo>
                    <a:pt x="29" y="158"/>
                  </a:lnTo>
                  <a:lnTo>
                    <a:pt x="29" y="144"/>
                  </a:lnTo>
                  <a:lnTo>
                    <a:pt x="100" y="144"/>
                  </a:lnTo>
                  <a:lnTo>
                    <a:pt x="100" y="158"/>
                  </a:lnTo>
                  <a:close/>
                  <a:moveTo>
                    <a:pt x="100" y="129"/>
                  </a:moveTo>
                  <a:lnTo>
                    <a:pt x="29" y="129"/>
                  </a:lnTo>
                  <a:lnTo>
                    <a:pt x="29" y="115"/>
                  </a:lnTo>
                  <a:lnTo>
                    <a:pt x="100" y="115"/>
                  </a:lnTo>
                  <a:lnTo>
                    <a:pt x="100" y="129"/>
                  </a:lnTo>
                  <a:close/>
                  <a:moveTo>
                    <a:pt x="100" y="101"/>
                  </a:moveTo>
                  <a:lnTo>
                    <a:pt x="29" y="101"/>
                  </a:lnTo>
                  <a:lnTo>
                    <a:pt x="29" y="86"/>
                  </a:lnTo>
                  <a:lnTo>
                    <a:pt x="100" y="86"/>
                  </a:lnTo>
                  <a:lnTo>
                    <a:pt x="100" y="101"/>
                  </a:lnTo>
                  <a:close/>
                  <a:moveTo>
                    <a:pt x="100" y="72"/>
                  </a:moveTo>
                  <a:lnTo>
                    <a:pt x="29" y="72"/>
                  </a:lnTo>
                  <a:lnTo>
                    <a:pt x="29" y="57"/>
                  </a:lnTo>
                  <a:lnTo>
                    <a:pt x="100" y="57"/>
                  </a:lnTo>
                  <a:lnTo>
                    <a:pt x="100" y="72"/>
                  </a:lnTo>
                  <a:close/>
                  <a:moveTo>
                    <a:pt x="100" y="43"/>
                  </a:moveTo>
                  <a:lnTo>
                    <a:pt x="29" y="43"/>
                  </a:lnTo>
                  <a:lnTo>
                    <a:pt x="29" y="29"/>
                  </a:lnTo>
                  <a:lnTo>
                    <a:pt x="100" y="29"/>
                  </a:lnTo>
                  <a:lnTo>
                    <a:pt x="100" y="43"/>
                  </a:lnTo>
                  <a:close/>
                  <a:moveTo>
                    <a:pt x="172" y="201"/>
                  </a:moveTo>
                  <a:lnTo>
                    <a:pt x="143" y="201"/>
                  </a:lnTo>
                  <a:lnTo>
                    <a:pt x="143" y="172"/>
                  </a:lnTo>
                  <a:lnTo>
                    <a:pt x="172" y="172"/>
                  </a:lnTo>
                  <a:lnTo>
                    <a:pt x="172" y="201"/>
                  </a:lnTo>
                  <a:close/>
                  <a:moveTo>
                    <a:pt x="172" y="158"/>
                  </a:moveTo>
                  <a:lnTo>
                    <a:pt x="143" y="158"/>
                  </a:lnTo>
                  <a:lnTo>
                    <a:pt x="143" y="129"/>
                  </a:lnTo>
                  <a:lnTo>
                    <a:pt x="172" y="129"/>
                  </a:lnTo>
                  <a:lnTo>
                    <a:pt x="172" y="158"/>
                  </a:lnTo>
                  <a:close/>
                  <a:moveTo>
                    <a:pt x="172" y="115"/>
                  </a:moveTo>
                  <a:lnTo>
                    <a:pt x="143" y="115"/>
                  </a:lnTo>
                  <a:lnTo>
                    <a:pt x="143" y="86"/>
                  </a:lnTo>
                  <a:lnTo>
                    <a:pt x="172" y="86"/>
                  </a:lnTo>
                  <a:lnTo>
                    <a:pt x="172" y="115"/>
                  </a:lnTo>
                  <a:close/>
                  <a:moveTo>
                    <a:pt x="215" y="201"/>
                  </a:moveTo>
                  <a:lnTo>
                    <a:pt x="187" y="201"/>
                  </a:lnTo>
                  <a:lnTo>
                    <a:pt x="187" y="172"/>
                  </a:lnTo>
                  <a:lnTo>
                    <a:pt x="215" y="172"/>
                  </a:lnTo>
                  <a:lnTo>
                    <a:pt x="215" y="201"/>
                  </a:lnTo>
                  <a:close/>
                  <a:moveTo>
                    <a:pt x="215" y="158"/>
                  </a:moveTo>
                  <a:lnTo>
                    <a:pt x="187" y="158"/>
                  </a:lnTo>
                  <a:lnTo>
                    <a:pt x="187" y="129"/>
                  </a:lnTo>
                  <a:lnTo>
                    <a:pt x="215" y="129"/>
                  </a:lnTo>
                  <a:lnTo>
                    <a:pt x="215" y="158"/>
                  </a:lnTo>
                  <a:close/>
                  <a:moveTo>
                    <a:pt x="215" y="115"/>
                  </a:moveTo>
                  <a:lnTo>
                    <a:pt x="187" y="115"/>
                  </a:lnTo>
                  <a:lnTo>
                    <a:pt x="187" y="86"/>
                  </a:lnTo>
                  <a:lnTo>
                    <a:pt x="215" y="86"/>
                  </a:lnTo>
                  <a:lnTo>
                    <a:pt x="215"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 name="Group 3">
            <a:extLst>
              <a:ext uri="{FF2B5EF4-FFF2-40B4-BE49-F238E27FC236}">
                <a16:creationId xmlns:a16="http://schemas.microsoft.com/office/drawing/2014/main" id="{D5EEF9AE-D5F2-4492-B118-6186B153D9FA}"/>
              </a:ext>
            </a:extLst>
          </p:cNvPr>
          <p:cNvGrpSpPr/>
          <p:nvPr/>
        </p:nvGrpSpPr>
        <p:grpSpPr>
          <a:xfrm>
            <a:off x="8358239" y="2566648"/>
            <a:ext cx="1552797" cy="1229100"/>
            <a:chOff x="8358239" y="2566648"/>
            <a:chExt cx="1552797" cy="1229100"/>
          </a:xfrm>
        </p:grpSpPr>
        <p:sp>
          <p:nvSpPr>
            <p:cNvPr id="231" name="TextBox 230"/>
            <p:cNvSpPr txBox="1"/>
            <p:nvPr/>
          </p:nvSpPr>
          <p:spPr>
            <a:xfrm>
              <a:off x="8358239" y="2964751"/>
              <a:ext cx="1552797" cy="830997"/>
            </a:xfrm>
            <a:prstGeom prst="rect">
              <a:avLst/>
            </a:prstGeom>
            <a:noFill/>
          </p:spPr>
          <p:txBody>
            <a:bodyPr wrap="none" rtlCol="0">
              <a:spAutoFit/>
            </a:bodyPr>
            <a:lstStyle/>
            <a:p>
              <a:pPr algn="ctr"/>
              <a:r>
                <a:rPr lang="en-US" sz="1600" b="1" dirty="0">
                  <a:solidFill>
                    <a:schemeClr val="bg1"/>
                  </a:solidFill>
                </a:rPr>
                <a:t>CONSTRUCTION</a:t>
              </a:r>
            </a:p>
            <a:p>
              <a:pPr algn="ctr"/>
              <a:r>
                <a:rPr lang="en-US" sz="1600" b="1" dirty="0">
                  <a:solidFill>
                    <a:schemeClr val="bg1"/>
                  </a:solidFill>
                </a:rPr>
                <a:t>MANAGER AS</a:t>
              </a:r>
            </a:p>
            <a:p>
              <a:pPr algn="ctr"/>
              <a:r>
                <a:rPr lang="en-US" sz="1600" b="1" dirty="0">
                  <a:solidFill>
                    <a:schemeClr val="bg1"/>
                  </a:solidFill>
                </a:rPr>
                <a:t>AGENT</a:t>
              </a:r>
              <a:endParaRPr lang="id-ID" sz="1600" b="1" dirty="0">
                <a:solidFill>
                  <a:schemeClr val="bg1"/>
                </a:solidFill>
              </a:endParaRPr>
            </a:p>
          </p:txBody>
        </p:sp>
        <p:sp>
          <p:nvSpPr>
            <p:cNvPr id="168" name="Freeform 118">
              <a:extLst>
                <a:ext uri="{FF2B5EF4-FFF2-40B4-BE49-F238E27FC236}">
                  <a16:creationId xmlns:a16="http://schemas.microsoft.com/office/drawing/2014/main" id="{D029382D-C6F8-494D-97DE-3E5F6E1E3CEA}"/>
                </a:ext>
              </a:extLst>
            </p:cNvPr>
            <p:cNvSpPr>
              <a:spLocks/>
            </p:cNvSpPr>
            <p:nvPr/>
          </p:nvSpPr>
          <p:spPr bwMode="auto">
            <a:xfrm>
              <a:off x="8968619" y="2566648"/>
              <a:ext cx="358775" cy="365125"/>
            </a:xfrm>
            <a:custGeom>
              <a:avLst/>
              <a:gdLst>
                <a:gd name="T0" fmla="*/ 62 w 63"/>
                <a:gd name="T1" fmla="*/ 49 h 64"/>
                <a:gd name="T2" fmla="*/ 47 w 63"/>
                <a:gd name="T3" fmla="*/ 41 h 64"/>
                <a:gd name="T4" fmla="*/ 40 w 63"/>
                <a:gd name="T5" fmla="*/ 38 h 64"/>
                <a:gd name="T6" fmla="*/ 40 w 63"/>
                <a:gd name="T7" fmla="*/ 32 h 64"/>
                <a:gd name="T8" fmla="*/ 43 w 63"/>
                <a:gd name="T9" fmla="*/ 25 h 64"/>
                <a:gd name="T10" fmla="*/ 46 w 63"/>
                <a:gd name="T11" fmla="*/ 21 h 64"/>
                <a:gd name="T12" fmla="*/ 44 w 63"/>
                <a:gd name="T13" fmla="*/ 16 h 64"/>
                <a:gd name="T14" fmla="*/ 44 w 63"/>
                <a:gd name="T15" fmla="*/ 10 h 64"/>
                <a:gd name="T16" fmla="*/ 32 w 63"/>
                <a:gd name="T17" fmla="*/ 0 h 64"/>
                <a:gd name="T18" fmla="*/ 19 w 63"/>
                <a:gd name="T19" fmla="*/ 10 h 64"/>
                <a:gd name="T20" fmla="*/ 20 w 63"/>
                <a:gd name="T21" fmla="*/ 16 h 64"/>
                <a:gd name="T22" fmla="*/ 18 w 63"/>
                <a:gd name="T23" fmla="*/ 21 h 64"/>
                <a:gd name="T24" fmla="*/ 21 w 63"/>
                <a:gd name="T25" fmla="*/ 25 h 64"/>
                <a:gd name="T26" fmla="*/ 24 w 63"/>
                <a:gd name="T27" fmla="*/ 32 h 64"/>
                <a:gd name="T28" fmla="*/ 24 w 63"/>
                <a:gd name="T29" fmla="*/ 38 h 64"/>
                <a:gd name="T30" fmla="*/ 16 w 63"/>
                <a:gd name="T31" fmla="*/ 41 h 64"/>
                <a:gd name="T32" fmla="*/ 2 w 63"/>
                <a:gd name="T33" fmla="*/ 49 h 64"/>
                <a:gd name="T34" fmla="*/ 1 w 63"/>
                <a:gd name="T35" fmla="*/ 64 h 64"/>
                <a:gd name="T36" fmla="*/ 63 w 63"/>
                <a:gd name="T37" fmla="*/ 64 h 64"/>
                <a:gd name="T38" fmla="*/ 62 w 63"/>
                <a:gd name="T39" fmla="*/ 4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4">
                  <a:moveTo>
                    <a:pt x="62" y="49"/>
                  </a:moveTo>
                  <a:cubicBezTo>
                    <a:pt x="60" y="46"/>
                    <a:pt x="54" y="44"/>
                    <a:pt x="47" y="41"/>
                  </a:cubicBezTo>
                  <a:cubicBezTo>
                    <a:pt x="41" y="39"/>
                    <a:pt x="40" y="38"/>
                    <a:pt x="40" y="38"/>
                  </a:cubicBezTo>
                  <a:cubicBezTo>
                    <a:pt x="40" y="32"/>
                    <a:pt x="40" y="32"/>
                    <a:pt x="40" y="32"/>
                  </a:cubicBezTo>
                  <a:cubicBezTo>
                    <a:pt x="40" y="32"/>
                    <a:pt x="42" y="30"/>
                    <a:pt x="43" y="25"/>
                  </a:cubicBezTo>
                  <a:cubicBezTo>
                    <a:pt x="44" y="25"/>
                    <a:pt x="46" y="22"/>
                    <a:pt x="46" y="21"/>
                  </a:cubicBezTo>
                  <a:cubicBezTo>
                    <a:pt x="46" y="20"/>
                    <a:pt x="46" y="16"/>
                    <a:pt x="44" y="16"/>
                  </a:cubicBezTo>
                  <a:cubicBezTo>
                    <a:pt x="44" y="14"/>
                    <a:pt x="44" y="11"/>
                    <a:pt x="44" y="10"/>
                  </a:cubicBezTo>
                  <a:cubicBezTo>
                    <a:pt x="44" y="5"/>
                    <a:pt x="39" y="0"/>
                    <a:pt x="32" y="0"/>
                  </a:cubicBezTo>
                  <a:cubicBezTo>
                    <a:pt x="25" y="0"/>
                    <a:pt x="20" y="5"/>
                    <a:pt x="19" y="10"/>
                  </a:cubicBezTo>
                  <a:cubicBezTo>
                    <a:pt x="19" y="11"/>
                    <a:pt x="20" y="14"/>
                    <a:pt x="20" y="16"/>
                  </a:cubicBezTo>
                  <a:cubicBezTo>
                    <a:pt x="18" y="16"/>
                    <a:pt x="18" y="20"/>
                    <a:pt x="18" y="21"/>
                  </a:cubicBezTo>
                  <a:cubicBezTo>
                    <a:pt x="18" y="22"/>
                    <a:pt x="20" y="25"/>
                    <a:pt x="21" y="25"/>
                  </a:cubicBezTo>
                  <a:cubicBezTo>
                    <a:pt x="22" y="30"/>
                    <a:pt x="24" y="32"/>
                    <a:pt x="24" y="32"/>
                  </a:cubicBezTo>
                  <a:cubicBezTo>
                    <a:pt x="24" y="38"/>
                    <a:pt x="24" y="38"/>
                    <a:pt x="24" y="38"/>
                  </a:cubicBezTo>
                  <a:cubicBezTo>
                    <a:pt x="24" y="38"/>
                    <a:pt x="23" y="39"/>
                    <a:pt x="16" y="41"/>
                  </a:cubicBezTo>
                  <a:cubicBezTo>
                    <a:pt x="10" y="44"/>
                    <a:pt x="4" y="46"/>
                    <a:pt x="2" y="49"/>
                  </a:cubicBezTo>
                  <a:cubicBezTo>
                    <a:pt x="0" y="51"/>
                    <a:pt x="1" y="64"/>
                    <a:pt x="1" y="64"/>
                  </a:cubicBezTo>
                  <a:cubicBezTo>
                    <a:pt x="63" y="64"/>
                    <a:pt x="63" y="64"/>
                    <a:pt x="63" y="64"/>
                  </a:cubicBezTo>
                  <a:cubicBezTo>
                    <a:pt x="63" y="64"/>
                    <a:pt x="63" y="51"/>
                    <a:pt x="62"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258116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anim calcmode="lin" valueType="num">
                                      <p:cBhvr>
                                        <p:cTn id="8" dur="500" fill="hold"/>
                                        <p:tgtEl>
                                          <p:spTgt spid="376"/>
                                        </p:tgtEl>
                                        <p:attrNameLst>
                                          <p:attrName>ppt_x</p:attrName>
                                        </p:attrNameLst>
                                      </p:cBhvr>
                                      <p:tavLst>
                                        <p:tav tm="0">
                                          <p:val>
                                            <p:strVal val="#ppt_x"/>
                                          </p:val>
                                        </p:tav>
                                        <p:tav tm="100000">
                                          <p:val>
                                            <p:strVal val="#ppt_x"/>
                                          </p:val>
                                        </p:tav>
                                      </p:tavLst>
                                    </p:anim>
                                    <p:anim calcmode="lin" valueType="num">
                                      <p:cBhvr>
                                        <p:cTn id="9" dur="500" fill="hold"/>
                                        <p:tgtEl>
                                          <p:spTgt spid="3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anim calcmode="lin" valueType="num">
                                      <p:cBhvr>
                                        <p:cTn id="13" dur="500" fill="hold"/>
                                        <p:tgtEl>
                                          <p:spTgt spid="204"/>
                                        </p:tgtEl>
                                        <p:attrNameLst>
                                          <p:attrName>ppt_x</p:attrName>
                                        </p:attrNameLst>
                                      </p:cBhvr>
                                      <p:tavLst>
                                        <p:tav tm="0">
                                          <p:val>
                                            <p:strVal val="#ppt_x"/>
                                          </p:val>
                                        </p:tav>
                                        <p:tav tm="100000">
                                          <p:val>
                                            <p:strVal val="#ppt_x"/>
                                          </p:val>
                                        </p:tav>
                                      </p:tavLst>
                                    </p:anim>
                                    <p:anim calcmode="lin" valueType="num">
                                      <p:cBhvr>
                                        <p:cTn id="14" dur="500" fill="hold"/>
                                        <p:tgtEl>
                                          <p:spTgt spid="2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500"/>
                                        <p:tgtEl>
                                          <p:spTgt spid="12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350"/>
                                        </p:tgtEl>
                                        <p:attrNameLst>
                                          <p:attrName>style.visibility</p:attrName>
                                        </p:attrNameLst>
                                      </p:cBhvr>
                                      <p:to>
                                        <p:strVal val="visible"/>
                                      </p:to>
                                    </p:set>
                                    <p:animEffect transition="in" filter="wipe(left)">
                                      <p:cBhvr>
                                        <p:cTn id="24" dur="500"/>
                                        <p:tgtEl>
                                          <p:spTgt spid="350"/>
                                        </p:tgtEl>
                                      </p:cBhvr>
                                    </p:animEffect>
                                  </p:childTnLst>
                                </p:cTn>
                              </p:par>
                              <p:par>
                                <p:cTn id="25" presetID="10" presetClass="entr" presetSubtype="0" fill="hold" nodeType="with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par>
                                <p:cTn id="32" presetID="22" presetClass="entr" presetSubtype="2" fill="hold" nodeType="withEffect">
                                  <p:stCondLst>
                                    <p:cond delay="0"/>
                                  </p:stCondLst>
                                  <p:childTnLst>
                                    <p:set>
                                      <p:cBhvr>
                                        <p:cTn id="33" dur="1" fill="hold">
                                          <p:stCondLst>
                                            <p:cond delay="0"/>
                                          </p:stCondLst>
                                        </p:cTn>
                                        <p:tgtEl>
                                          <p:spTgt spid="351"/>
                                        </p:tgtEl>
                                        <p:attrNameLst>
                                          <p:attrName>style.visibility</p:attrName>
                                        </p:attrNameLst>
                                      </p:cBhvr>
                                      <p:to>
                                        <p:strVal val="visible"/>
                                      </p:to>
                                    </p:set>
                                    <p:animEffect transition="in" filter="wipe(right)">
                                      <p:cBhvr>
                                        <p:cTn id="34" dur="500"/>
                                        <p:tgtEl>
                                          <p:spTgt spid="351"/>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52"/>
                                        </p:tgtEl>
                                        <p:attrNameLst>
                                          <p:attrName>style.visibility</p:attrName>
                                        </p:attrNameLst>
                                      </p:cBhvr>
                                      <p:to>
                                        <p:strVal val="visible"/>
                                      </p:to>
                                    </p:set>
                                    <p:animEffect transition="in" filter="fade">
                                      <p:cBhvr>
                                        <p:cTn id="38" dur="500"/>
                                        <p:tgtEl>
                                          <p:spTgt spid="352"/>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500"/>
                                        <p:tgtEl>
                                          <p:spTgt spid="105"/>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nodeType="withEffect">
                                  <p:stCondLst>
                                    <p:cond delay="0"/>
                                  </p:stCondLst>
                                  <p:childTnLst>
                                    <p:set>
                                      <p:cBhvr>
                                        <p:cTn id="48" dur="1" fill="hold">
                                          <p:stCondLst>
                                            <p:cond delay="0"/>
                                          </p:stCondLst>
                                        </p:cTn>
                                        <p:tgtEl>
                                          <p:spTgt spid="344"/>
                                        </p:tgtEl>
                                        <p:attrNameLst>
                                          <p:attrName>style.visibility</p:attrName>
                                        </p:attrNameLst>
                                      </p:cBhvr>
                                      <p:to>
                                        <p:strVal val="visible"/>
                                      </p:to>
                                    </p:set>
                                    <p:animEffect transition="in" filter="wipe(left)">
                                      <p:cBhvr>
                                        <p:cTn id="49" dur="500"/>
                                        <p:tgtEl>
                                          <p:spTgt spid="344"/>
                                        </p:tgtEl>
                                      </p:cBhvr>
                                    </p:animEffect>
                                  </p:childTnLst>
                                </p:cTn>
                              </p:par>
                              <p:par>
                                <p:cTn id="50" presetID="10" presetClass="entr" presetSubtype="0" fill="hold"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childTnLst>
                          </p:cTn>
                        </p:par>
                        <p:par>
                          <p:cTn id="53" fill="hold">
                            <p:stCondLst>
                              <p:cond delay="3000"/>
                            </p:stCondLst>
                            <p:childTnLst>
                              <p:par>
                                <p:cTn id="54" presetID="2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right)">
                                      <p:cBhvr>
                                        <p:cTn id="56" dur="500"/>
                                        <p:tgtEl>
                                          <p:spTgt spid="5"/>
                                        </p:tgtEl>
                                      </p:cBhvr>
                                    </p:animEffect>
                                  </p:childTnLst>
                                </p:cTn>
                              </p:par>
                              <p:par>
                                <p:cTn id="57" presetID="22" presetClass="entr" presetSubtype="2" fill="hold" nodeType="withEffect">
                                  <p:stCondLst>
                                    <p:cond delay="0"/>
                                  </p:stCondLst>
                                  <p:childTnLst>
                                    <p:set>
                                      <p:cBhvr>
                                        <p:cTn id="58" dur="1" fill="hold">
                                          <p:stCondLst>
                                            <p:cond delay="0"/>
                                          </p:stCondLst>
                                        </p:cTn>
                                        <p:tgtEl>
                                          <p:spTgt spid="345"/>
                                        </p:tgtEl>
                                        <p:attrNameLst>
                                          <p:attrName>style.visibility</p:attrName>
                                        </p:attrNameLst>
                                      </p:cBhvr>
                                      <p:to>
                                        <p:strVal val="visible"/>
                                      </p:to>
                                    </p:set>
                                    <p:animEffect transition="in" filter="wipe(right)">
                                      <p:cBhvr>
                                        <p:cTn id="59" dur="500"/>
                                        <p:tgtEl>
                                          <p:spTgt spid="345"/>
                                        </p:tgtEl>
                                      </p:cBhvr>
                                    </p:animEffect>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346"/>
                                        </p:tgtEl>
                                        <p:attrNameLst>
                                          <p:attrName>style.visibility</p:attrName>
                                        </p:attrNameLst>
                                      </p:cBhvr>
                                      <p:to>
                                        <p:strVal val="visible"/>
                                      </p:to>
                                    </p:set>
                                    <p:animEffect transition="in" filter="fade">
                                      <p:cBhvr>
                                        <p:cTn id="63" dur="500"/>
                                        <p:tgtEl>
                                          <p:spTgt spid="346"/>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500"/>
                                        <p:tgtEl>
                                          <p:spTgt spid="10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210"/>
                                        </p:tgtEl>
                                        <p:attrNameLst>
                                          <p:attrName>style.visibility</p:attrName>
                                        </p:attrNameLst>
                                      </p:cBhvr>
                                      <p:to>
                                        <p:strVal val="visible"/>
                                      </p:to>
                                    </p:set>
                                    <p:animEffect transition="in" filter="wipe(left)">
                                      <p:cBhvr>
                                        <p:cTn id="71" dur="500"/>
                                        <p:tgtEl>
                                          <p:spTgt spid="210"/>
                                        </p:tgtEl>
                                      </p:cBhvr>
                                    </p:animEffect>
                                  </p:childTnLst>
                                </p:cTn>
                              </p:par>
                              <p:par>
                                <p:cTn id="72" presetID="22" presetClass="entr" presetSubtype="8" fill="hold" nodeType="withEffect">
                                  <p:stCondLst>
                                    <p:cond delay="0"/>
                                  </p:stCondLst>
                                  <p:childTnLst>
                                    <p:set>
                                      <p:cBhvr>
                                        <p:cTn id="73" dur="1" fill="hold">
                                          <p:stCondLst>
                                            <p:cond delay="0"/>
                                          </p:stCondLst>
                                        </p:cTn>
                                        <p:tgtEl>
                                          <p:spTgt spid="342"/>
                                        </p:tgtEl>
                                        <p:attrNameLst>
                                          <p:attrName>style.visibility</p:attrName>
                                        </p:attrNameLst>
                                      </p:cBhvr>
                                      <p:to>
                                        <p:strVal val="visible"/>
                                      </p:to>
                                    </p:set>
                                    <p:animEffect transition="in" filter="wipe(left)">
                                      <p:cBhvr>
                                        <p:cTn id="74" dur="500"/>
                                        <p:tgtEl>
                                          <p:spTgt spid="342"/>
                                        </p:tgtEl>
                                      </p:cBhvr>
                                    </p:animEffect>
                                  </p:childTnLst>
                                </p:cTn>
                              </p:par>
                              <p:par>
                                <p:cTn id="75" presetID="10" presetClass="entr" presetSubtype="0" fill="hold" nodeType="withEffect">
                                  <p:stCondLst>
                                    <p:cond delay="0"/>
                                  </p:stCondLst>
                                  <p:childTnLst>
                                    <p:set>
                                      <p:cBhvr>
                                        <p:cTn id="76" dur="1" fill="hold">
                                          <p:stCondLst>
                                            <p:cond delay="0"/>
                                          </p:stCondLst>
                                        </p:cTn>
                                        <p:tgtEl>
                                          <p:spTgt spid="224"/>
                                        </p:tgtEl>
                                        <p:attrNameLst>
                                          <p:attrName>style.visibility</p:attrName>
                                        </p:attrNameLst>
                                      </p:cBhvr>
                                      <p:to>
                                        <p:strVal val="visible"/>
                                      </p:to>
                                    </p:set>
                                    <p:animEffect transition="in" filter="fade">
                                      <p:cBhvr>
                                        <p:cTn id="77" dur="500"/>
                                        <p:tgtEl>
                                          <p:spTgt spid="224"/>
                                        </p:tgtEl>
                                      </p:cBhvr>
                                    </p:animEffect>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209"/>
                                        </p:tgtEl>
                                        <p:attrNameLst>
                                          <p:attrName>style.visibility</p:attrName>
                                        </p:attrNameLst>
                                      </p:cBhvr>
                                      <p:to>
                                        <p:strVal val="visible"/>
                                      </p:to>
                                    </p:set>
                                    <p:animEffect transition="in" filter="wipe(right)">
                                      <p:cBhvr>
                                        <p:cTn id="81" dur="500"/>
                                        <p:tgtEl>
                                          <p:spTgt spid="209"/>
                                        </p:tgtEl>
                                      </p:cBhvr>
                                    </p:animEffect>
                                  </p:childTnLst>
                                </p:cTn>
                              </p:par>
                              <p:par>
                                <p:cTn id="82" presetID="22" presetClass="entr" presetSubtype="2" fill="hold" nodeType="withEffect">
                                  <p:stCondLst>
                                    <p:cond delay="0"/>
                                  </p:stCondLst>
                                  <p:childTnLst>
                                    <p:set>
                                      <p:cBhvr>
                                        <p:cTn id="83" dur="1" fill="hold">
                                          <p:stCondLst>
                                            <p:cond delay="0"/>
                                          </p:stCondLst>
                                        </p:cTn>
                                        <p:tgtEl>
                                          <p:spTgt spid="343"/>
                                        </p:tgtEl>
                                        <p:attrNameLst>
                                          <p:attrName>style.visibility</p:attrName>
                                        </p:attrNameLst>
                                      </p:cBhvr>
                                      <p:to>
                                        <p:strVal val="visible"/>
                                      </p:to>
                                    </p:set>
                                    <p:animEffect transition="in" filter="wipe(right)">
                                      <p:cBhvr>
                                        <p:cTn id="84" dur="500"/>
                                        <p:tgtEl>
                                          <p:spTgt spid="343"/>
                                        </p:tgtEl>
                                      </p:cBhvr>
                                    </p:animEffect>
                                  </p:childTnLst>
                                </p:cTn>
                              </p:par>
                            </p:childTnLst>
                          </p:cTn>
                        </p:par>
                        <p:par>
                          <p:cTn id="85" fill="hold">
                            <p:stCondLst>
                              <p:cond delay="5500"/>
                            </p:stCondLst>
                            <p:childTnLst>
                              <p:par>
                                <p:cTn id="86" presetID="10" presetClass="entr" presetSubtype="0" fill="hold" nodeType="afterEffect">
                                  <p:stCondLst>
                                    <p:cond delay="0"/>
                                  </p:stCondLst>
                                  <p:childTnLst>
                                    <p:set>
                                      <p:cBhvr>
                                        <p:cTn id="87" dur="1" fill="hold">
                                          <p:stCondLst>
                                            <p:cond delay="0"/>
                                          </p:stCondLst>
                                        </p:cTn>
                                        <p:tgtEl>
                                          <p:spTgt spid="347"/>
                                        </p:tgtEl>
                                        <p:attrNameLst>
                                          <p:attrName>style.visibility</p:attrName>
                                        </p:attrNameLst>
                                      </p:cBhvr>
                                      <p:to>
                                        <p:strVal val="visible"/>
                                      </p:to>
                                    </p:set>
                                    <p:animEffect transition="in" filter="fade">
                                      <p:cBhvr>
                                        <p:cTn id="88" dur="500"/>
                                        <p:tgtEl>
                                          <p:spTgt spid="347"/>
                                        </p:tgtEl>
                                      </p:cBhvr>
                                    </p:animEffect>
                                  </p:childTnLst>
                                </p:cTn>
                              </p:par>
                            </p:childTnLst>
                          </p:cTn>
                        </p:par>
                        <p:par>
                          <p:cTn id="89" fill="hold">
                            <p:stCondLst>
                              <p:cond delay="6000"/>
                            </p:stCondLst>
                            <p:childTnLst>
                              <p:par>
                                <p:cTn id="90" presetID="10" presetClass="entr" presetSubtype="0" fill="hold" nodeType="after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500"/>
                                        <p:tgtEl>
                                          <p:spTgt spid="107"/>
                                        </p:tgtEl>
                                      </p:cBhvr>
                                    </p:animEffect>
                                  </p:childTnLst>
                                </p:cTn>
                              </p:par>
                            </p:childTnLst>
                          </p:cTn>
                        </p:par>
                        <p:par>
                          <p:cTn id="93" fill="hold">
                            <p:stCondLst>
                              <p:cond delay="6500"/>
                            </p:stCondLst>
                            <p:childTnLst>
                              <p:par>
                                <p:cTn id="94" presetID="22" presetClass="entr" presetSubtype="8" fill="hold" grpId="0" nodeType="afterEffect">
                                  <p:stCondLst>
                                    <p:cond delay="0"/>
                                  </p:stCondLst>
                                  <p:childTnLst>
                                    <p:set>
                                      <p:cBhvr>
                                        <p:cTn id="95" dur="1" fill="hold">
                                          <p:stCondLst>
                                            <p:cond delay="0"/>
                                          </p:stCondLst>
                                        </p:cTn>
                                        <p:tgtEl>
                                          <p:spTgt spid="208"/>
                                        </p:tgtEl>
                                        <p:attrNameLst>
                                          <p:attrName>style.visibility</p:attrName>
                                        </p:attrNameLst>
                                      </p:cBhvr>
                                      <p:to>
                                        <p:strVal val="visible"/>
                                      </p:to>
                                    </p:set>
                                    <p:animEffect transition="in" filter="wipe(left)">
                                      <p:cBhvr>
                                        <p:cTn id="96" dur="500"/>
                                        <p:tgtEl>
                                          <p:spTgt spid="208"/>
                                        </p:tgtEl>
                                      </p:cBhvr>
                                    </p:animEffect>
                                  </p:childTnLst>
                                </p:cTn>
                              </p:par>
                              <p:par>
                                <p:cTn id="97" presetID="22" presetClass="entr" presetSubtype="8" fill="hold" nodeType="withEffect">
                                  <p:stCondLst>
                                    <p:cond delay="0"/>
                                  </p:stCondLst>
                                  <p:childTnLst>
                                    <p:set>
                                      <p:cBhvr>
                                        <p:cTn id="98" dur="1" fill="hold">
                                          <p:stCondLst>
                                            <p:cond delay="0"/>
                                          </p:stCondLst>
                                        </p:cTn>
                                        <p:tgtEl>
                                          <p:spTgt spid="125"/>
                                        </p:tgtEl>
                                        <p:attrNameLst>
                                          <p:attrName>style.visibility</p:attrName>
                                        </p:attrNameLst>
                                      </p:cBhvr>
                                      <p:to>
                                        <p:strVal val="visible"/>
                                      </p:to>
                                    </p:set>
                                    <p:animEffect transition="in" filter="wipe(left)">
                                      <p:cBhvr>
                                        <p:cTn id="99" dur="500"/>
                                        <p:tgtEl>
                                          <p:spTgt spid="125"/>
                                        </p:tgtEl>
                                      </p:cBhvr>
                                    </p:animEffect>
                                  </p:childTnLst>
                                </p:cTn>
                              </p:par>
                              <p:par>
                                <p:cTn id="100" presetID="10" presetClass="entr" presetSubtype="0" fill="hold" nodeType="withEffect">
                                  <p:stCondLst>
                                    <p:cond delay="0"/>
                                  </p:stCondLst>
                                  <p:childTnLst>
                                    <p:set>
                                      <p:cBhvr>
                                        <p:cTn id="101" dur="1" fill="hold">
                                          <p:stCondLst>
                                            <p:cond delay="0"/>
                                          </p:stCondLst>
                                        </p:cTn>
                                        <p:tgtEl>
                                          <p:spTgt spid="226"/>
                                        </p:tgtEl>
                                        <p:attrNameLst>
                                          <p:attrName>style.visibility</p:attrName>
                                        </p:attrNameLst>
                                      </p:cBhvr>
                                      <p:to>
                                        <p:strVal val="visible"/>
                                      </p:to>
                                    </p:set>
                                    <p:animEffect transition="in" filter="fade">
                                      <p:cBhvr>
                                        <p:cTn id="102" dur="500"/>
                                        <p:tgtEl>
                                          <p:spTgt spid="226"/>
                                        </p:tgtEl>
                                      </p:cBhvr>
                                    </p:animEffect>
                                  </p:childTnLst>
                                </p:cTn>
                              </p:par>
                            </p:childTnLst>
                          </p:cTn>
                        </p:par>
                        <p:par>
                          <p:cTn id="103" fill="hold">
                            <p:stCondLst>
                              <p:cond delay="7000"/>
                            </p:stCondLst>
                            <p:childTnLst>
                              <p:par>
                                <p:cTn id="104" presetID="22" presetClass="entr" presetSubtype="2" fill="hold" grpId="0" nodeType="afterEffect">
                                  <p:stCondLst>
                                    <p:cond delay="0"/>
                                  </p:stCondLst>
                                  <p:childTnLst>
                                    <p:set>
                                      <p:cBhvr>
                                        <p:cTn id="105" dur="1" fill="hold">
                                          <p:stCondLst>
                                            <p:cond delay="0"/>
                                          </p:stCondLst>
                                        </p:cTn>
                                        <p:tgtEl>
                                          <p:spTgt spid="207"/>
                                        </p:tgtEl>
                                        <p:attrNameLst>
                                          <p:attrName>style.visibility</p:attrName>
                                        </p:attrNameLst>
                                      </p:cBhvr>
                                      <p:to>
                                        <p:strVal val="visible"/>
                                      </p:to>
                                    </p:set>
                                    <p:animEffect transition="in" filter="wipe(right)">
                                      <p:cBhvr>
                                        <p:cTn id="106" dur="500"/>
                                        <p:tgtEl>
                                          <p:spTgt spid="207"/>
                                        </p:tgtEl>
                                      </p:cBhvr>
                                    </p:animEffect>
                                  </p:childTnLst>
                                </p:cTn>
                              </p:par>
                              <p:par>
                                <p:cTn id="107" presetID="22" presetClass="entr" presetSubtype="2" fill="hold" nodeType="withEffect">
                                  <p:stCondLst>
                                    <p:cond delay="0"/>
                                  </p:stCondLst>
                                  <p:childTnLst>
                                    <p:set>
                                      <p:cBhvr>
                                        <p:cTn id="108" dur="1" fill="hold">
                                          <p:stCondLst>
                                            <p:cond delay="0"/>
                                          </p:stCondLst>
                                        </p:cTn>
                                        <p:tgtEl>
                                          <p:spTgt spid="338"/>
                                        </p:tgtEl>
                                        <p:attrNameLst>
                                          <p:attrName>style.visibility</p:attrName>
                                        </p:attrNameLst>
                                      </p:cBhvr>
                                      <p:to>
                                        <p:strVal val="visible"/>
                                      </p:to>
                                    </p:set>
                                    <p:animEffect transition="in" filter="wipe(right)">
                                      <p:cBhvr>
                                        <p:cTn id="109" dur="500"/>
                                        <p:tgtEl>
                                          <p:spTgt spid="338"/>
                                        </p:tgtEl>
                                      </p:cBhvr>
                                    </p:animEffect>
                                  </p:childTnLst>
                                </p:cTn>
                              </p:par>
                            </p:childTnLst>
                          </p:cTn>
                        </p:par>
                        <p:par>
                          <p:cTn id="110" fill="hold">
                            <p:stCondLst>
                              <p:cond delay="7500"/>
                            </p:stCondLst>
                            <p:childTnLst>
                              <p:par>
                                <p:cTn id="111" presetID="10" presetClass="entr" presetSubtype="0" fill="hold" nodeType="afterEffect">
                                  <p:stCondLst>
                                    <p:cond delay="0"/>
                                  </p:stCondLst>
                                  <p:childTnLst>
                                    <p:set>
                                      <p:cBhvr>
                                        <p:cTn id="112" dur="1" fill="hold">
                                          <p:stCondLst>
                                            <p:cond delay="0"/>
                                          </p:stCondLst>
                                        </p:cTn>
                                        <p:tgtEl>
                                          <p:spTgt spid="110"/>
                                        </p:tgtEl>
                                        <p:attrNameLst>
                                          <p:attrName>style.visibility</p:attrName>
                                        </p:attrNameLst>
                                      </p:cBhvr>
                                      <p:to>
                                        <p:strVal val="visible"/>
                                      </p:to>
                                    </p:set>
                                    <p:animEffect transition="in" filter="fade">
                                      <p:cBhvr>
                                        <p:cTn id="113" dur="500"/>
                                        <p:tgtEl>
                                          <p:spTgt spid="110"/>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206"/>
                                        </p:tgtEl>
                                        <p:attrNameLst>
                                          <p:attrName>style.visibility</p:attrName>
                                        </p:attrNameLst>
                                      </p:cBhvr>
                                      <p:to>
                                        <p:strVal val="visible"/>
                                      </p:to>
                                    </p:set>
                                    <p:animEffect transition="in" filter="wipe(left)">
                                      <p:cBhvr>
                                        <p:cTn id="117" dur="500"/>
                                        <p:tgtEl>
                                          <p:spTgt spid="206"/>
                                        </p:tgtEl>
                                      </p:cBhvr>
                                    </p:animEffect>
                                  </p:childTnLst>
                                </p:cTn>
                              </p:par>
                              <p:par>
                                <p:cTn id="118" presetID="22" presetClass="entr" presetSubtype="8" fill="hold" nodeType="with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wipe(left)">
                                      <p:cBhvr>
                                        <p:cTn id="120" dur="500"/>
                                        <p:tgtEl>
                                          <p:spTgt spid="112"/>
                                        </p:tgtEl>
                                      </p:cBhvr>
                                    </p:animEffect>
                                  </p:childTnLst>
                                </p:cTn>
                              </p:par>
                              <p:par>
                                <p:cTn id="121" presetID="10" presetClass="entr" presetSubtype="0" fill="hold" nodeType="withEffect">
                                  <p:stCondLst>
                                    <p:cond delay="0"/>
                                  </p:stCondLst>
                                  <p:childTnLst>
                                    <p:set>
                                      <p:cBhvr>
                                        <p:cTn id="122" dur="1" fill="hold">
                                          <p:stCondLst>
                                            <p:cond delay="0"/>
                                          </p:stCondLst>
                                        </p:cTn>
                                        <p:tgtEl>
                                          <p:spTgt spid="225"/>
                                        </p:tgtEl>
                                        <p:attrNameLst>
                                          <p:attrName>style.visibility</p:attrName>
                                        </p:attrNameLst>
                                      </p:cBhvr>
                                      <p:to>
                                        <p:strVal val="visible"/>
                                      </p:to>
                                    </p:set>
                                    <p:animEffect transition="in" filter="fade">
                                      <p:cBhvr>
                                        <p:cTn id="123" dur="500"/>
                                        <p:tgtEl>
                                          <p:spTgt spid="225"/>
                                        </p:tgtEl>
                                      </p:cBhvr>
                                    </p:animEffect>
                                  </p:childTnLst>
                                </p:cTn>
                              </p:par>
                            </p:childTnLst>
                          </p:cTn>
                        </p:par>
                        <p:par>
                          <p:cTn id="124" fill="hold">
                            <p:stCondLst>
                              <p:cond delay="8500"/>
                            </p:stCondLst>
                            <p:childTnLst>
                              <p:par>
                                <p:cTn id="125" presetID="22" presetClass="entr" presetSubtype="2" fill="hold" grpId="0" nodeType="afterEffect">
                                  <p:stCondLst>
                                    <p:cond delay="0"/>
                                  </p:stCondLst>
                                  <p:childTnLst>
                                    <p:set>
                                      <p:cBhvr>
                                        <p:cTn id="126" dur="1" fill="hold">
                                          <p:stCondLst>
                                            <p:cond delay="0"/>
                                          </p:stCondLst>
                                        </p:cTn>
                                        <p:tgtEl>
                                          <p:spTgt spid="205"/>
                                        </p:tgtEl>
                                        <p:attrNameLst>
                                          <p:attrName>style.visibility</p:attrName>
                                        </p:attrNameLst>
                                      </p:cBhvr>
                                      <p:to>
                                        <p:strVal val="visible"/>
                                      </p:to>
                                    </p:set>
                                    <p:animEffect transition="in" filter="wipe(right)">
                                      <p:cBhvr>
                                        <p:cTn id="127" dur="500"/>
                                        <p:tgtEl>
                                          <p:spTgt spid="205"/>
                                        </p:tgtEl>
                                      </p:cBhvr>
                                    </p:animEffect>
                                  </p:childTnLst>
                                </p:cTn>
                              </p:par>
                              <p:par>
                                <p:cTn id="128" presetID="22" presetClass="entr" presetSubtype="2" fill="hold" nodeType="withEffect">
                                  <p:stCondLst>
                                    <p:cond delay="0"/>
                                  </p:stCondLst>
                                  <p:childTnLst>
                                    <p:set>
                                      <p:cBhvr>
                                        <p:cTn id="129" dur="1" fill="hold">
                                          <p:stCondLst>
                                            <p:cond delay="0"/>
                                          </p:stCondLst>
                                        </p:cTn>
                                        <p:tgtEl>
                                          <p:spTgt spid="339"/>
                                        </p:tgtEl>
                                        <p:attrNameLst>
                                          <p:attrName>style.visibility</p:attrName>
                                        </p:attrNameLst>
                                      </p:cBhvr>
                                      <p:to>
                                        <p:strVal val="visible"/>
                                      </p:to>
                                    </p:set>
                                    <p:animEffect transition="in" filter="wipe(right)">
                                      <p:cBhvr>
                                        <p:cTn id="130" dur="500"/>
                                        <p:tgtEl>
                                          <p:spTgt spid="339"/>
                                        </p:tgtEl>
                                      </p:cBhvr>
                                    </p:animEffect>
                                  </p:childTnLst>
                                </p:cTn>
                              </p:par>
                            </p:childTnLst>
                          </p:cTn>
                        </p:par>
                        <p:par>
                          <p:cTn id="131" fill="hold">
                            <p:stCondLst>
                              <p:cond delay="9000"/>
                            </p:stCondLst>
                            <p:childTnLst>
                              <p:par>
                                <p:cTn id="132" presetID="10" presetClass="entr" presetSubtype="0" fill="hold" nodeType="afterEffect">
                                  <p:stCondLst>
                                    <p:cond delay="0"/>
                                  </p:stCondLst>
                                  <p:childTnLst>
                                    <p:set>
                                      <p:cBhvr>
                                        <p:cTn id="133" dur="1" fill="hold">
                                          <p:stCondLst>
                                            <p:cond delay="0"/>
                                          </p:stCondLst>
                                        </p:cTn>
                                        <p:tgtEl>
                                          <p:spTgt spid="111"/>
                                        </p:tgtEl>
                                        <p:attrNameLst>
                                          <p:attrName>style.visibility</p:attrName>
                                        </p:attrNameLst>
                                      </p:cBhvr>
                                      <p:to>
                                        <p:strVal val="visible"/>
                                      </p:to>
                                    </p:set>
                                    <p:animEffect transition="in" filter="fade">
                                      <p:cBhvr>
                                        <p:cTn id="134" dur="500"/>
                                        <p:tgtEl>
                                          <p:spTgt spid="111"/>
                                        </p:tgtEl>
                                      </p:cBhvr>
                                    </p:animEffect>
                                  </p:childTnLst>
                                </p:cTn>
                              </p:par>
                            </p:childTnLst>
                          </p:cTn>
                        </p:par>
                        <p:par>
                          <p:cTn id="135" fill="hold">
                            <p:stCondLst>
                              <p:cond delay="9500"/>
                            </p:stCondLst>
                            <p:childTnLst>
                              <p:par>
                                <p:cTn id="136" presetID="10" presetClass="entr" presetSubtype="0" fill="hold" grpId="0" nodeType="afterEffect">
                                  <p:stCondLst>
                                    <p:cond delay="0"/>
                                  </p:stCondLst>
                                  <p:childTnLst>
                                    <p:set>
                                      <p:cBhvr>
                                        <p:cTn id="137" dur="1" fill="hold">
                                          <p:stCondLst>
                                            <p:cond delay="0"/>
                                          </p:stCondLst>
                                        </p:cTn>
                                        <p:tgtEl>
                                          <p:spTgt spid="199"/>
                                        </p:tgtEl>
                                        <p:attrNameLst>
                                          <p:attrName>style.visibility</p:attrName>
                                        </p:attrNameLst>
                                      </p:cBhvr>
                                      <p:to>
                                        <p:strVal val="visible"/>
                                      </p:to>
                                    </p:set>
                                    <p:animEffect transition="in" filter="fade">
                                      <p:cBhvr>
                                        <p:cTn id="138" dur="500"/>
                                        <p:tgtEl>
                                          <p:spTgt spid="199"/>
                                        </p:tgtEl>
                                      </p:cBhvr>
                                    </p:animEffect>
                                  </p:childTnLst>
                                </p:cTn>
                              </p:par>
                            </p:childTnLst>
                          </p:cTn>
                        </p:par>
                        <p:par>
                          <p:cTn id="139" fill="hold">
                            <p:stCondLst>
                              <p:cond delay="10000"/>
                            </p:stCondLst>
                            <p:childTnLst>
                              <p:par>
                                <p:cTn id="140" presetID="10" presetClass="entr" presetSubtype="0" fill="hold" grpId="0" nodeType="afterEffect">
                                  <p:stCondLst>
                                    <p:cond delay="0"/>
                                  </p:stCondLst>
                                  <p:childTnLst>
                                    <p:set>
                                      <p:cBhvr>
                                        <p:cTn id="141" dur="1" fill="hold">
                                          <p:stCondLst>
                                            <p:cond delay="0"/>
                                          </p:stCondLst>
                                        </p:cTn>
                                        <p:tgtEl>
                                          <p:spTgt spid="198"/>
                                        </p:tgtEl>
                                        <p:attrNameLst>
                                          <p:attrName>style.visibility</p:attrName>
                                        </p:attrNameLst>
                                      </p:cBhvr>
                                      <p:to>
                                        <p:strVal val="visible"/>
                                      </p:to>
                                    </p:set>
                                    <p:animEffect transition="in" filter="fade">
                                      <p:cBhvr>
                                        <p:cTn id="142" dur="500"/>
                                        <p:tgtEl>
                                          <p:spTgt spid="198"/>
                                        </p:tgtEl>
                                      </p:cBhvr>
                                    </p:animEffect>
                                  </p:childTnLst>
                                </p:cTn>
                              </p:par>
                            </p:childTnLst>
                          </p:cTn>
                        </p:par>
                        <p:par>
                          <p:cTn id="143" fill="hold">
                            <p:stCondLst>
                              <p:cond delay="10500"/>
                            </p:stCondLst>
                            <p:childTnLst>
                              <p:par>
                                <p:cTn id="144" presetID="10"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Effect transition="in" filter="fade">
                                      <p:cBhvr>
                                        <p:cTn id="1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animBg="1"/>
      <p:bldP spid="209" grpId="0" animBg="1"/>
      <p:bldP spid="210" grpId="0" animBg="1"/>
      <p:bldP spid="376" grpId="0"/>
      <p:bldP spid="204" grpId="0"/>
      <p:bldP spid="5" grpId="0" animBg="1"/>
      <p:bldP spid="6" grpId="0" animBg="1"/>
      <p:bldP spid="7" grpId="0" animBg="1"/>
      <p:bldP spid="8" grpId="0" animBg="1"/>
      <p:bldP spid="2" grpId="0"/>
      <p:bldP spid="198" grpId="0"/>
      <p:bldP spid="1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25"/>
          <p:cNvPicPr>
            <a:picLocks noChangeAspect="1"/>
          </p:cNvPicPr>
          <p:nvPr/>
        </p:nvPicPr>
        <p:blipFill>
          <a:blip r:embed="rId3"/>
          <a:stretch>
            <a:fillRect/>
          </a:stretch>
        </p:blipFill>
        <p:spPr>
          <a:xfrm>
            <a:off x="8036867" y="2376386"/>
            <a:ext cx="318464" cy="5576220"/>
          </a:xfrm>
          <a:prstGeom prst="rect">
            <a:avLst/>
          </a:prstGeom>
        </p:spPr>
      </p:pic>
      <p:pic>
        <p:nvPicPr>
          <p:cNvPr id="225" name="Picture 224"/>
          <p:cNvPicPr>
            <a:picLocks noChangeAspect="1"/>
          </p:cNvPicPr>
          <p:nvPr/>
        </p:nvPicPr>
        <p:blipFill>
          <a:blip r:embed="rId3"/>
          <a:stretch>
            <a:fillRect/>
          </a:stretch>
        </p:blipFill>
        <p:spPr>
          <a:xfrm>
            <a:off x="10035172" y="2376386"/>
            <a:ext cx="318464" cy="5576220"/>
          </a:xfrm>
          <a:prstGeom prst="rect">
            <a:avLst/>
          </a:prstGeom>
        </p:spPr>
      </p:pic>
      <p:pic>
        <p:nvPicPr>
          <p:cNvPr id="224" name="Picture 223"/>
          <p:cNvPicPr>
            <a:picLocks noChangeAspect="1"/>
          </p:cNvPicPr>
          <p:nvPr/>
        </p:nvPicPr>
        <p:blipFill>
          <a:blip r:embed="rId3"/>
          <a:stretch>
            <a:fillRect/>
          </a:stretch>
        </p:blipFill>
        <p:spPr>
          <a:xfrm>
            <a:off x="6023711" y="2376386"/>
            <a:ext cx="318464" cy="5576220"/>
          </a:xfrm>
          <a:prstGeom prst="rect">
            <a:avLst/>
          </a:prstGeom>
        </p:spPr>
      </p:pic>
      <p:pic>
        <p:nvPicPr>
          <p:cNvPr id="128" name="Picture 127"/>
          <p:cNvPicPr>
            <a:picLocks noChangeAspect="1"/>
          </p:cNvPicPr>
          <p:nvPr/>
        </p:nvPicPr>
        <p:blipFill>
          <a:blip r:embed="rId3"/>
          <a:stretch>
            <a:fillRect/>
          </a:stretch>
        </p:blipFill>
        <p:spPr>
          <a:xfrm>
            <a:off x="4028190" y="2376386"/>
            <a:ext cx="318464" cy="5576220"/>
          </a:xfrm>
          <a:prstGeom prst="rect">
            <a:avLst/>
          </a:prstGeom>
        </p:spPr>
      </p:pic>
      <p:sp>
        <p:nvSpPr>
          <p:cNvPr id="205" name="Freeform 7"/>
          <p:cNvSpPr>
            <a:spLocks/>
          </p:cNvSpPr>
          <p:nvPr/>
        </p:nvSpPr>
        <p:spPr bwMode="auto">
          <a:xfrm>
            <a:off x="10062250" y="2337904"/>
            <a:ext cx="180783" cy="1399775"/>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6" name="Freeform 8"/>
          <p:cNvSpPr>
            <a:spLocks/>
          </p:cNvSpPr>
          <p:nvPr/>
        </p:nvSpPr>
        <p:spPr bwMode="auto">
          <a:xfrm>
            <a:off x="8058145"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9"/>
          <p:cNvSpPr>
            <a:spLocks/>
          </p:cNvSpPr>
          <p:nvPr/>
        </p:nvSpPr>
        <p:spPr bwMode="auto">
          <a:xfrm>
            <a:off x="8058145" y="2356954"/>
            <a:ext cx="182504" cy="1399775"/>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10"/>
          <p:cNvSpPr>
            <a:spLocks/>
          </p:cNvSpPr>
          <p:nvPr/>
        </p:nvSpPr>
        <p:spPr bwMode="auto">
          <a:xfrm>
            <a:off x="6054040"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11"/>
          <p:cNvSpPr>
            <a:spLocks/>
          </p:cNvSpPr>
          <p:nvPr/>
        </p:nvSpPr>
        <p:spPr bwMode="auto">
          <a:xfrm>
            <a:off x="6054040" y="2356954"/>
            <a:ext cx="179061" cy="1399775"/>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12"/>
          <p:cNvSpPr>
            <a:spLocks/>
          </p:cNvSpPr>
          <p:nvPr/>
        </p:nvSpPr>
        <p:spPr bwMode="auto">
          <a:xfrm>
            <a:off x="4048214"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39" name="Group 338"/>
          <p:cNvGrpSpPr/>
          <p:nvPr/>
        </p:nvGrpSpPr>
        <p:grpSpPr>
          <a:xfrm>
            <a:off x="10062250" y="6203320"/>
            <a:ext cx="180783" cy="668842"/>
            <a:chOff x="12011216" y="6203320"/>
            <a:chExt cx="180783" cy="668842"/>
          </a:xfrm>
        </p:grpSpPr>
        <p:sp>
          <p:nvSpPr>
            <p:cNvPr id="211" name="Freeform 13"/>
            <p:cNvSpPr>
              <a:spLocks/>
            </p:cNvSpPr>
            <p:nvPr/>
          </p:nvSpPr>
          <p:spPr bwMode="auto">
            <a:xfrm>
              <a:off x="12011216" y="6203320"/>
              <a:ext cx="180783"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7" name="Freeform 19"/>
            <p:cNvSpPr>
              <a:spLocks/>
            </p:cNvSpPr>
            <p:nvPr/>
          </p:nvSpPr>
          <p:spPr bwMode="auto">
            <a:xfrm>
              <a:off x="12011216" y="6577744"/>
              <a:ext cx="180783"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2" name="Group 111"/>
          <p:cNvGrpSpPr/>
          <p:nvPr/>
        </p:nvGrpSpPr>
        <p:grpSpPr>
          <a:xfrm>
            <a:off x="8058145" y="6094851"/>
            <a:ext cx="2183166" cy="1089860"/>
            <a:chOff x="10007111" y="6094851"/>
            <a:chExt cx="2183166" cy="1089860"/>
          </a:xfrm>
        </p:grpSpPr>
        <p:sp>
          <p:nvSpPr>
            <p:cNvPr id="212" name="Freeform 14"/>
            <p:cNvSpPr>
              <a:spLocks/>
            </p:cNvSpPr>
            <p:nvPr/>
          </p:nvSpPr>
          <p:spPr bwMode="auto">
            <a:xfrm>
              <a:off x="10007111"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18" name="Freeform 20"/>
            <p:cNvSpPr>
              <a:spLocks/>
            </p:cNvSpPr>
            <p:nvPr/>
          </p:nvSpPr>
          <p:spPr bwMode="auto">
            <a:xfrm>
              <a:off x="10007111"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8" name="Group 337"/>
          <p:cNvGrpSpPr/>
          <p:nvPr/>
        </p:nvGrpSpPr>
        <p:grpSpPr>
          <a:xfrm>
            <a:off x="8058145" y="6203320"/>
            <a:ext cx="182504" cy="678367"/>
            <a:chOff x="10007111" y="6203320"/>
            <a:chExt cx="182504" cy="678367"/>
          </a:xfrm>
        </p:grpSpPr>
        <p:sp>
          <p:nvSpPr>
            <p:cNvPr id="213" name="Freeform 15"/>
            <p:cNvSpPr>
              <a:spLocks/>
            </p:cNvSpPr>
            <p:nvPr/>
          </p:nvSpPr>
          <p:spPr bwMode="auto">
            <a:xfrm>
              <a:off x="10007111" y="6203320"/>
              <a:ext cx="182504" cy="294418"/>
            </a:xfrm>
            <a:custGeom>
              <a:avLst/>
              <a:gdLst>
                <a:gd name="T0" fmla="*/ 54 w 82"/>
                <a:gd name="T1" fmla="*/ 79 h 132"/>
                <a:gd name="T2" fmla="*/ 54 w 82"/>
                <a:gd name="T3" fmla="*/ 0 h 132"/>
                <a:gd name="T4" fmla="*/ 0 w 82"/>
                <a:gd name="T5" fmla="*/ 11 h 132"/>
                <a:gd name="T6" fmla="*/ 0 w 82"/>
                <a:gd name="T7" fmla="*/ 132 h 132"/>
                <a:gd name="T8" fmla="*/ 54 w 82"/>
                <a:gd name="T9" fmla="*/ 121 h 132"/>
                <a:gd name="T10" fmla="*/ 54 w 82"/>
                <a:gd name="T11" fmla="*/ 121 h 132"/>
                <a:gd name="T12" fmla="*/ 80 w 82"/>
                <a:gd name="T13" fmla="*/ 91 h 132"/>
                <a:gd name="T14" fmla="*/ 54 w 82"/>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2" y="117"/>
                    <a:pt x="80" y="91"/>
                  </a:cubicBezTo>
                  <a:cubicBezTo>
                    <a:pt x="79" y="72"/>
                    <a:pt x="54" y="79"/>
                    <a:pt x="54"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9" name="Freeform 21"/>
            <p:cNvSpPr>
              <a:spLocks/>
            </p:cNvSpPr>
            <p:nvPr/>
          </p:nvSpPr>
          <p:spPr bwMode="auto">
            <a:xfrm>
              <a:off x="10007111" y="6587269"/>
              <a:ext cx="182504" cy="294418"/>
            </a:xfrm>
            <a:custGeom>
              <a:avLst/>
              <a:gdLst>
                <a:gd name="T0" fmla="*/ 54 w 82"/>
                <a:gd name="T1" fmla="*/ 79 h 132"/>
                <a:gd name="T2" fmla="*/ 54 w 82"/>
                <a:gd name="T3" fmla="*/ 0 h 132"/>
                <a:gd name="T4" fmla="*/ 0 w 82"/>
                <a:gd name="T5" fmla="*/ 11 h 132"/>
                <a:gd name="T6" fmla="*/ 0 w 82"/>
                <a:gd name="T7" fmla="*/ 132 h 132"/>
                <a:gd name="T8" fmla="*/ 54 w 82"/>
                <a:gd name="T9" fmla="*/ 121 h 132"/>
                <a:gd name="T10" fmla="*/ 54 w 82"/>
                <a:gd name="T11" fmla="*/ 121 h 132"/>
                <a:gd name="T12" fmla="*/ 80 w 82"/>
                <a:gd name="T13" fmla="*/ 91 h 132"/>
                <a:gd name="T14" fmla="*/ 54 w 82"/>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2" y="117"/>
                    <a:pt x="80" y="91"/>
                  </a:cubicBezTo>
                  <a:cubicBezTo>
                    <a:pt x="79" y="72"/>
                    <a:pt x="54" y="79"/>
                    <a:pt x="54"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25" name="Group 124"/>
          <p:cNvGrpSpPr/>
          <p:nvPr/>
        </p:nvGrpSpPr>
        <p:grpSpPr>
          <a:xfrm>
            <a:off x="6054040" y="6094851"/>
            <a:ext cx="2183166" cy="1089860"/>
            <a:chOff x="8003006" y="6094851"/>
            <a:chExt cx="2183166" cy="1089860"/>
          </a:xfrm>
        </p:grpSpPr>
        <p:sp>
          <p:nvSpPr>
            <p:cNvPr id="214" name="Freeform 16"/>
            <p:cNvSpPr>
              <a:spLocks/>
            </p:cNvSpPr>
            <p:nvPr/>
          </p:nvSpPr>
          <p:spPr bwMode="auto">
            <a:xfrm>
              <a:off x="8003006"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220" name="Freeform 22"/>
            <p:cNvSpPr>
              <a:spLocks/>
            </p:cNvSpPr>
            <p:nvPr/>
          </p:nvSpPr>
          <p:spPr bwMode="auto">
            <a:xfrm>
              <a:off x="8003006"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3" name="Group 342"/>
          <p:cNvGrpSpPr/>
          <p:nvPr/>
        </p:nvGrpSpPr>
        <p:grpSpPr>
          <a:xfrm>
            <a:off x="6054040" y="6203320"/>
            <a:ext cx="179061" cy="678367"/>
            <a:chOff x="8003006" y="6203320"/>
            <a:chExt cx="179061" cy="678367"/>
          </a:xfrm>
        </p:grpSpPr>
        <p:sp>
          <p:nvSpPr>
            <p:cNvPr id="215" name="Freeform 17"/>
            <p:cNvSpPr>
              <a:spLocks/>
            </p:cNvSpPr>
            <p:nvPr/>
          </p:nvSpPr>
          <p:spPr bwMode="auto">
            <a:xfrm>
              <a:off x="8003006" y="6203320"/>
              <a:ext cx="179061"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1" name="Freeform 23"/>
            <p:cNvSpPr>
              <a:spLocks/>
            </p:cNvSpPr>
            <p:nvPr/>
          </p:nvSpPr>
          <p:spPr bwMode="auto">
            <a:xfrm>
              <a:off x="8003006" y="6587269"/>
              <a:ext cx="179061"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2" name="Group 341"/>
          <p:cNvGrpSpPr/>
          <p:nvPr/>
        </p:nvGrpSpPr>
        <p:grpSpPr>
          <a:xfrm>
            <a:off x="4048214" y="6094851"/>
            <a:ext cx="2183166" cy="1089860"/>
            <a:chOff x="5997180" y="6094851"/>
            <a:chExt cx="2183166" cy="1089860"/>
          </a:xfrm>
        </p:grpSpPr>
        <p:sp>
          <p:nvSpPr>
            <p:cNvPr id="216" name="Freeform 18"/>
            <p:cNvSpPr>
              <a:spLocks/>
            </p:cNvSpPr>
            <p:nvPr/>
          </p:nvSpPr>
          <p:spPr bwMode="auto">
            <a:xfrm>
              <a:off x="5997180"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22" name="Freeform 24"/>
            <p:cNvSpPr>
              <a:spLocks/>
            </p:cNvSpPr>
            <p:nvPr/>
          </p:nvSpPr>
          <p:spPr bwMode="auto">
            <a:xfrm>
              <a:off x="5997180"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76" name="TextBox 375"/>
          <p:cNvSpPr txBox="1"/>
          <p:nvPr/>
        </p:nvSpPr>
        <p:spPr>
          <a:xfrm>
            <a:off x="2923581" y="680759"/>
            <a:ext cx="6345007" cy="830997"/>
          </a:xfrm>
          <a:prstGeom prst="rect">
            <a:avLst/>
          </a:prstGeom>
          <a:noFill/>
        </p:spPr>
        <p:txBody>
          <a:bodyPr wrap="none" rtlCol="0">
            <a:spAutoFit/>
          </a:bodyPr>
          <a:lstStyle/>
          <a:p>
            <a:pPr algn="ctr"/>
            <a:r>
              <a:rPr lang="id-ID" sz="4800" dirty="0">
                <a:solidFill>
                  <a:schemeClr val="bg1">
                    <a:lumMod val="50000"/>
                  </a:schemeClr>
                </a:solidFill>
                <a:latin typeface="+mj-lt"/>
              </a:rPr>
              <a:t>Project </a:t>
            </a:r>
            <a:r>
              <a:rPr lang="en-US" sz="4800" dirty="0">
                <a:solidFill>
                  <a:schemeClr val="bg1">
                    <a:lumMod val="50000"/>
                  </a:schemeClr>
                </a:solidFill>
                <a:latin typeface="+mj-lt"/>
              </a:rPr>
              <a:t>Delivery Methods</a:t>
            </a:r>
          </a:p>
        </p:txBody>
      </p:sp>
      <p:sp>
        <p:nvSpPr>
          <p:cNvPr id="204" name="TextBox 203"/>
          <p:cNvSpPr txBox="1"/>
          <p:nvPr/>
        </p:nvSpPr>
        <p:spPr>
          <a:xfrm>
            <a:off x="5333617" y="1417488"/>
            <a:ext cx="1524776" cy="369332"/>
          </a:xfrm>
          <a:prstGeom prst="rect">
            <a:avLst/>
          </a:prstGeom>
          <a:noFill/>
        </p:spPr>
        <p:txBody>
          <a:bodyPr wrap="none" rtlCol="0">
            <a:spAutoFit/>
          </a:bodyPr>
          <a:lstStyle/>
          <a:p>
            <a:pPr algn="ctr"/>
            <a:r>
              <a:rPr lang="en-US" dirty="0">
                <a:solidFill>
                  <a:schemeClr val="bg1">
                    <a:lumMod val="65000"/>
                  </a:schemeClr>
                </a:solidFill>
                <a:latin typeface="+mj-lt"/>
              </a:rPr>
              <a:t>Managing</a:t>
            </a:r>
            <a:r>
              <a:rPr lang="en-US" dirty="0">
                <a:solidFill>
                  <a:schemeClr val="accent2"/>
                </a:solidFill>
                <a:latin typeface="+mj-lt"/>
              </a:rPr>
              <a:t> Risk</a:t>
            </a:r>
            <a:endParaRPr lang="en-US" dirty="0">
              <a:solidFill>
                <a:schemeClr val="bg1">
                  <a:lumMod val="65000"/>
                </a:schemeClr>
              </a:solidFill>
              <a:latin typeface="+mj-lt"/>
            </a:endParaRPr>
          </a:p>
        </p:txBody>
      </p:sp>
      <p:pic>
        <p:nvPicPr>
          <p:cNvPr id="127" name="Picture 126"/>
          <p:cNvPicPr>
            <a:picLocks noChangeAspect="1"/>
          </p:cNvPicPr>
          <p:nvPr/>
        </p:nvPicPr>
        <p:blipFill>
          <a:blip r:embed="rId3"/>
          <a:stretch>
            <a:fillRect/>
          </a:stretch>
        </p:blipFill>
        <p:spPr>
          <a:xfrm>
            <a:off x="2026639" y="2376386"/>
            <a:ext cx="318464" cy="5576220"/>
          </a:xfrm>
          <a:prstGeom prst="rect">
            <a:avLst/>
          </a:prstGeom>
        </p:spPr>
      </p:pic>
      <p:pic>
        <p:nvPicPr>
          <p:cNvPr id="126" name="Picture 125"/>
          <p:cNvPicPr>
            <a:picLocks noChangeAspect="1"/>
          </p:cNvPicPr>
          <p:nvPr/>
        </p:nvPicPr>
        <p:blipFill>
          <a:blip r:embed="rId3"/>
          <a:stretch>
            <a:fillRect/>
          </a:stretch>
        </p:blipFill>
        <p:spPr>
          <a:xfrm>
            <a:off x="16478" y="2376386"/>
            <a:ext cx="318464" cy="5576220"/>
          </a:xfrm>
          <a:prstGeom prst="rect">
            <a:avLst/>
          </a:prstGeom>
        </p:spPr>
      </p:pic>
      <p:sp>
        <p:nvSpPr>
          <p:cNvPr id="5" name="Freeform 7"/>
          <p:cNvSpPr>
            <a:spLocks/>
          </p:cNvSpPr>
          <p:nvPr/>
        </p:nvSpPr>
        <p:spPr bwMode="auto">
          <a:xfrm>
            <a:off x="4048214" y="2356954"/>
            <a:ext cx="180783" cy="1399775"/>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8"/>
          <p:cNvSpPr>
            <a:spLocks/>
          </p:cNvSpPr>
          <p:nvPr/>
        </p:nvSpPr>
        <p:spPr bwMode="auto">
          <a:xfrm>
            <a:off x="2044110"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9"/>
          <p:cNvSpPr>
            <a:spLocks/>
          </p:cNvSpPr>
          <p:nvPr/>
        </p:nvSpPr>
        <p:spPr bwMode="auto">
          <a:xfrm>
            <a:off x="2044110" y="2347429"/>
            <a:ext cx="182504" cy="1399775"/>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10"/>
          <p:cNvSpPr>
            <a:spLocks/>
          </p:cNvSpPr>
          <p:nvPr/>
        </p:nvSpPr>
        <p:spPr bwMode="auto">
          <a:xfrm>
            <a:off x="40005" y="2248485"/>
            <a:ext cx="2183166" cy="1811270"/>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45" name="Group 344"/>
          <p:cNvGrpSpPr/>
          <p:nvPr/>
        </p:nvGrpSpPr>
        <p:grpSpPr>
          <a:xfrm>
            <a:off x="4048214" y="6203320"/>
            <a:ext cx="180783" cy="678367"/>
            <a:chOff x="5997180" y="6203320"/>
            <a:chExt cx="180783" cy="678367"/>
          </a:xfrm>
        </p:grpSpPr>
        <p:sp>
          <p:nvSpPr>
            <p:cNvPr id="11" name="Freeform 13"/>
            <p:cNvSpPr>
              <a:spLocks/>
            </p:cNvSpPr>
            <p:nvPr/>
          </p:nvSpPr>
          <p:spPr bwMode="auto">
            <a:xfrm>
              <a:off x="5997180" y="6203320"/>
              <a:ext cx="180783"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19"/>
            <p:cNvSpPr>
              <a:spLocks/>
            </p:cNvSpPr>
            <p:nvPr/>
          </p:nvSpPr>
          <p:spPr bwMode="auto">
            <a:xfrm>
              <a:off x="5997180" y="6587269"/>
              <a:ext cx="180783" cy="294418"/>
            </a:xfrm>
            <a:custGeom>
              <a:avLst/>
              <a:gdLst>
                <a:gd name="T0" fmla="*/ 54 w 81"/>
                <a:gd name="T1" fmla="*/ 79 h 132"/>
                <a:gd name="T2" fmla="*/ 54 w 81"/>
                <a:gd name="T3" fmla="*/ 0 h 132"/>
                <a:gd name="T4" fmla="*/ 0 w 81"/>
                <a:gd name="T5" fmla="*/ 11 h 132"/>
                <a:gd name="T6" fmla="*/ 0 w 81"/>
                <a:gd name="T7" fmla="*/ 132 h 132"/>
                <a:gd name="T8" fmla="*/ 54 w 81"/>
                <a:gd name="T9" fmla="*/ 121 h 132"/>
                <a:gd name="T10" fmla="*/ 54 w 81"/>
                <a:gd name="T11" fmla="*/ 121 h 132"/>
                <a:gd name="T12" fmla="*/ 80 w 81"/>
                <a:gd name="T13" fmla="*/ 91 h 132"/>
                <a:gd name="T14" fmla="*/ 54 w 81"/>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1" y="117"/>
                    <a:pt x="80" y="91"/>
                  </a:cubicBezTo>
                  <a:cubicBezTo>
                    <a:pt x="79" y="72"/>
                    <a:pt x="54" y="79"/>
                    <a:pt x="54" y="7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4" name="Group 343"/>
          <p:cNvGrpSpPr/>
          <p:nvPr/>
        </p:nvGrpSpPr>
        <p:grpSpPr>
          <a:xfrm>
            <a:off x="2044110" y="6094851"/>
            <a:ext cx="2183166" cy="1089860"/>
            <a:chOff x="3993076" y="6094851"/>
            <a:chExt cx="2183166" cy="1089860"/>
          </a:xfrm>
        </p:grpSpPr>
        <p:sp>
          <p:nvSpPr>
            <p:cNvPr id="12" name="Freeform 14"/>
            <p:cNvSpPr>
              <a:spLocks/>
            </p:cNvSpPr>
            <p:nvPr/>
          </p:nvSpPr>
          <p:spPr bwMode="auto">
            <a:xfrm>
              <a:off x="3993076"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20"/>
            <p:cNvSpPr>
              <a:spLocks/>
            </p:cNvSpPr>
            <p:nvPr/>
          </p:nvSpPr>
          <p:spPr bwMode="auto">
            <a:xfrm>
              <a:off x="3993076"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51" name="Group 350"/>
          <p:cNvGrpSpPr/>
          <p:nvPr/>
        </p:nvGrpSpPr>
        <p:grpSpPr>
          <a:xfrm>
            <a:off x="2044110" y="6203320"/>
            <a:ext cx="182504" cy="678367"/>
            <a:chOff x="3993076" y="6203320"/>
            <a:chExt cx="182504" cy="678367"/>
          </a:xfrm>
        </p:grpSpPr>
        <p:sp>
          <p:nvSpPr>
            <p:cNvPr id="13" name="Freeform 15"/>
            <p:cNvSpPr>
              <a:spLocks/>
            </p:cNvSpPr>
            <p:nvPr/>
          </p:nvSpPr>
          <p:spPr bwMode="auto">
            <a:xfrm>
              <a:off x="3993076" y="6203320"/>
              <a:ext cx="182504" cy="294418"/>
            </a:xfrm>
            <a:custGeom>
              <a:avLst/>
              <a:gdLst>
                <a:gd name="T0" fmla="*/ 54 w 82"/>
                <a:gd name="T1" fmla="*/ 79 h 132"/>
                <a:gd name="T2" fmla="*/ 54 w 82"/>
                <a:gd name="T3" fmla="*/ 0 h 132"/>
                <a:gd name="T4" fmla="*/ 0 w 82"/>
                <a:gd name="T5" fmla="*/ 11 h 132"/>
                <a:gd name="T6" fmla="*/ 0 w 82"/>
                <a:gd name="T7" fmla="*/ 132 h 132"/>
                <a:gd name="T8" fmla="*/ 54 w 82"/>
                <a:gd name="T9" fmla="*/ 121 h 132"/>
                <a:gd name="T10" fmla="*/ 54 w 82"/>
                <a:gd name="T11" fmla="*/ 121 h 132"/>
                <a:gd name="T12" fmla="*/ 80 w 82"/>
                <a:gd name="T13" fmla="*/ 91 h 132"/>
                <a:gd name="T14" fmla="*/ 54 w 82"/>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2" y="117"/>
                    <a:pt x="80" y="91"/>
                  </a:cubicBezTo>
                  <a:cubicBezTo>
                    <a:pt x="79" y="72"/>
                    <a:pt x="54" y="79"/>
                    <a:pt x="54" y="7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21"/>
            <p:cNvSpPr>
              <a:spLocks/>
            </p:cNvSpPr>
            <p:nvPr/>
          </p:nvSpPr>
          <p:spPr bwMode="auto">
            <a:xfrm>
              <a:off x="3993076" y="6587269"/>
              <a:ext cx="182504" cy="294418"/>
            </a:xfrm>
            <a:custGeom>
              <a:avLst/>
              <a:gdLst>
                <a:gd name="T0" fmla="*/ 54 w 82"/>
                <a:gd name="T1" fmla="*/ 79 h 132"/>
                <a:gd name="T2" fmla="*/ 54 w 82"/>
                <a:gd name="T3" fmla="*/ 0 h 132"/>
                <a:gd name="T4" fmla="*/ 0 w 82"/>
                <a:gd name="T5" fmla="*/ 11 h 132"/>
                <a:gd name="T6" fmla="*/ 0 w 82"/>
                <a:gd name="T7" fmla="*/ 132 h 132"/>
                <a:gd name="T8" fmla="*/ 54 w 82"/>
                <a:gd name="T9" fmla="*/ 121 h 132"/>
                <a:gd name="T10" fmla="*/ 54 w 82"/>
                <a:gd name="T11" fmla="*/ 121 h 132"/>
                <a:gd name="T12" fmla="*/ 80 w 82"/>
                <a:gd name="T13" fmla="*/ 91 h 132"/>
                <a:gd name="T14" fmla="*/ 54 w 82"/>
                <a:gd name="T15" fmla="*/ 7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2">
                  <a:moveTo>
                    <a:pt x="54" y="79"/>
                  </a:moveTo>
                  <a:cubicBezTo>
                    <a:pt x="54" y="0"/>
                    <a:pt x="54" y="0"/>
                    <a:pt x="54" y="0"/>
                  </a:cubicBezTo>
                  <a:cubicBezTo>
                    <a:pt x="0" y="11"/>
                    <a:pt x="0" y="11"/>
                    <a:pt x="0" y="11"/>
                  </a:cubicBezTo>
                  <a:cubicBezTo>
                    <a:pt x="0" y="132"/>
                    <a:pt x="0" y="132"/>
                    <a:pt x="0" y="132"/>
                  </a:cubicBezTo>
                  <a:cubicBezTo>
                    <a:pt x="54" y="121"/>
                    <a:pt x="54" y="121"/>
                    <a:pt x="54" y="121"/>
                  </a:cubicBezTo>
                  <a:cubicBezTo>
                    <a:pt x="54" y="121"/>
                    <a:pt x="54" y="121"/>
                    <a:pt x="54" y="121"/>
                  </a:cubicBezTo>
                  <a:cubicBezTo>
                    <a:pt x="54" y="121"/>
                    <a:pt x="82" y="117"/>
                    <a:pt x="80" y="91"/>
                  </a:cubicBezTo>
                  <a:cubicBezTo>
                    <a:pt x="79" y="72"/>
                    <a:pt x="54" y="79"/>
                    <a:pt x="54" y="7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50" name="Group 349"/>
          <p:cNvGrpSpPr/>
          <p:nvPr/>
        </p:nvGrpSpPr>
        <p:grpSpPr>
          <a:xfrm>
            <a:off x="40005" y="6094851"/>
            <a:ext cx="2183166" cy="1089860"/>
            <a:chOff x="1988971" y="6094851"/>
            <a:chExt cx="2183166" cy="1089860"/>
          </a:xfrm>
        </p:grpSpPr>
        <p:sp>
          <p:nvSpPr>
            <p:cNvPr id="14" name="Freeform 16"/>
            <p:cNvSpPr>
              <a:spLocks/>
            </p:cNvSpPr>
            <p:nvPr/>
          </p:nvSpPr>
          <p:spPr bwMode="auto">
            <a:xfrm>
              <a:off x="1988971" y="6094851"/>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22"/>
            <p:cNvSpPr>
              <a:spLocks/>
            </p:cNvSpPr>
            <p:nvPr/>
          </p:nvSpPr>
          <p:spPr bwMode="auto">
            <a:xfrm>
              <a:off x="1988971" y="6478798"/>
              <a:ext cx="2183166" cy="705913"/>
            </a:xfrm>
            <a:custGeom>
              <a:avLst/>
              <a:gdLst>
                <a:gd name="T0" fmla="*/ 954 w 980"/>
                <a:gd name="T1" fmla="*/ 7 h 317"/>
                <a:gd name="T2" fmla="*/ 954 w 980"/>
                <a:gd name="T3" fmla="*/ 7 h 317"/>
                <a:gd name="T4" fmla="*/ 0 w 980"/>
                <a:gd name="T5" fmla="*/ 196 h 317"/>
                <a:gd name="T6" fmla="*/ 0 w 980"/>
                <a:gd name="T7" fmla="*/ 317 h 317"/>
                <a:gd name="T8" fmla="*/ 954 w 980"/>
                <a:gd name="T9" fmla="*/ 128 h 317"/>
                <a:gd name="T10" fmla="*/ 980 w 980"/>
                <a:gd name="T11" fmla="*/ 140 h 317"/>
                <a:gd name="T12" fmla="*/ 980 w 980"/>
                <a:gd name="T13" fmla="*/ 18 h 317"/>
                <a:gd name="T14" fmla="*/ 954 w 980"/>
                <a:gd name="T15" fmla="*/ 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17">
                  <a:moveTo>
                    <a:pt x="954" y="7"/>
                  </a:moveTo>
                  <a:cubicBezTo>
                    <a:pt x="954" y="7"/>
                    <a:pt x="954" y="7"/>
                    <a:pt x="954" y="7"/>
                  </a:cubicBezTo>
                  <a:cubicBezTo>
                    <a:pt x="0" y="196"/>
                    <a:pt x="0" y="196"/>
                    <a:pt x="0" y="196"/>
                  </a:cubicBezTo>
                  <a:cubicBezTo>
                    <a:pt x="0" y="317"/>
                    <a:pt x="0" y="317"/>
                    <a:pt x="0" y="317"/>
                  </a:cubicBezTo>
                  <a:cubicBezTo>
                    <a:pt x="954" y="128"/>
                    <a:pt x="954" y="128"/>
                    <a:pt x="954" y="128"/>
                  </a:cubicBezTo>
                  <a:cubicBezTo>
                    <a:pt x="954" y="128"/>
                    <a:pt x="979" y="121"/>
                    <a:pt x="980" y="140"/>
                  </a:cubicBezTo>
                  <a:cubicBezTo>
                    <a:pt x="980" y="18"/>
                    <a:pt x="980" y="18"/>
                    <a:pt x="980" y="18"/>
                  </a:cubicBezTo>
                  <a:cubicBezTo>
                    <a:pt x="979" y="0"/>
                    <a:pt x="954" y="7"/>
                    <a:pt x="954" y="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52" name="Group 351"/>
          <p:cNvGrpSpPr/>
          <p:nvPr/>
        </p:nvGrpSpPr>
        <p:grpSpPr>
          <a:xfrm>
            <a:off x="162450" y="2708601"/>
            <a:ext cx="1776064" cy="902705"/>
            <a:chOff x="2111416" y="2708601"/>
            <a:chExt cx="1776064" cy="902705"/>
          </a:xfrm>
        </p:grpSpPr>
        <p:sp>
          <p:nvSpPr>
            <p:cNvPr id="228" name="TextBox 227"/>
            <p:cNvSpPr txBox="1"/>
            <p:nvPr/>
          </p:nvSpPr>
          <p:spPr>
            <a:xfrm>
              <a:off x="2111416" y="3272752"/>
              <a:ext cx="1776064" cy="338554"/>
            </a:xfrm>
            <a:prstGeom prst="rect">
              <a:avLst/>
            </a:prstGeom>
            <a:noFill/>
          </p:spPr>
          <p:txBody>
            <a:bodyPr wrap="none" rtlCol="0">
              <a:spAutoFit/>
            </a:bodyPr>
            <a:lstStyle/>
            <a:p>
              <a:pPr algn="ctr"/>
              <a:r>
                <a:rPr lang="en-US" sz="1600" b="1" dirty="0">
                  <a:solidFill>
                    <a:schemeClr val="bg1"/>
                  </a:solidFill>
                </a:rPr>
                <a:t>DESIGN-BID-BUILD</a:t>
              </a:r>
              <a:endParaRPr lang="id-ID" sz="1600" b="1" dirty="0">
                <a:solidFill>
                  <a:schemeClr val="bg1"/>
                </a:solidFill>
              </a:endParaRPr>
            </a:p>
          </p:txBody>
        </p:sp>
        <p:grpSp>
          <p:nvGrpSpPr>
            <p:cNvPr id="233" name="Group 232"/>
            <p:cNvGrpSpPr/>
            <p:nvPr/>
          </p:nvGrpSpPr>
          <p:grpSpPr>
            <a:xfrm>
              <a:off x="2800999" y="2708601"/>
              <a:ext cx="404398" cy="463006"/>
              <a:chOff x="9953626" y="3624263"/>
              <a:chExt cx="328613" cy="376238"/>
            </a:xfrm>
            <a:solidFill>
              <a:schemeClr val="bg1"/>
            </a:solidFill>
          </p:grpSpPr>
          <p:sp>
            <p:nvSpPr>
              <p:cNvPr id="234" name="Freeform 98"/>
              <p:cNvSpPr>
                <a:spLocks noEditPoints="1"/>
              </p:cNvSpPr>
              <p:nvPr/>
            </p:nvSpPr>
            <p:spPr bwMode="auto">
              <a:xfrm>
                <a:off x="10023476" y="3624263"/>
                <a:ext cx="188913" cy="9366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5" name="Freeform 99"/>
              <p:cNvSpPr>
                <a:spLocks noEditPoints="1"/>
              </p:cNvSpPr>
              <p:nvPr/>
            </p:nvSpPr>
            <p:spPr bwMode="auto">
              <a:xfrm>
                <a:off x="9953626" y="3671888"/>
                <a:ext cx="328613" cy="328613"/>
              </a:xfrm>
              <a:custGeom>
                <a:avLst/>
                <a:gdLst>
                  <a:gd name="T0" fmla="*/ 178 w 207"/>
                  <a:gd name="T1" fmla="*/ 0 h 207"/>
                  <a:gd name="T2" fmla="*/ 178 w 207"/>
                  <a:gd name="T3" fmla="*/ 44 h 207"/>
                  <a:gd name="T4" fmla="*/ 29 w 207"/>
                  <a:gd name="T5" fmla="*/ 44 h 207"/>
                  <a:gd name="T6" fmla="*/ 29 w 207"/>
                  <a:gd name="T7" fmla="*/ 0 h 207"/>
                  <a:gd name="T8" fmla="*/ 0 w 207"/>
                  <a:gd name="T9" fmla="*/ 0 h 207"/>
                  <a:gd name="T10" fmla="*/ 0 w 207"/>
                  <a:gd name="T11" fmla="*/ 207 h 207"/>
                  <a:gd name="T12" fmla="*/ 207 w 207"/>
                  <a:gd name="T13" fmla="*/ 207 h 207"/>
                  <a:gd name="T14" fmla="*/ 207 w 207"/>
                  <a:gd name="T15" fmla="*/ 0 h 207"/>
                  <a:gd name="T16" fmla="*/ 178 w 207"/>
                  <a:gd name="T17" fmla="*/ 0 h 207"/>
                  <a:gd name="T18" fmla="*/ 96 w 207"/>
                  <a:gd name="T19" fmla="*/ 174 h 207"/>
                  <a:gd name="T20" fmla="*/ 85 w 207"/>
                  <a:gd name="T21" fmla="*/ 166 h 207"/>
                  <a:gd name="T22" fmla="*/ 44 w 207"/>
                  <a:gd name="T23" fmla="*/ 122 h 207"/>
                  <a:gd name="T24" fmla="*/ 67 w 207"/>
                  <a:gd name="T25" fmla="*/ 103 h 207"/>
                  <a:gd name="T26" fmla="*/ 96 w 207"/>
                  <a:gd name="T27" fmla="*/ 133 h 207"/>
                  <a:gd name="T28" fmla="*/ 155 w 207"/>
                  <a:gd name="T29" fmla="*/ 74 h 207"/>
                  <a:gd name="T30" fmla="*/ 178 w 207"/>
                  <a:gd name="T31" fmla="*/ 96 h 207"/>
                  <a:gd name="T32" fmla="*/ 96 w 207"/>
                  <a:gd name="T33" fmla="*/ 17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07">
                    <a:moveTo>
                      <a:pt x="178" y="0"/>
                    </a:moveTo>
                    <a:lnTo>
                      <a:pt x="178" y="44"/>
                    </a:lnTo>
                    <a:lnTo>
                      <a:pt x="29" y="44"/>
                    </a:lnTo>
                    <a:lnTo>
                      <a:pt x="29" y="0"/>
                    </a:lnTo>
                    <a:lnTo>
                      <a:pt x="0" y="0"/>
                    </a:lnTo>
                    <a:lnTo>
                      <a:pt x="0" y="207"/>
                    </a:lnTo>
                    <a:lnTo>
                      <a:pt x="207" y="207"/>
                    </a:lnTo>
                    <a:lnTo>
                      <a:pt x="207" y="0"/>
                    </a:lnTo>
                    <a:lnTo>
                      <a:pt x="178" y="0"/>
                    </a:lnTo>
                    <a:close/>
                    <a:moveTo>
                      <a:pt x="96" y="174"/>
                    </a:moveTo>
                    <a:lnTo>
                      <a:pt x="85" y="166"/>
                    </a:lnTo>
                    <a:lnTo>
                      <a:pt x="44" y="122"/>
                    </a:lnTo>
                    <a:lnTo>
                      <a:pt x="67" y="103"/>
                    </a:lnTo>
                    <a:lnTo>
                      <a:pt x="96" y="133"/>
                    </a:lnTo>
                    <a:lnTo>
                      <a:pt x="155" y="74"/>
                    </a:lnTo>
                    <a:lnTo>
                      <a:pt x="178" y="96"/>
                    </a:lnTo>
                    <a:lnTo>
                      <a:pt x="96" y="1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46" name="Group 345"/>
          <p:cNvGrpSpPr/>
          <p:nvPr/>
        </p:nvGrpSpPr>
        <p:grpSpPr>
          <a:xfrm>
            <a:off x="2200295" y="2675126"/>
            <a:ext cx="1783886" cy="980271"/>
            <a:chOff x="4149261" y="2675126"/>
            <a:chExt cx="1783886" cy="980271"/>
          </a:xfrm>
        </p:grpSpPr>
        <p:sp>
          <p:nvSpPr>
            <p:cNvPr id="227" name="TextBox 226"/>
            <p:cNvSpPr txBox="1"/>
            <p:nvPr/>
          </p:nvSpPr>
          <p:spPr>
            <a:xfrm>
              <a:off x="4149261" y="3070622"/>
              <a:ext cx="1783886" cy="584775"/>
            </a:xfrm>
            <a:prstGeom prst="rect">
              <a:avLst/>
            </a:prstGeom>
            <a:noFill/>
          </p:spPr>
          <p:txBody>
            <a:bodyPr wrap="none" rtlCol="0">
              <a:spAutoFit/>
            </a:bodyPr>
            <a:lstStyle/>
            <a:p>
              <a:pPr algn="ctr"/>
              <a:r>
                <a:rPr lang="en-US" sz="1600" b="1" dirty="0">
                  <a:solidFill>
                    <a:schemeClr val="bg1"/>
                  </a:solidFill>
                </a:rPr>
                <a:t>COMPETITIVE</a:t>
              </a:r>
            </a:p>
            <a:p>
              <a:pPr algn="ctr"/>
              <a:r>
                <a:rPr lang="en-US" sz="1600" b="1" dirty="0">
                  <a:solidFill>
                    <a:schemeClr val="bg1"/>
                  </a:solidFill>
                </a:rPr>
                <a:t>SEALED PROPOSAL</a:t>
              </a:r>
            </a:p>
          </p:txBody>
        </p:sp>
        <p:sp>
          <p:nvSpPr>
            <p:cNvPr id="236" name="Freeform 101"/>
            <p:cNvSpPr>
              <a:spLocks noEditPoints="1"/>
            </p:cNvSpPr>
            <p:nvPr/>
          </p:nvSpPr>
          <p:spPr bwMode="auto">
            <a:xfrm>
              <a:off x="4824763" y="2675126"/>
              <a:ext cx="441515" cy="433701"/>
            </a:xfrm>
            <a:custGeom>
              <a:avLst/>
              <a:gdLst>
                <a:gd name="T0" fmla="*/ 61 w 61"/>
                <a:gd name="T1" fmla="*/ 4 h 60"/>
                <a:gd name="T2" fmla="*/ 57 w 61"/>
                <a:gd name="T3" fmla="*/ 0 h 60"/>
                <a:gd name="T4" fmla="*/ 47 w 61"/>
                <a:gd name="T5" fmla="*/ 11 h 60"/>
                <a:gd name="T6" fmla="*/ 28 w 61"/>
                <a:gd name="T7" fmla="*/ 4 h 60"/>
                <a:gd name="T8" fmla="*/ 0 w 61"/>
                <a:gd name="T9" fmla="*/ 32 h 60"/>
                <a:gd name="T10" fmla="*/ 28 w 61"/>
                <a:gd name="T11" fmla="*/ 60 h 60"/>
                <a:gd name="T12" fmla="*/ 56 w 61"/>
                <a:gd name="T13" fmla="*/ 32 h 60"/>
                <a:gd name="T14" fmla="*/ 51 w 61"/>
                <a:gd name="T15" fmla="*/ 17 h 60"/>
                <a:gd name="T16" fmla="*/ 61 w 61"/>
                <a:gd name="T17" fmla="*/ 4 h 60"/>
                <a:gd name="T18" fmla="*/ 52 w 61"/>
                <a:gd name="T19" fmla="*/ 32 h 60"/>
                <a:gd name="T20" fmla="*/ 28 w 61"/>
                <a:gd name="T21" fmla="*/ 56 h 60"/>
                <a:gd name="T22" fmla="*/ 4 w 61"/>
                <a:gd name="T23" fmla="*/ 32 h 60"/>
                <a:gd name="T24" fmla="*/ 28 w 61"/>
                <a:gd name="T25" fmla="*/ 8 h 60"/>
                <a:gd name="T26" fmla="*/ 44 w 61"/>
                <a:gd name="T27" fmla="*/ 14 h 60"/>
                <a:gd name="T28" fmla="*/ 27 w 61"/>
                <a:gd name="T29" fmla="*/ 34 h 60"/>
                <a:gd name="T30" fmla="*/ 14 w 61"/>
                <a:gd name="T31" fmla="*/ 21 h 60"/>
                <a:gd name="T32" fmla="*/ 10 w 61"/>
                <a:gd name="T33" fmla="*/ 30 h 60"/>
                <a:gd name="T34" fmla="*/ 23 w 61"/>
                <a:gd name="T35" fmla="*/ 45 h 60"/>
                <a:gd name="T36" fmla="*/ 26 w 61"/>
                <a:gd name="T37" fmla="*/ 49 h 60"/>
                <a:gd name="T38" fmla="*/ 29 w 61"/>
                <a:gd name="T39" fmla="*/ 45 h 60"/>
                <a:gd name="T40" fmla="*/ 49 w 61"/>
                <a:gd name="T41" fmla="*/ 20 h 60"/>
                <a:gd name="T42" fmla="*/ 52 w 61"/>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0">
                  <a:moveTo>
                    <a:pt x="61" y="4"/>
                  </a:moveTo>
                  <a:cubicBezTo>
                    <a:pt x="57" y="0"/>
                    <a:pt x="57" y="0"/>
                    <a:pt x="57" y="0"/>
                  </a:cubicBezTo>
                  <a:cubicBezTo>
                    <a:pt x="47" y="11"/>
                    <a:pt x="47" y="11"/>
                    <a:pt x="47" y="11"/>
                  </a:cubicBezTo>
                  <a:cubicBezTo>
                    <a:pt x="42" y="7"/>
                    <a:pt x="35" y="4"/>
                    <a:pt x="28" y="4"/>
                  </a:cubicBezTo>
                  <a:cubicBezTo>
                    <a:pt x="12" y="4"/>
                    <a:pt x="0" y="16"/>
                    <a:pt x="0" y="32"/>
                  </a:cubicBezTo>
                  <a:cubicBezTo>
                    <a:pt x="0" y="47"/>
                    <a:pt x="12" y="60"/>
                    <a:pt x="28" y="60"/>
                  </a:cubicBezTo>
                  <a:cubicBezTo>
                    <a:pt x="43" y="60"/>
                    <a:pt x="56" y="47"/>
                    <a:pt x="56" y="32"/>
                  </a:cubicBezTo>
                  <a:cubicBezTo>
                    <a:pt x="56" y="26"/>
                    <a:pt x="54" y="21"/>
                    <a:pt x="51" y="17"/>
                  </a:cubicBezTo>
                  <a:lnTo>
                    <a:pt x="61" y="4"/>
                  </a:lnTo>
                  <a:close/>
                  <a:moveTo>
                    <a:pt x="52" y="32"/>
                  </a:moveTo>
                  <a:cubicBezTo>
                    <a:pt x="52" y="45"/>
                    <a:pt x="41" y="56"/>
                    <a:pt x="28" y="56"/>
                  </a:cubicBezTo>
                  <a:cubicBezTo>
                    <a:pt x="14" y="56"/>
                    <a:pt x="4" y="45"/>
                    <a:pt x="4" y="32"/>
                  </a:cubicBezTo>
                  <a:cubicBezTo>
                    <a:pt x="4" y="19"/>
                    <a:pt x="14" y="8"/>
                    <a:pt x="28" y="8"/>
                  </a:cubicBezTo>
                  <a:cubicBezTo>
                    <a:pt x="34" y="8"/>
                    <a:pt x="40" y="10"/>
                    <a:pt x="44" y="14"/>
                  </a:cubicBezTo>
                  <a:cubicBezTo>
                    <a:pt x="27" y="34"/>
                    <a:pt x="27" y="34"/>
                    <a:pt x="27" y="34"/>
                  </a:cubicBezTo>
                  <a:cubicBezTo>
                    <a:pt x="14" y="21"/>
                    <a:pt x="14" y="21"/>
                    <a:pt x="14" y="21"/>
                  </a:cubicBezTo>
                  <a:cubicBezTo>
                    <a:pt x="10" y="30"/>
                    <a:pt x="10" y="30"/>
                    <a:pt x="10" y="30"/>
                  </a:cubicBezTo>
                  <a:cubicBezTo>
                    <a:pt x="23" y="45"/>
                    <a:pt x="23" y="45"/>
                    <a:pt x="23" y="45"/>
                  </a:cubicBezTo>
                  <a:cubicBezTo>
                    <a:pt x="26" y="49"/>
                    <a:pt x="26" y="49"/>
                    <a:pt x="26" y="49"/>
                  </a:cubicBezTo>
                  <a:cubicBezTo>
                    <a:pt x="29" y="45"/>
                    <a:pt x="29" y="45"/>
                    <a:pt x="29" y="45"/>
                  </a:cubicBezTo>
                  <a:cubicBezTo>
                    <a:pt x="49" y="20"/>
                    <a:pt x="49" y="20"/>
                    <a:pt x="49" y="20"/>
                  </a:cubicBezTo>
                  <a:cubicBezTo>
                    <a:pt x="51" y="24"/>
                    <a:pt x="52" y="28"/>
                    <a:pt x="52"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7" name="Group 346"/>
          <p:cNvGrpSpPr/>
          <p:nvPr/>
        </p:nvGrpSpPr>
        <p:grpSpPr>
          <a:xfrm>
            <a:off x="4186846" y="2662868"/>
            <a:ext cx="1775551" cy="982909"/>
            <a:chOff x="6135812" y="2749493"/>
            <a:chExt cx="1775551" cy="982909"/>
          </a:xfrm>
        </p:grpSpPr>
        <p:sp>
          <p:nvSpPr>
            <p:cNvPr id="229" name="TextBox 228"/>
            <p:cNvSpPr txBox="1"/>
            <p:nvPr/>
          </p:nvSpPr>
          <p:spPr>
            <a:xfrm>
              <a:off x="6135812" y="3147627"/>
              <a:ext cx="1775551" cy="584775"/>
            </a:xfrm>
            <a:prstGeom prst="rect">
              <a:avLst/>
            </a:prstGeom>
            <a:noFill/>
          </p:spPr>
          <p:txBody>
            <a:bodyPr wrap="none" rtlCol="0">
              <a:spAutoFit/>
            </a:bodyPr>
            <a:lstStyle/>
            <a:p>
              <a:pPr algn="ctr"/>
              <a:r>
                <a:rPr lang="en-US" sz="1600" b="1" dirty="0">
                  <a:solidFill>
                    <a:schemeClr val="bg1"/>
                  </a:solidFill>
                </a:rPr>
                <a:t>CONSTRUCTION</a:t>
              </a:r>
            </a:p>
            <a:p>
              <a:pPr algn="ctr"/>
              <a:r>
                <a:rPr lang="en-US" sz="1600" b="1" dirty="0">
                  <a:solidFill>
                    <a:schemeClr val="bg1"/>
                  </a:solidFill>
                </a:rPr>
                <a:t>MANAGER AT RISK</a:t>
              </a:r>
            </a:p>
          </p:txBody>
        </p:sp>
        <p:grpSp>
          <p:nvGrpSpPr>
            <p:cNvPr id="237" name="Group 236"/>
            <p:cNvGrpSpPr/>
            <p:nvPr/>
          </p:nvGrpSpPr>
          <p:grpSpPr>
            <a:xfrm>
              <a:off x="6820983" y="2749493"/>
              <a:ext cx="406351" cy="461052"/>
              <a:chOff x="1768475" y="2860675"/>
              <a:chExt cx="330200" cy="374650"/>
            </a:xfrm>
            <a:solidFill>
              <a:schemeClr val="bg1"/>
            </a:solidFill>
          </p:grpSpPr>
          <p:sp>
            <p:nvSpPr>
              <p:cNvPr id="238" name="Freeform 5"/>
              <p:cNvSpPr>
                <a:spLocks noEditPoints="1"/>
              </p:cNvSpPr>
              <p:nvPr/>
            </p:nvSpPr>
            <p:spPr bwMode="auto">
              <a:xfrm>
                <a:off x="1768475" y="2860675"/>
                <a:ext cx="330200" cy="374650"/>
              </a:xfrm>
              <a:custGeom>
                <a:avLst/>
                <a:gdLst>
                  <a:gd name="T0" fmla="*/ 141 w 208"/>
                  <a:gd name="T1" fmla="*/ 0 h 236"/>
                  <a:gd name="T2" fmla="*/ 0 w 208"/>
                  <a:gd name="T3" fmla="*/ 0 h 236"/>
                  <a:gd name="T4" fmla="*/ 0 w 208"/>
                  <a:gd name="T5" fmla="*/ 236 h 236"/>
                  <a:gd name="T6" fmla="*/ 208 w 208"/>
                  <a:gd name="T7" fmla="*/ 236 h 236"/>
                  <a:gd name="T8" fmla="*/ 208 w 208"/>
                  <a:gd name="T9" fmla="*/ 66 h 236"/>
                  <a:gd name="T10" fmla="*/ 141 w 208"/>
                  <a:gd name="T11" fmla="*/ 0 h 236"/>
                  <a:gd name="T12" fmla="*/ 178 w 208"/>
                  <a:gd name="T13" fmla="*/ 207 h 236"/>
                  <a:gd name="T14" fmla="*/ 30 w 208"/>
                  <a:gd name="T15" fmla="*/ 207 h 236"/>
                  <a:gd name="T16" fmla="*/ 30 w 208"/>
                  <a:gd name="T17" fmla="*/ 29 h 236"/>
                  <a:gd name="T18" fmla="*/ 126 w 208"/>
                  <a:gd name="T19" fmla="*/ 29 h 236"/>
                  <a:gd name="T20" fmla="*/ 178 w 208"/>
                  <a:gd name="T21" fmla="*/ 81 h 236"/>
                  <a:gd name="T22" fmla="*/ 178 w 208"/>
                  <a:gd name="T23" fmla="*/ 20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36">
                    <a:moveTo>
                      <a:pt x="141" y="0"/>
                    </a:moveTo>
                    <a:lnTo>
                      <a:pt x="0" y="0"/>
                    </a:lnTo>
                    <a:lnTo>
                      <a:pt x="0" y="236"/>
                    </a:lnTo>
                    <a:lnTo>
                      <a:pt x="208" y="236"/>
                    </a:lnTo>
                    <a:lnTo>
                      <a:pt x="208" y="66"/>
                    </a:lnTo>
                    <a:lnTo>
                      <a:pt x="141" y="0"/>
                    </a:lnTo>
                    <a:close/>
                    <a:moveTo>
                      <a:pt x="178" y="207"/>
                    </a:moveTo>
                    <a:lnTo>
                      <a:pt x="30" y="207"/>
                    </a:lnTo>
                    <a:lnTo>
                      <a:pt x="30" y="29"/>
                    </a:lnTo>
                    <a:lnTo>
                      <a:pt x="126" y="29"/>
                    </a:lnTo>
                    <a:lnTo>
                      <a:pt x="178" y="81"/>
                    </a:lnTo>
                    <a:lnTo>
                      <a:pt x="178" y="2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9" name="Rectangle 6"/>
              <p:cNvSpPr>
                <a:spLocks noChangeArrowheads="1"/>
              </p:cNvSpPr>
              <p:nvPr/>
            </p:nvSpPr>
            <p:spPr bwMode="auto">
              <a:xfrm>
                <a:off x="1863725" y="3024188"/>
                <a:ext cx="139700"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0" name="Rectangle 7"/>
              <p:cNvSpPr>
                <a:spLocks noChangeArrowheads="1"/>
              </p:cNvSpPr>
              <p:nvPr/>
            </p:nvSpPr>
            <p:spPr bwMode="auto">
              <a:xfrm>
                <a:off x="1863725" y="2978150"/>
                <a:ext cx="93663"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1" name="Rectangle 8"/>
              <p:cNvSpPr>
                <a:spLocks noChangeArrowheads="1"/>
              </p:cNvSpPr>
              <p:nvPr/>
            </p:nvSpPr>
            <p:spPr bwMode="auto">
              <a:xfrm>
                <a:off x="1863725" y="3071813"/>
                <a:ext cx="139700"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2" name="Rectangle 9"/>
              <p:cNvSpPr>
                <a:spLocks noChangeArrowheads="1"/>
              </p:cNvSpPr>
              <p:nvPr/>
            </p:nvSpPr>
            <p:spPr bwMode="auto">
              <a:xfrm>
                <a:off x="1863725" y="3117850"/>
                <a:ext cx="139700"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70" name="Rectangle 169">
            <a:extLst>
              <a:ext uri="{FF2B5EF4-FFF2-40B4-BE49-F238E27FC236}">
                <a16:creationId xmlns:a16="http://schemas.microsoft.com/office/drawing/2014/main" id="{B5AF47E5-1199-47CB-B497-355B8F3C3123}"/>
              </a:ext>
            </a:extLst>
          </p:cNvPr>
          <p:cNvSpPr/>
          <p:nvPr/>
        </p:nvSpPr>
        <p:spPr>
          <a:xfrm>
            <a:off x="239050" y="4048460"/>
            <a:ext cx="1805060" cy="1938992"/>
          </a:xfrm>
          <a:prstGeom prst="rect">
            <a:avLst/>
          </a:prstGeom>
        </p:spPr>
        <p:txBody>
          <a:bodyPr wrap="square">
            <a:spAutoFit/>
          </a:bodyPr>
          <a:lstStyle/>
          <a:p>
            <a:r>
              <a:rPr lang="en-US" sz="1000" b="1" dirty="0">
                <a:solidFill>
                  <a:schemeClr val="bg1">
                    <a:lumMod val="50000"/>
                  </a:schemeClr>
                </a:solidFill>
              </a:rPr>
              <a:t>ADVANTAGES:</a:t>
            </a:r>
          </a:p>
          <a:p>
            <a:pPr marL="171450" indent="-171450">
              <a:buFont typeface="Arial" panose="020B0604020202020204" pitchFamily="34" charset="0"/>
              <a:buChar char="•"/>
            </a:pPr>
            <a:r>
              <a:rPr lang="en-US" sz="1000" dirty="0">
                <a:solidFill>
                  <a:schemeClr val="bg1">
                    <a:lumMod val="50000"/>
                  </a:schemeClr>
                </a:solidFill>
              </a:rPr>
              <a:t>Familiar</a:t>
            </a:r>
          </a:p>
          <a:p>
            <a:pPr marL="171450" indent="-171450">
              <a:buFont typeface="Arial" panose="020B0604020202020204" pitchFamily="34" charset="0"/>
              <a:buChar char="•"/>
            </a:pPr>
            <a:r>
              <a:rPr lang="en-US" sz="1000" dirty="0">
                <a:solidFill>
                  <a:schemeClr val="bg1">
                    <a:lumMod val="50000"/>
                  </a:schemeClr>
                </a:solidFill>
              </a:rPr>
              <a:t>Easy Accounting</a:t>
            </a:r>
          </a:p>
          <a:p>
            <a:pPr marL="171450" indent="-171450">
              <a:buFont typeface="Arial" panose="020B0604020202020204" pitchFamily="34" charset="0"/>
              <a:buChar char="•"/>
            </a:pPr>
            <a:r>
              <a:rPr lang="en-US" sz="1000" dirty="0">
                <a:solidFill>
                  <a:schemeClr val="bg1">
                    <a:lumMod val="50000"/>
                  </a:schemeClr>
                </a:solidFill>
              </a:rPr>
              <a:t>One Contract w/ Designer</a:t>
            </a:r>
          </a:p>
          <a:p>
            <a:pPr marL="171450" indent="-171450">
              <a:buFont typeface="Arial" panose="020B0604020202020204" pitchFamily="34" charset="0"/>
              <a:buChar char="•"/>
            </a:pPr>
            <a:r>
              <a:rPr lang="en-US" sz="1000" dirty="0">
                <a:solidFill>
                  <a:schemeClr val="bg1">
                    <a:lumMod val="50000"/>
                  </a:schemeClr>
                </a:solidFill>
              </a:rPr>
              <a:t>One Contract w/Builder</a:t>
            </a:r>
          </a:p>
          <a:p>
            <a:pPr marL="171450" indent="-171450">
              <a:buFont typeface="Arial" panose="020B0604020202020204" pitchFamily="34" charset="0"/>
              <a:buChar char="•"/>
            </a:pPr>
            <a:endParaRPr lang="en-US" sz="1000" dirty="0">
              <a:solidFill>
                <a:schemeClr val="bg1">
                  <a:lumMod val="50000"/>
                </a:schemeClr>
              </a:solidFill>
            </a:endParaRPr>
          </a:p>
          <a:p>
            <a:r>
              <a:rPr lang="en-US" sz="1000" b="1" dirty="0">
                <a:solidFill>
                  <a:schemeClr val="bg1">
                    <a:lumMod val="50000"/>
                  </a:schemeClr>
                </a:solidFill>
              </a:rPr>
              <a:t>DISADVANTAGES:</a:t>
            </a:r>
          </a:p>
          <a:p>
            <a:pPr marL="171450" indent="-171450">
              <a:buFont typeface="Arial" panose="020B0604020202020204" pitchFamily="34" charset="0"/>
              <a:buChar char="•"/>
            </a:pPr>
            <a:r>
              <a:rPr lang="en-US" sz="1000" dirty="0">
                <a:solidFill>
                  <a:schemeClr val="bg1">
                    <a:lumMod val="50000"/>
                  </a:schemeClr>
                </a:solidFill>
              </a:rPr>
              <a:t>Familiar</a:t>
            </a:r>
          </a:p>
          <a:p>
            <a:pPr marL="171450" indent="-171450">
              <a:buFont typeface="Arial" panose="020B0604020202020204" pitchFamily="34" charset="0"/>
              <a:buChar char="•"/>
            </a:pPr>
            <a:r>
              <a:rPr lang="en-US" sz="1000" dirty="0">
                <a:solidFill>
                  <a:schemeClr val="bg1">
                    <a:lumMod val="50000"/>
                  </a:schemeClr>
                </a:solidFill>
              </a:rPr>
              <a:t>Easy Accounting</a:t>
            </a:r>
          </a:p>
          <a:p>
            <a:pPr marL="171450" indent="-171450">
              <a:buFont typeface="Arial" panose="020B0604020202020204" pitchFamily="34" charset="0"/>
              <a:buChar char="•"/>
            </a:pPr>
            <a:r>
              <a:rPr lang="en-US" sz="1000" dirty="0">
                <a:solidFill>
                  <a:schemeClr val="bg1">
                    <a:lumMod val="50000"/>
                  </a:schemeClr>
                </a:solidFill>
              </a:rPr>
              <a:t>One Contract w/ Designer</a:t>
            </a:r>
          </a:p>
          <a:p>
            <a:pPr marL="171450" indent="-171450">
              <a:buFont typeface="Arial" panose="020B0604020202020204" pitchFamily="34" charset="0"/>
              <a:buChar char="•"/>
            </a:pPr>
            <a:r>
              <a:rPr lang="en-US" sz="1000" dirty="0">
                <a:solidFill>
                  <a:schemeClr val="bg1">
                    <a:lumMod val="50000"/>
                  </a:schemeClr>
                </a:solidFill>
              </a:rPr>
              <a:t>One Contract w/Builder</a:t>
            </a:r>
            <a:endParaRPr lang="id-ID" sz="1000" dirty="0">
              <a:solidFill>
                <a:schemeClr val="bg1">
                  <a:lumMod val="50000"/>
                </a:schemeClr>
              </a:solidFill>
            </a:endParaRPr>
          </a:p>
          <a:p>
            <a:pPr marL="171450" indent="-171450">
              <a:buFont typeface="Arial" panose="020B0604020202020204" pitchFamily="34" charset="0"/>
              <a:buChar char="•"/>
            </a:pPr>
            <a:endParaRPr lang="id-ID" sz="1000" dirty="0">
              <a:solidFill>
                <a:schemeClr val="bg1">
                  <a:lumMod val="50000"/>
                </a:schemeClr>
              </a:solidFill>
            </a:endParaRPr>
          </a:p>
        </p:txBody>
      </p:sp>
      <p:sp>
        <p:nvSpPr>
          <p:cNvPr id="171" name="Rectangle 170">
            <a:extLst>
              <a:ext uri="{FF2B5EF4-FFF2-40B4-BE49-F238E27FC236}">
                <a16:creationId xmlns:a16="http://schemas.microsoft.com/office/drawing/2014/main" id="{C7FD53AE-D9A8-4F65-83B4-57AD3C636DA3}"/>
              </a:ext>
            </a:extLst>
          </p:cNvPr>
          <p:cNvSpPr/>
          <p:nvPr/>
        </p:nvSpPr>
        <p:spPr>
          <a:xfrm>
            <a:off x="2281180" y="4047126"/>
            <a:ext cx="1805060" cy="1785104"/>
          </a:xfrm>
          <a:prstGeom prst="rect">
            <a:avLst/>
          </a:prstGeom>
        </p:spPr>
        <p:txBody>
          <a:bodyPr wrap="square">
            <a:spAutoFit/>
          </a:bodyPr>
          <a:lstStyle/>
          <a:p>
            <a:r>
              <a:rPr lang="en-US" sz="1000" b="1" dirty="0">
                <a:solidFill>
                  <a:schemeClr val="bg1">
                    <a:lumMod val="50000"/>
                  </a:schemeClr>
                </a:solidFill>
              </a:rPr>
              <a:t>ADVANTAGES:</a:t>
            </a:r>
          </a:p>
          <a:p>
            <a:pPr marL="171450" indent="-171450">
              <a:buFont typeface="Arial" panose="020B0604020202020204" pitchFamily="34" charset="0"/>
              <a:buChar char="•"/>
            </a:pPr>
            <a:r>
              <a:rPr lang="en-US" sz="1000" dirty="0">
                <a:solidFill>
                  <a:schemeClr val="bg1">
                    <a:lumMod val="50000"/>
                  </a:schemeClr>
                </a:solidFill>
              </a:rPr>
              <a:t>Same as DBB except adds flexibility for Qualifications-based selection</a:t>
            </a:r>
          </a:p>
          <a:p>
            <a:pPr marL="171450" indent="-171450">
              <a:buFont typeface="Arial" panose="020B0604020202020204" pitchFamily="34" charset="0"/>
              <a:buChar char="•"/>
            </a:pPr>
            <a:endParaRPr lang="en-US" sz="1000" dirty="0">
              <a:solidFill>
                <a:schemeClr val="bg1">
                  <a:lumMod val="50000"/>
                </a:schemeClr>
              </a:solidFill>
            </a:endParaRPr>
          </a:p>
          <a:p>
            <a:r>
              <a:rPr lang="en-US" sz="1000" b="1" dirty="0">
                <a:solidFill>
                  <a:schemeClr val="bg1">
                    <a:lumMod val="50000"/>
                  </a:schemeClr>
                </a:solidFill>
              </a:rPr>
              <a:t>DISADVANTAGES:</a:t>
            </a:r>
          </a:p>
          <a:p>
            <a:pPr marL="171450" indent="-171450">
              <a:buFont typeface="Arial" panose="020B0604020202020204" pitchFamily="34" charset="0"/>
              <a:buChar char="•"/>
            </a:pPr>
            <a:r>
              <a:rPr lang="en-US" sz="1000" dirty="0">
                <a:solidFill>
                  <a:schemeClr val="bg1">
                    <a:lumMod val="50000"/>
                  </a:schemeClr>
                </a:solidFill>
              </a:rPr>
              <a:t>Familiar</a:t>
            </a:r>
          </a:p>
          <a:p>
            <a:pPr marL="171450" indent="-171450">
              <a:buFont typeface="Arial" panose="020B0604020202020204" pitchFamily="34" charset="0"/>
              <a:buChar char="•"/>
            </a:pPr>
            <a:r>
              <a:rPr lang="en-US" sz="1000" dirty="0">
                <a:solidFill>
                  <a:schemeClr val="bg1">
                    <a:lumMod val="50000"/>
                  </a:schemeClr>
                </a:solidFill>
              </a:rPr>
              <a:t>Easy Accounting</a:t>
            </a:r>
          </a:p>
          <a:p>
            <a:pPr marL="171450" indent="-171450">
              <a:buFont typeface="Arial" panose="020B0604020202020204" pitchFamily="34" charset="0"/>
              <a:buChar char="•"/>
            </a:pPr>
            <a:r>
              <a:rPr lang="en-US" sz="1000" dirty="0">
                <a:solidFill>
                  <a:schemeClr val="bg1">
                    <a:lumMod val="50000"/>
                  </a:schemeClr>
                </a:solidFill>
              </a:rPr>
              <a:t>One Contract w/ Designer</a:t>
            </a:r>
          </a:p>
          <a:p>
            <a:pPr marL="171450" indent="-171450">
              <a:buFont typeface="Arial" panose="020B0604020202020204" pitchFamily="34" charset="0"/>
              <a:buChar char="•"/>
            </a:pPr>
            <a:r>
              <a:rPr lang="en-US" sz="1000" dirty="0">
                <a:solidFill>
                  <a:schemeClr val="bg1">
                    <a:lumMod val="50000"/>
                  </a:schemeClr>
                </a:solidFill>
              </a:rPr>
              <a:t>One Contract w/Builder</a:t>
            </a:r>
            <a:endParaRPr lang="id-ID" sz="1000" dirty="0">
              <a:solidFill>
                <a:schemeClr val="bg1">
                  <a:lumMod val="50000"/>
                </a:schemeClr>
              </a:solidFill>
            </a:endParaRPr>
          </a:p>
          <a:p>
            <a:pPr marL="171450" indent="-171450">
              <a:buFont typeface="Arial" panose="020B0604020202020204" pitchFamily="34" charset="0"/>
              <a:buChar char="•"/>
            </a:pPr>
            <a:endParaRPr lang="id-ID" sz="1000" dirty="0">
              <a:solidFill>
                <a:schemeClr val="bg1">
                  <a:lumMod val="50000"/>
                </a:schemeClr>
              </a:solidFill>
            </a:endParaRPr>
          </a:p>
        </p:txBody>
      </p:sp>
      <p:sp>
        <p:nvSpPr>
          <p:cNvPr id="172" name="Rectangle 171">
            <a:extLst>
              <a:ext uri="{FF2B5EF4-FFF2-40B4-BE49-F238E27FC236}">
                <a16:creationId xmlns:a16="http://schemas.microsoft.com/office/drawing/2014/main" id="{64C7B8B9-4C1A-4FB7-A870-FCECFA7F1D9E}"/>
              </a:ext>
            </a:extLst>
          </p:cNvPr>
          <p:cNvSpPr/>
          <p:nvPr/>
        </p:nvSpPr>
        <p:spPr>
          <a:xfrm>
            <a:off x="4218973" y="4047126"/>
            <a:ext cx="1805060" cy="2400657"/>
          </a:xfrm>
          <a:prstGeom prst="rect">
            <a:avLst/>
          </a:prstGeom>
        </p:spPr>
        <p:txBody>
          <a:bodyPr wrap="square">
            <a:spAutoFit/>
          </a:bodyPr>
          <a:lstStyle/>
          <a:p>
            <a:r>
              <a:rPr lang="en-US" sz="1000" b="1" dirty="0">
                <a:solidFill>
                  <a:schemeClr val="bg1">
                    <a:lumMod val="50000"/>
                  </a:schemeClr>
                </a:solidFill>
              </a:rPr>
              <a:t>ADVANTAGES:</a:t>
            </a:r>
          </a:p>
          <a:p>
            <a:pPr marL="171450" indent="-171450">
              <a:buFont typeface="Arial" panose="020B0604020202020204" pitchFamily="34" charset="0"/>
              <a:buChar char="•"/>
            </a:pPr>
            <a:r>
              <a:rPr lang="en-US" sz="1000" dirty="0">
                <a:solidFill>
                  <a:schemeClr val="bg1">
                    <a:lumMod val="50000"/>
                  </a:schemeClr>
                </a:solidFill>
              </a:rPr>
              <a:t>One contract w/Designer and one w/ Builder</a:t>
            </a:r>
          </a:p>
          <a:p>
            <a:pPr marL="171450" indent="-171450">
              <a:buFont typeface="Arial" panose="020B0604020202020204" pitchFamily="34" charset="0"/>
              <a:buChar char="•"/>
            </a:pPr>
            <a:r>
              <a:rPr lang="en-US" sz="1000" dirty="0">
                <a:solidFill>
                  <a:schemeClr val="bg1">
                    <a:lumMod val="50000"/>
                  </a:schemeClr>
                </a:solidFill>
              </a:rPr>
              <a:t>CMR participates in Design Phase</a:t>
            </a:r>
          </a:p>
          <a:p>
            <a:pPr marL="171450" indent="-171450">
              <a:buFont typeface="Arial" panose="020B0604020202020204" pitchFamily="34" charset="0"/>
              <a:buChar char="•"/>
            </a:pPr>
            <a:r>
              <a:rPr lang="en-US" sz="1000" dirty="0">
                <a:solidFill>
                  <a:schemeClr val="bg1">
                    <a:lumMod val="50000"/>
                  </a:schemeClr>
                </a:solidFill>
              </a:rPr>
              <a:t>Expedited Schedule</a:t>
            </a:r>
          </a:p>
          <a:p>
            <a:pPr marL="171450" indent="-171450">
              <a:buFont typeface="Arial" panose="020B0604020202020204" pitchFamily="34" charset="0"/>
              <a:buChar char="•"/>
            </a:pPr>
            <a:r>
              <a:rPr lang="en-US" sz="1000" dirty="0">
                <a:solidFill>
                  <a:schemeClr val="bg1">
                    <a:lumMod val="50000"/>
                  </a:schemeClr>
                </a:solidFill>
              </a:rPr>
              <a:t>Guaranteed Maximum Price</a:t>
            </a:r>
          </a:p>
          <a:p>
            <a:pPr marL="171450" indent="-171450">
              <a:buFont typeface="Arial" panose="020B0604020202020204" pitchFamily="34" charset="0"/>
              <a:buChar char="•"/>
            </a:pPr>
            <a:r>
              <a:rPr lang="en-US" sz="1000" dirty="0">
                <a:solidFill>
                  <a:schemeClr val="bg1">
                    <a:lumMod val="50000"/>
                  </a:schemeClr>
                </a:solidFill>
              </a:rPr>
              <a:t>Transparency</a:t>
            </a:r>
          </a:p>
          <a:p>
            <a:pPr marL="171450" indent="-171450">
              <a:buFont typeface="Arial" panose="020B0604020202020204" pitchFamily="34" charset="0"/>
              <a:buChar char="•"/>
            </a:pPr>
            <a:r>
              <a:rPr lang="en-US" sz="1000" dirty="0">
                <a:solidFill>
                  <a:schemeClr val="bg1">
                    <a:lumMod val="50000"/>
                  </a:schemeClr>
                </a:solidFill>
              </a:rPr>
              <a:t>Transfers Risk from Owner</a:t>
            </a:r>
          </a:p>
          <a:p>
            <a:pPr marL="171450" indent="-171450">
              <a:buFont typeface="Arial" panose="020B0604020202020204" pitchFamily="34" charset="0"/>
              <a:buChar char="•"/>
            </a:pPr>
            <a:endParaRPr lang="en-US" sz="1000" dirty="0">
              <a:solidFill>
                <a:schemeClr val="bg1">
                  <a:lumMod val="50000"/>
                </a:schemeClr>
              </a:solidFill>
            </a:endParaRPr>
          </a:p>
          <a:p>
            <a:r>
              <a:rPr lang="en-US" sz="1000" b="1" dirty="0">
                <a:solidFill>
                  <a:schemeClr val="bg1">
                    <a:lumMod val="50000"/>
                  </a:schemeClr>
                </a:solidFill>
              </a:rPr>
              <a:t>DISADVANTAGES:</a:t>
            </a:r>
          </a:p>
          <a:p>
            <a:pPr marL="171450" indent="-171450">
              <a:buFont typeface="Arial" panose="020B0604020202020204" pitchFamily="34" charset="0"/>
              <a:buChar char="•"/>
            </a:pPr>
            <a:r>
              <a:rPr lang="en-US" sz="1000" dirty="0">
                <a:solidFill>
                  <a:schemeClr val="bg1">
                    <a:lumMod val="50000"/>
                  </a:schemeClr>
                </a:solidFill>
              </a:rPr>
              <a:t>Unfamiliarity leads to major management mistakes</a:t>
            </a:r>
          </a:p>
          <a:p>
            <a:pPr marL="171450" indent="-171450">
              <a:buFont typeface="Arial" panose="020B0604020202020204" pitchFamily="34" charset="0"/>
              <a:buChar char="•"/>
            </a:pPr>
            <a:r>
              <a:rPr lang="en-US" sz="1000" dirty="0">
                <a:solidFill>
                  <a:schemeClr val="bg1">
                    <a:lumMod val="50000"/>
                  </a:schemeClr>
                </a:solidFill>
              </a:rPr>
              <a:t>Difficult Accounting</a:t>
            </a:r>
            <a:endParaRPr lang="id-ID" sz="1000" dirty="0">
              <a:solidFill>
                <a:schemeClr val="bg1">
                  <a:lumMod val="50000"/>
                </a:schemeClr>
              </a:solidFill>
            </a:endParaRPr>
          </a:p>
          <a:p>
            <a:pPr marL="171450" indent="-171450">
              <a:buFont typeface="Arial" panose="020B0604020202020204" pitchFamily="34" charset="0"/>
              <a:buChar char="•"/>
            </a:pPr>
            <a:endParaRPr lang="id-ID" sz="1000" dirty="0">
              <a:solidFill>
                <a:schemeClr val="bg1">
                  <a:lumMod val="50000"/>
                </a:schemeClr>
              </a:solidFill>
            </a:endParaRPr>
          </a:p>
        </p:txBody>
      </p:sp>
      <p:sp>
        <p:nvSpPr>
          <p:cNvPr id="173" name="Rectangle 172">
            <a:extLst>
              <a:ext uri="{FF2B5EF4-FFF2-40B4-BE49-F238E27FC236}">
                <a16:creationId xmlns:a16="http://schemas.microsoft.com/office/drawing/2014/main" id="{632BD820-3402-48F8-8F78-A542368DC140}"/>
              </a:ext>
            </a:extLst>
          </p:cNvPr>
          <p:cNvSpPr/>
          <p:nvPr/>
        </p:nvSpPr>
        <p:spPr>
          <a:xfrm>
            <a:off x="6213625" y="4056828"/>
            <a:ext cx="1805060" cy="1785104"/>
          </a:xfrm>
          <a:prstGeom prst="rect">
            <a:avLst/>
          </a:prstGeom>
        </p:spPr>
        <p:txBody>
          <a:bodyPr wrap="square">
            <a:spAutoFit/>
          </a:bodyPr>
          <a:lstStyle/>
          <a:p>
            <a:r>
              <a:rPr lang="en-US" sz="1000" b="1" dirty="0">
                <a:solidFill>
                  <a:schemeClr val="bg1">
                    <a:lumMod val="50000"/>
                  </a:schemeClr>
                </a:solidFill>
              </a:rPr>
              <a:t>ADVANTAGES:</a:t>
            </a:r>
          </a:p>
          <a:p>
            <a:pPr marL="171450" indent="-171450">
              <a:buFont typeface="Arial" panose="020B0604020202020204" pitchFamily="34" charset="0"/>
              <a:buChar char="•"/>
            </a:pPr>
            <a:r>
              <a:rPr lang="en-US" sz="1000" dirty="0">
                <a:solidFill>
                  <a:schemeClr val="bg1">
                    <a:lumMod val="50000"/>
                  </a:schemeClr>
                </a:solidFill>
              </a:rPr>
              <a:t>Shares advantages of CMR</a:t>
            </a:r>
          </a:p>
          <a:p>
            <a:pPr marL="171450" indent="-171450">
              <a:buFont typeface="Arial" panose="020B0604020202020204" pitchFamily="34" charset="0"/>
              <a:buChar char="•"/>
            </a:pPr>
            <a:r>
              <a:rPr lang="en-US" sz="1000" dirty="0">
                <a:solidFill>
                  <a:schemeClr val="bg1">
                    <a:lumMod val="50000"/>
                  </a:schemeClr>
                </a:solidFill>
              </a:rPr>
              <a:t>One contract</a:t>
            </a:r>
          </a:p>
          <a:p>
            <a:pPr marL="171450" indent="-171450">
              <a:buFont typeface="Arial" panose="020B0604020202020204" pitchFamily="34" charset="0"/>
              <a:buChar char="•"/>
            </a:pPr>
            <a:r>
              <a:rPr lang="en-US" sz="1000" dirty="0">
                <a:solidFill>
                  <a:schemeClr val="bg1">
                    <a:lumMod val="50000"/>
                  </a:schemeClr>
                </a:solidFill>
              </a:rPr>
              <a:t>Eliminates adverse relationship</a:t>
            </a:r>
          </a:p>
          <a:p>
            <a:pPr marL="171450" indent="-171450">
              <a:buFont typeface="Arial" panose="020B0604020202020204" pitchFamily="34" charset="0"/>
              <a:buChar char="•"/>
            </a:pPr>
            <a:endParaRPr lang="en-US" sz="1000" dirty="0">
              <a:solidFill>
                <a:schemeClr val="bg1">
                  <a:lumMod val="50000"/>
                </a:schemeClr>
              </a:solidFill>
            </a:endParaRPr>
          </a:p>
          <a:p>
            <a:r>
              <a:rPr lang="en-US" sz="1000" b="1" dirty="0">
                <a:solidFill>
                  <a:schemeClr val="bg1">
                    <a:lumMod val="50000"/>
                  </a:schemeClr>
                </a:solidFill>
              </a:rPr>
              <a:t>DISADVANTAGES:</a:t>
            </a:r>
          </a:p>
          <a:p>
            <a:pPr marL="171450" indent="-171450">
              <a:buFont typeface="Arial" panose="020B0604020202020204" pitchFamily="34" charset="0"/>
              <a:buChar char="•"/>
            </a:pPr>
            <a:r>
              <a:rPr lang="en-US" sz="1000" dirty="0">
                <a:solidFill>
                  <a:schemeClr val="bg1">
                    <a:lumMod val="50000"/>
                  </a:schemeClr>
                </a:solidFill>
              </a:rPr>
              <a:t>Unfamiliarity leads to major management mistakes</a:t>
            </a:r>
          </a:p>
          <a:p>
            <a:pPr marL="171450" indent="-171450">
              <a:buFont typeface="Arial" panose="020B0604020202020204" pitchFamily="34" charset="0"/>
              <a:buChar char="•"/>
            </a:pPr>
            <a:r>
              <a:rPr lang="en-US" sz="1000" dirty="0">
                <a:solidFill>
                  <a:schemeClr val="bg1">
                    <a:lumMod val="50000"/>
                  </a:schemeClr>
                </a:solidFill>
              </a:rPr>
              <a:t>Market Driven</a:t>
            </a:r>
          </a:p>
          <a:p>
            <a:pPr marL="171450" indent="-171450">
              <a:buFont typeface="Arial" panose="020B0604020202020204" pitchFamily="34" charset="0"/>
              <a:buChar char="•"/>
            </a:pPr>
            <a:r>
              <a:rPr lang="en-US" sz="1000" dirty="0">
                <a:solidFill>
                  <a:schemeClr val="bg1">
                    <a:lumMod val="50000"/>
                  </a:schemeClr>
                </a:solidFill>
              </a:rPr>
              <a:t>One contract</a:t>
            </a:r>
            <a:endParaRPr lang="id-ID" sz="1000" dirty="0">
              <a:solidFill>
                <a:schemeClr val="bg1">
                  <a:lumMod val="50000"/>
                </a:schemeClr>
              </a:solidFill>
            </a:endParaRPr>
          </a:p>
        </p:txBody>
      </p:sp>
      <p:sp>
        <p:nvSpPr>
          <p:cNvPr id="175" name="Rectangle 174">
            <a:extLst>
              <a:ext uri="{FF2B5EF4-FFF2-40B4-BE49-F238E27FC236}">
                <a16:creationId xmlns:a16="http://schemas.microsoft.com/office/drawing/2014/main" id="{2CC1D159-B6A2-4665-8B9E-30764A85AE80}"/>
              </a:ext>
            </a:extLst>
          </p:cNvPr>
          <p:cNvSpPr/>
          <p:nvPr/>
        </p:nvSpPr>
        <p:spPr>
          <a:xfrm>
            <a:off x="8215779" y="4052351"/>
            <a:ext cx="1805060" cy="1631216"/>
          </a:xfrm>
          <a:prstGeom prst="rect">
            <a:avLst/>
          </a:prstGeom>
        </p:spPr>
        <p:txBody>
          <a:bodyPr wrap="square">
            <a:spAutoFit/>
          </a:bodyPr>
          <a:lstStyle/>
          <a:p>
            <a:r>
              <a:rPr lang="en-US" sz="1000" b="1" dirty="0">
                <a:solidFill>
                  <a:schemeClr val="bg1">
                    <a:lumMod val="50000"/>
                  </a:schemeClr>
                </a:solidFill>
              </a:rPr>
              <a:t>ADVANTAGES:</a:t>
            </a:r>
          </a:p>
          <a:p>
            <a:pPr marL="171450" indent="-171450">
              <a:buFont typeface="Arial" panose="020B0604020202020204" pitchFamily="34" charset="0"/>
              <a:buChar char="•"/>
            </a:pPr>
            <a:r>
              <a:rPr lang="en-US" sz="1000" dirty="0">
                <a:solidFill>
                  <a:schemeClr val="bg1">
                    <a:lumMod val="50000"/>
                  </a:schemeClr>
                </a:solidFill>
              </a:rPr>
              <a:t>Serves as Advisor</a:t>
            </a:r>
          </a:p>
          <a:p>
            <a:pPr marL="171450" indent="-171450">
              <a:buFont typeface="Arial" panose="020B0604020202020204" pitchFamily="34" charset="0"/>
              <a:buChar char="•"/>
            </a:pPr>
            <a:endParaRPr lang="en-US" sz="1000" dirty="0">
              <a:solidFill>
                <a:schemeClr val="bg1">
                  <a:lumMod val="50000"/>
                </a:schemeClr>
              </a:solidFill>
            </a:endParaRPr>
          </a:p>
          <a:p>
            <a:r>
              <a:rPr lang="en-US" sz="1000" b="1" dirty="0">
                <a:solidFill>
                  <a:schemeClr val="bg1">
                    <a:lumMod val="50000"/>
                  </a:schemeClr>
                </a:solidFill>
              </a:rPr>
              <a:t>DISADVANTAGES:</a:t>
            </a:r>
          </a:p>
          <a:p>
            <a:pPr marL="171450" indent="-171450">
              <a:buFont typeface="Arial" panose="020B0604020202020204" pitchFamily="34" charset="0"/>
              <a:buChar char="•"/>
            </a:pPr>
            <a:r>
              <a:rPr lang="en-US" sz="1000" dirty="0">
                <a:solidFill>
                  <a:schemeClr val="bg1">
                    <a:lumMod val="50000"/>
                  </a:schemeClr>
                </a:solidFill>
              </a:rPr>
              <a:t>May be used incorrectly</a:t>
            </a:r>
          </a:p>
          <a:p>
            <a:pPr marL="171450" indent="-171450">
              <a:buFont typeface="Arial" panose="020B0604020202020204" pitchFamily="34" charset="0"/>
              <a:buChar char="•"/>
            </a:pPr>
            <a:r>
              <a:rPr lang="en-US" sz="1000" dirty="0">
                <a:solidFill>
                  <a:schemeClr val="bg1">
                    <a:lumMod val="50000"/>
                  </a:schemeClr>
                </a:solidFill>
              </a:rPr>
              <a:t>May increase staff requirements of the Owner</a:t>
            </a:r>
          </a:p>
          <a:p>
            <a:pPr marL="171450" indent="-171450">
              <a:buFont typeface="Arial" panose="020B0604020202020204" pitchFamily="34" charset="0"/>
              <a:buChar char="•"/>
            </a:pPr>
            <a:r>
              <a:rPr lang="en-US" sz="1000" dirty="0">
                <a:solidFill>
                  <a:schemeClr val="bg1">
                    <a:lumMod val="50000"/>
                  </a:schemeClr>
                </a:solidFill>
              </a:rPr>
              <a:t>Involves greater risk to the owner without the required elements</a:t>
            </a:r>
            <a:endParaRPr lang="id-ID" sz="1000" dirty="0">
              <a:solidFill>
                <a:schemeClr val="bg1">
                  <a:lumMod val="50000"/>
                </a:schemeClr>
              </a:solidFill>
            </a:endParaRPr>
          </a:p>
        </p:txBody>
      </p:sp>
      <p:grpSp>
        <p:nvGrpSpPr>
          <p:cNvPr id="82" name="Group 81">
            <a:extLst>
              <a:ext uri="{FF2B5EF4-FFF2-40B4-BE49-F238E27FC236}">
                <a16:creationId xmlns:a16="http://schemas.microsoft.com/office/drawing/2014/main" id="{7C90B681-9FE8-4DA5-BA6E-E70ACC430459}"/>
              </a:ext>
            </a:extLst>
          </p:cNvPr>
          <p:cNvGrpSpPr/>
          <p:nvPr/>
        </p:nvGrpSpPr>
        <p:grpSpPr>
          <a:xfrm>
            <a:off x="6369253" y="2745061"/>
            <a:ext cx="1413785" cy="894274"/>
            <a:chOff x="6337713" y="2717032"/>
            <a:chExt cx="1413785" cy="894274"/>
          </a:xfrm>
        </p:grpSpPr>
        <p:sp>
          <p:nvSpPr>
            <p:cNvPr id="83" name="TextBox 82">
              <a:extLst>
                <a:ext uri="{FF2B5EF4-FFF2-40B4-BE49-F238E27FC236}">
                  <a16:creationId xmlns:a16="http://schemas.microsoft.com/office/drawing/2014/main" id="{3F9D519C-66DD-42ED-9C4E-B08FED9CDA95}"/>
                </a:ext>
              </a:extLst>
            </p:cNvPr>
            <p:cNvSpPr txBox="1"/>
            <p:nvPr/>
          </p:nvSpPr>
          <p:spPr>
            <a:xfrm>
              <a:off x="6337713" y="3272752"/>
              <a:ext cx="1413785" cy="338554"/>
            </a:xfrm>
            <a:prstGeom prst="rect">
              <a:avLst/>
            </a:prstGeom>
            <a:noFill/>
          </p:spPr>
          <p:txBody>
            <a:bodyPr wrap="none" rtlCol="0">
              <a:spAutoFit/>
            </a:bodyPr>
            <a:lstStyle/>
            <a:p>
              <a:pPr algn="ctr"/>
              <a:r>
                <a:rPr lang="en-US" sz="1600" b="1" dirty="0">
                  <a:solidFill>
                    <a:schemeClr val="bg1"/>
                  </a:solidFill>
                </a:rPr>
                <a:t>DESIGN-BUILD</a:t>
              </a:r>
              <a:endParaRPr lang="id-ID" sz="1600" b="1" dirty="0">
                <a:solidFill>
                  <a:schemeClr val="bg1"/>
                </a:solidFill>
              </a:endParaRPr>
            </a:p>
          </p:txBody>
        </p:sp>
        <p:sp>
          <p:nvSpPr>
            <p:cNvPr id="84" name="Freeform 137">
              <a:extLst>
                <a:ext uri="{FF2B5EF4-FFF2-40B4-BE49-F238E27FC236}">
                  <a16:creationId xmlns:a16="http://schemas.microsoft.com/office/drawing/2014/main" id="{22188EFA-1114-4B37-AC31-9FF3310DBFA4}"/>
                </a:ext>
              </a:extLst>
            </p:cNvPr>
            <p:cNvSpPr>
              <a:spLocks noEditPoints="1"/>
            </p:cNvSpPr>
            <p:nvPr/>
          </p:nvSpPr>
          <p:spPr bwMode="auto">
            <a:xfrm>
              <a:off x="6866261" y="2717032"/>
              <a:ext cx="457876" cy="520503"/>
            </a:xfrm>
            <a:custGeom>
              <a:avLst/>
              <a:gdLst>
                <a:gd name="T0" fmla="*/ 115 w 230"/>
                <a:gd name="T1" fmla="*/ 0 h 230"/>
                <a:gd name="T2" fmla="*/ 14 w 230"/>
                <a:gd name="T3" fmla="*/ 215 h 230"/>
                <a:gd name="T4" fmla="*/ 0 w 230"/>
                <a:gd name="T5" fmla="*/ 230 h 230"/>
                <a:gd name="T6" fmla="*/ 230 w 230"/>
                <a:gd name="T7" fmla="*/ 57 h 230"/>
                <a:gd name="T8" fmla="*/ 86 w 230"/>
                <a:gd name="T9" fmla="*/ 215 h 230"/>
                <a:gd name="T10" fmla="*/ 43 w 230"/>
                <a:gd name="T11" fmla="*/ 187 h 230"/>
                <a:gd name="T12" fmla="*/ 86 w 230"/>
                <a:gd name="T13" fmla="*/ 215 h 230"/>
                <a:gd name="T14" fmla="*/ 29 w 230"/>
                <a:gd name="T15" fmla="*/ 158 h 230"/>
                <a:gd name="T16" fmla="*/ 100 w 230"/>
                <a:gd name="T17" fmla="*/ 144 h 230"/>
                <a:gd name="T18" fmla="*/ 100 w 230"/>
                <a:gd name="T19" fmla="*/ 129 h 230"/>
                <a:gd name="T20" fmla="*/ 29 w 230"/>
                <a:gd name="T21" fmla="*/ 115 h 230"/>
                <a:gd name="T22" fmla="*/ 100 w 230"/>
                <a:gd name="T23" fmla="*/ 129 h 230"/>
                <a:gd name="T24" fmla="*/ 29 w 230"/>
                <a:gd name="T25" fmla="*/ 101 h 230"/>
                <a:gd name="T26" fmla="*/ 100 w 230"/>
                <a:gd name="T27" fmla="*/ 86 h 230"/>
                <a:gd name="T28" fmla="*/ 100 w 230"/>
                <a:gd name="T29" fmla="*/ 72 h 230"/>
                <a:gd name="T30" fmla="*/ 29 w 230"/>
                <a:gd name="T31" fmla="*/ 57 h 230"/>
                <a:gd name="T32" fmla="*/ 100 w 230"/>
                <a:gd name="T33" fmla="*/ 72 h 230"/>
                <a:gd name="T34" fmla="*/ 29 w 230"/>
                <a:gd name="T35" fmla="*/ 43 h 230"/>
                <a:gd name="T36" fmla="*/ 100 w 230"/>
                <a:gd name="T37" fmla="*/ 29 h 230"/>
                <a:gd name="T38" fmla="*/ 172 w 230"/>
                <a:gd name="T39" fmla="*/ 201 h 230"/>
                <a:gd name="T40" fmla="*/ 143 w 230"/>
                <a:gd name="T41" fmla="*/ 172 h 230"/>
                <a:gd name="T42" fmla="*/ 172 w 230"/>
                <a:gd name="T43" fmla="*/ 201 h 230"/>
                <a:gd name="T44" fmla="*/ 143 w 230"/>
                <a:gd name="T45" fmla="*/ 158 h 230"/>
                <a:gd name="T46" fmla="*/ 172 w 230"/>
                <a:gd name="T47" fmla="*/ 129 h 230"/>
                <a:gd name="T48" fmla="*/ 172 w 230"/>
                <a:gd name="T49" fmla="*/ 115 h 230"/>
                <a:gd name="T50" fmla="*/ 143 w 230"/>
                <a:gd name="T51" fmla="*/ 86 h 230"/>
                <a:gd name="T52" fmla="*/ 172 w 230"/>
                <a:gd name="T53" fmla="*/ 115 h 230"/>
                <a:gd name="T54" fmla="*/ 187 w 230"/>
                <a:gd name="T55" fmla="*/ 201 h 230"/>
                <a:gd name="T56" fmla="*/ 215 w 230"/>
                <a:gd name="T57" fmla="*/ 172 h 230"/>
                <a:gd name="T58" fmla="*/ 215 w 230"/>
                <a:gd name="T59" fmla="*/ 158 h 230"/>
                <a:gd name="T60" fmla="*/ 187 w 230"/>
                <a:gd name="T61" fmla="*/ 129 h 230"/>
                <a:gd name="T62" fmla="*/ 215 w 230"/>
                <a:gd name="T63" fmla="*/ 158 h 230"/>
                <a:gd name="T64" fmla="*/ 187 w 230"/>
                <a:gd name="T65" fmla="*/ 115 h 230"/>
                <a:gd name="T66" fmla="*/ 215 w 230"/>
                <a:gd name="T67" fmla="*/ 8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0">
                  <a:moveTo>
                    <a:pt x="115" y="57"/>
                  </a:moveTo>
                  <a:lnTo>
                    <a:pt x="115" y="0"/>
                  </a:lnTo>
                  <a:lnTo>
                    <a:pt x="14" y="0"/>
                  </a:lnTo>
                  <a:lnTo>
                    <a:pt x="14" y="215"/>
                  </a:lnTo>
                  <a:lnTo>
                    <a:pt x="0" y="215"/>
                  </a:lnTo>
                  <a:lnTo>
                    <a:pt x="0" y="230"/>
                  </a:lnTo>
                  <a:lnTo>
                    <a:pt x="230" y="230"/>
                  </a:lnTo>
                  <a:lnTo>
                    <a:pt x="230" y="57"/>
                  </a:lnTo>
                  <a:lnTo>
                    <a:pt x="115" y="57"/>
                  </a:lnTo>
                  <a:close/>
                  <a:moveTo>
                    <a:pt x="86" y="215"/>
                  </a:moveTo>
                  <a:lnTo>
                    <a:pt x="43" y="215"/>
                  </a:lnTo>
                  <a:lnTo>
                    <a:pt x="43" y="187"/>
                  </a:lnTo>
                  <a:lnTo>
                    <a:pt x="86" y="187"/>
                  </a:lnTo>
                  <a:lnTo>
                    <a:pt x="86" y="215"/>
                  </a:lnTo>
                  <a:close/>
                  <a:moveTo>
                    <a:pt x="100" y="158"/>
                  </a:moveTo>
                  <a:lnTo>
                    <a:pt x="29" y="158"/>
                  </a:lnTo>
                  <a:lnTo>
                    <a:pt x="29" y="144"/>
                  </a:lnTo>
                  <a:lnTo>
                    <a:pt x="100" y="144"/>
                  </a:lnTo>
                  <a:lnTo>
                    <a:pt x="100" y="158"/>
                  </a:lnTo>
                  <a:close/>
                  <a:moveTo>
                    <a:pt x="100" y="129"/>
                  </a:moveTo>
                  <a:lnTo>
                    <a:pt x="29" y="129"/>
                  </a:lnTo>
                  <a:lnTo>
                    <a:pt x="29" y="115"/>
                  </a:lnTo>
                  <a:lnTo>
                    <a:pt x="100" y="115"/>
                  </a:lnTo>
                  <a:lnTo>
                    <a:pt x="100" y="129"/>
                  </a:lnTo>
                  <a:close/>
                  <a:moveTo>
                    <a:pt x="100" y="101"/>
                  </a:moveTo>
                  <a:lnTo>
                    <a:pt x="29" y="101"/>
                  </a:lnTo>
                  <a:lnTo>
                    <a:pt x="29" y="86"/>
                  </a:lnTo>
                  <a:lnTo>
                    <a:pt x="100" y="86"/>
                  </a:lnTo>
                  <a:lnTo>
                    <a:pt x="100" y="101"/>
                  </a:lnTo>
                  <a:close/>
                  <a:moveTo>
                    <a:pt x="100" y="72"/>
                  </a:moveTo>
                  <a:lnTo>
                    <a:pt x="29" y="72"/>
                  </a:lnTo>
                  <a:lnTo>
                    <a:pt x="29" y="57"/>
                  </a:lnTo>
                  <a:lnTo>
                    <a:pt x="100" y="57"/>
                  </a:lnTo>
                  <a:lnTo>
                    <a:pt x="100" y="72"/>
                  </a:lnTo>
                  <a:close/>
                  <a:moveTo>
                    <a:pt x="100" y="43"/>
                  </a:moveTo>
                  <a:lnTo>
                    <a:pt x="29" y="43"/>
                  </a:lnTo>
                  <a:lnTo>
                    <a:pt x="29" y="29"/>
                  </a:lnTo>
                  <a:lnTo>
                    <a:pt x="100" y="29"/>
                  </a:lnTo>
                  <a:lnTo>
                    <a:pt x="100" y="43"/>
                  </a:lnTo>
                  <a:close/>
                  <a:moveTo>
                    <a:pt x="172" y="201"/>
                  </a:moveTo>
                  <a:lnTo>
                    <a:pt x="143" y="201"/>
                  </a:lnTo>
                  <a:lnTo>
                    <a:pt x="143" y="172"/>
                  </a:lnTo>
                  <a:lnTo>
                    <a:pt x="172" y="172"/>
                  </a:lnTo>
                  <a:lnTo>
                    <a:pt x="172" y="201"/>
                  </a:lnTo>
                  <a:close/>
                  <a:moveTo>
                    <a:pt x="172" y="158"/>
                  </a:moveTo>
                  <a:lnTo>
                    <a:pt x="143" y="158"/>
                  </a:lnTo>
                  <a:lnTo>
                    <a:pt x="143" y="129"/>
                  </a:lnTo>
                  <a:lnTo>
                    <a:pt x="172" y="129"/>
                  </a:lnTo>
                  <a:lnTo>
                    <a:pt x="172" y="158"/>
                  </a:lnTo>
                  <a:close/>
                  <a:moveTo>
                    <a:pt x="172" y="115"/>
                  </a:moveTo>
                  <a:lnTo>
                    <a:pt x="143" y="115"/>
                  </a:lnTo>
                  <a:lnTo>
                    <a:pt x="143" y="86"/>
                  </a:lnTo>
                  <a:lnTo>
                    <a:pt x="172" y="86"/>
                  </a:lnTo>
                  <a:lnTo>
                    <a:pt x="172" y="115"/>
                  </a:lnTo>
                  <a:close/>
                  <a:moveTo>
                    <a:pt x="215" y="201"/>
                  </a:moveTo>
                  <a:lnTo>
                    <a:pt x="187" y="201"/>
                  </a:lnTo>
                  <a:lnTo>
                    <a:pt x="187" y="172"/>
                  </a:lnTo>
                  <a:lnTo>
                    <a:pt x="215" y="172"/>
                  </a:lnTo>
                  <a:lnTo>
                    <a:pt x="215" y="201"/>
                  </a:lnTo>
                  <a:close/>
                  <a:moveTo>
                    <a:pt x="215" y="158"/>
                  </a:moveTo>
                  <a:lnTo>
                    <a:pt x="187" y="158"/>
                  </a:lnTo>
                  <a:lnTo>
                    <a:pt x="187" y="129"/>
                  </a:lnTo>
                  <a:lnTo>
                    <a:pt x="215" y="129"/>
                  </a:lnTo>
                  <a:lnTo>
                    <a:pt x="215" y="158"/>
                  </a:lnTo>
                  <a:close/>
                  <a:moveTo>
                    <a:pt x="215" y="115"/>
                  </a:moveTo>
                  <a:lnTo>
                    <a:pt x="187" y="115"/>
                  </a:lnTo>
                  <a:lnTo>
                    <a:pt x="187" y="86"/>
                  </a:lnTo>
                  <a:lnTo>
                    <a:pt x="215" y="86"/>
                  </a:lnTo>
                  <a:lnTo>
                    <a:pt x="215"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8316ED36-DF96-4743-B455-DD4A200B1510}"/>
              </a:ext>
            </a:extLst>
          </p:cNvPr>
          <p:cNvGrpSpPr/>
          <p:nvPr/>
        </p:nvGrpSpPr>
        <p:grpSpPr>
          <a:xfrm>
            <a:off x="8358239" y="2566648"/>
            <a:ext cx="1552797" cy="1229100"/>
            <a:chOff x="8358239" y="2566648"/>
            <a:chExt cx="1552797" cy="1229100"/>
          </a:xfrm>
        </p:grpSpPr>
        <p:sp>
          <p:nvSpPr>
            <p:cNvPr id="86" name="TextBox 85">
              <a:extLst>
                <a:ext uri="{FF2B5EF4-FFF2-40B4-BE49-F238E27FC236}">
                  <a16:creationId xmlns:a16="http://schemas.microsoft.com/office/drawing/2014/main" id="{E5E39657-71A2-453E-ACC1-4995AFE063AB}"/>
                </a:ext>
              </a:extLst>
            </p:cNvPr>
            <p:cNvSpPr txBox="1"/>
            <p:nvPr/>
          </p:nvSpPr>
          <p:spPr>
            <a:xfrm>
              <a:off x="8358239" y="2964751"/>
              <a:ext cx="1552797" cy="830997"/>
            </a:xfrm>
            <a:prstGeom prst="rect">
              <a:avLst/>
            </a:prstGeom>
            <a:noFill/>
          </p:spPr>
          <p:txBody>
            <a:bodyPr wrap="none" rtlCol="0">
              <a:spAutoFit/>
            </a:bodyPr>
            <a:lstStyle/>
            <a:p>
              <a:pPr algn="ctr"/>
              <a:r>
                <a:rPr lang="en-US" sz="1600" b="1" dirty="0">
                  <a:solidFill>
                    <a:schemeClr val="bg1"/>
                  </a:solidFill>
                </a:rPr>
                <a:t>CONSTRUCTION</a:t>
              </a:r>
            </a:p>
            <a:p>
              <a:pPr algn="ctr"/>
              <a:r>
                <a:rPr lang="en-US" sz="1600" b="1" dirty="0">
                  <a:solidFill>
                    <a:schemeClr val="bg1"/>
                  </a:solidFill>
                </a:rPr>
                <a:t>MANAGER AS</a:t>
              </a:r>
            </a:p>
            <a:p>
              <a:pPr algn="ctr"/>
              <a:r>
                <a:rPr lang="en-US" sz="1600" b="1" dirty="0">
                  <a:solidFill>
                    <a:schemeClr val="bg1"/>
                  </a:solidFill>
                </a:rPr>
                <a:t>AGENT</a:t>
              </a:r>
              <a:endParaRPr lang="id-ID" sz="1600" b="1" dirty="0">
                <a:solidFill>
                  <a:schemeClr val="bg1"/>
                </a:solidFill>
              </a:endParaRPr>
            </a:p>
          </p:txBody>
        </p:sp>
        <p:sp>
          <p:nvSpPr>
            <p:cNvPr id="87" name="Freeform 118">
              <a:extLst>
                <a:ext uri="{FF2B5EF4-FFF2-40B4-BE49-F238E27FC236}">
                  <a16:creationId xmlns:a16="http://schemas.microsoft.com/office/drawing/2014/main" id="{A0163EF6-04A6-4D19-95BD-D8760C9894B5}"/>
                </a:ext>
              </a:extLst>
            </p:cNvPr>
            <p:cNvSpPr>
              <a:spLocks/>
            </p:cNvSpPr>
            <p:nvPr/>
          </p:nvSpPr>
          <p:spPr bwMode="auto">
            <a:xfrm>
              <a:off x="8968619" y="2566648"/>
              <a:ext cx="358775" cy="365125"/>
            </a:xfrm>
            <a:custGeom>
              <a:avLst/>
              <a:gdLst>
                <a:gd name="T0" fmla="*/ 62 w 63"/>
                <a:gd name="T1" fmla="*/ 49 h 64"/>
                <a:gd name="T2" fmla="*/ 47 w 63"/>
                <a:gd name="T3" fmla="*/ 41 h 64"/>
                <a:gd name="T4" fmla="*/ 40 w 63"/>
                <a:gd name="T5" fmla="*/ 38 h 64"/>
                <a:gd name="T6" fmla="*/ 40 w 63"/>
                <a:gd name="T7" fmla="*/ 32 h 64"/>
                <a:gd name="T8" fmla="*/ 43 w 63"/>
                <a:gd name="T9" fmla="*/ 25 h 64"/>
                <a:gd name="T10" fmla="*/ 46 w 63"/>
                <a:gd name="T11" fmla="*/ 21 h 64"/>
                <a:gd name="T12" fmla="*/ 44 w 63"/>
                <a:gd name="T13" fmla="*/ 16 h 64"/>
                <a:gd name="T14" fmla="*/ 44 w 63"/>
                <a:gd name="T15" fmla="*/ 10 h 64"/>
                <a:gd name="T16" fmla="*/ 32 w 63"/>
                <a:gd name="T17" fmla="*/ 0 h 64"/>
                <a:gd name="T18" fmla="*/ 19 w 63"/>
                <a:gd name="T19" fmla="*/ 10 h 64"/>
                <a:gd name="T20" fmla="*/ 20 w 63"/>
                <a:gd name="T21" fmla="*/ 16 h 64"/>
                <a:gd name="T22" fmla="*/ 18 w 63"/>
                <a:gd name="T23" fmla="*/ 21 h 64"/>
                <a:gd name="T24" fmla="*/ 21 w 63"/>
                <a:gd name="T25" fmla="*/ 25 h 64"/>
                <a:gd name="T26" fmla="*/ 24 w 63"/>
                <a:gd name="T27" fmla="*/ 32 h 64"/>
                <a:gd name="T28" fmla="*/ 24 w 63"/>
                <a:gd name="T29" fmla="*/ 38 h 64"/>
                <a:gd name="T30" fmla="*/ 16 w 63"/>
                <a:gd name="T31" fmla="*/ 41 h 64"/>
                <a:gd name="T32" fmla="*/ 2 w 63"/>
                <a:gd name="T33" fmla="*/ 49 h 64"/>
                <a:gd name="T34" fmla="*/ 1 w 63"/>
                <a:gd name="T35" fmla="*/ 64 h 64"/>
                <a:gd name="T36" fmla="*/ 63 w 63"/>
                <a:gd name="T37" fmla="*/ 64 h 64"/>
                <a:gd name="T38" fmla="*/ 62 w 63"/>
                <a:gd name="T39" fmla="*/ 4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4">
                  <a:moveTo>
                    <a:pt x="62" y="49"/>
                  </a:moveTo>
                  <a:cubicBezTo>
                    <a:pt x="60" y="46"/>
                    <a:pt x="54" y="44"/>
                    <a:pt x="47" y="41"/>
                  </a:cubicBezTo>
                  <a:cubicBezTo>
                    <a:pt x="41" y="39"/>
                    <a:pt x="40" y="38"/>
                    <a:pt x="40" y="38"/>
                  </a:cubicBezTo>
                  <a:cubicBezTo>
                    <a:pt x="40" y="32"/>
                    <a:pt x="40" y="32"/>
                    <a:pt x="40" y="32"/>
                  </a:cubicBezTo>
                  <a:cubicBezTo>
                    <a:pt x="40" y="32"/>
                    <a:pt x="42" y="30"/>
                    <a:pt x="43" y="25"/>
                  </a:cubicBezTo>
                  <a:cubicBezTo>
                    <a:pt x="44" y="25"/>
                    <a:pt x="46" y="22"/>
                    <a:pt x="46" y="21"/>
                  </a:cubicBezTo>
                  <a:cubicBezTo>
                    <a:pt x="46" y="20"/>
                    <a:pt x="46" y="16"/>
                    <a:pt x="44" y="16"/>
                  </a:cubicBezTo>
                  <a:cubicBezTo>
                    <a:pt x="44" y="14"/>
                    <a:pt x="44" y="11"/>
                    <a:pt x="44" y="10"/>
                  </a:cubicBezTo>
                  <a:cubicBezTo>
                    <a:pt x="44" y="5"/>
                    <a:pt x="39" y="0"/>
                    <a:pt x="32" y="0"/>
                  </a:cubicBezTo>
                  <a:cubicBezTo>
                    <a:pt x="25" y="0"/>
                    <a:pt x="20" y="5"/>
                    <a:pt x="19" y="10"/>
                  </a:cubicBezTo>
                  <a:cubicBezTo>
                    <a:pt x="19" y="11"/>
                    <a:pt x="20" y="14"/>
                    <a:pt x="20" y="16"/>
                  </a:cubicBezTo>
                  <a:cubicBezTo>
                    <a:pt x="18" y="16"/>
                    <a:pt x="18" y="20"/>
                    <a:pt x="18" y="21"/>
                  </a:cubicBezTo>
                  <a:cubicBezTo>
                    <a:pt x="18" y="22"/>
                    <a:pt x="20" y="25"/>
                    <a:pt x="21" y="25"/>
                  </a:cubicBezTo>
                  <a:cubicBezTo>
                    <a:pt x="22" y="30"/>
                    <a:pt x="24" y="32"/>
                    <a:pt x="24" y="32"/>
                  </a:cubicBezTo>
                  <a:cubicBezTo>
                    <a:pt x="24" y="38"/>
                    <a:pt x="24" y="38"/>
                    <a:pt x="24" y="38"/>
                  </a:cubicBezTo>
                  <a:cubicBezTo>
                    <a:pt x="24" y="38"/>
                    <a:pt x="23" y="39"/>
                    <a:pt x="16" y="41"/>
                  </a:cubicBezTo>
                  <a:cubicBezTo>
                    <a:pt x="10" y="44"/>
                    <a:pt x="4" y="46"/>
                    <a:pt x="2" y="49"/>
                  </a:cubicBezTo>
                  <a:cubicBezTo>
                    <a:pt x="0" y="51"/>
                    <a:pt x="1" y="64"/>
                    <a:pt x="1" y="64"/>
                  </a:cubicBezTo>
                  <a:cubicBezTo>
                    <a:pt x="63" y="64"/>
                    <a:pt x="63" y="64"/>
                    <a:pt x="63" y="64"/>
                  </a:cubicBezTo>
                  <a:cubicBezTo>
                    <a:pt x="63" y="64"/>
                    <a:pt x="63" y="51"/>
                    <a:pt x="62"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010834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anim calcmode="lin" valueType="num">
                                      <p:cBhvr>
                                        <p:cTn id="8" dur="500" fill="hold"/>
                                        <p:tgtEl>
                                          <p:spTgt spid="376"/>
                                        </p:tgtEl>
                                        <p:attrNameLst>
                                          <p:attrName>ppt_x</p:attrName>
                                        </p:attrNameLst>
                                      </p:cBhvr>
                                      <p:tavLst>
                                        <p:tav tm="0">
                                          <p:val>
                                            <p:strVal val="#ppt_x"/>
                                          </p:val>
                                        </p:tav>
                                        <p:tav tm="100000">
                                          <p:val>
                                            <p:strVal val="#ppt_x"/>
                                          </p:val>
                                        </p:tav>
                                      </p:tavLst>
                                    </p:anim>
                                    <p:anim calcmode="lin" valueType="num">
                                      <p:cBhvr>
                                        <p:cTn id="9" dur="500" fill="hold"/>
                                        <p:tgtEl>
                                          <p:spTgt spid="3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anim calcmode="lin" valueType="num">
                                      <p:cBhvr>
                                        <p:cTn id="13" dur="500" fill="hold"/>
                                        <p:tgtEl>
                                          <p:spTgt spid="204"/>
                                        </p:tgtEl>
                                        <p:attrNameLst>
                                          <p:attrName>ppt_x</p:attrName>
                                        </p:attrNameLst>
                                      </p:cBhvr>
                                      <p:tavLst>
                                        <p:tav tm="0">
                                          <p:val>
                                            <p:strVal val="#ppt_x"/>
                                          </p:val>
                                        </p:tav>
                                        <p:tav tm="100000">
                                          <p:val>
                                            <p:strVal val="#ppt_x"/>
                                          </p:val>
                                        </p:tav>
                                      </p:tavLst>
                                    </p:anim>
                                    <p:anim calcmode="lin" valueType="num">
                                      <p:cBhvr>
                                        <p:cTn id="14" dur="500" fill="hold"/>
                                        <p:tgtEl>
                                          <p:spTgt spid="2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500"/>
                                        <p:tgtEl>
                                          <p:spTgt spid="12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350"/>
                                        </p:tgtEl>
                                        <p:attrNameLst>
                                          <p:attrName>style.visibility</p:attrName>
                                        </p:attrNameLst>
                                      </p:cBhvr>
                                      <p:to>
                                        <p:strVal val="visible"/>
                                      </p:to>
                                    </p:set>
                                    <p:animEffect transition="in" filter="wipe(left)">
                                      <p:cBhvr>
                                        <p:cTn id="24" dur="500"/>
                                        <p:tgtEl>
                                          <p:spTgt spid="350"/>
                                        </p:tgtEl>
                                      </p:cBhvr>
                                    </p:animEffect>
                                  </p:childTnLst>
                                </p:cTn>
                              </p:par>
                              <p:par>
                                <p:cTn id="25" presetID="10" presetClass="entr" presetSubtype="0" fill="hold" nodeType="with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par>
                                <p:cTn id="32" presetID="22" presetClass="entr" presetSubtype="2" fill="hold" nodeType="withEffect">
                                  <p:stCondLst>
                                    <p:cond delay="0"/>
                                  </p:stCondLst>
                                  <p:childTnLst>
                                    <p:set>
                                      <p:cBhvr>
                                        <p:cTn id="33" dur="1" fill="hold">
                                          <p:stCondLst>
                                            <p:cond delay="0"/>
                                          </p:stCondLst>
                                        </p:cTn>
                                        <p:tgtEl>
                                          <p:spTgt spid="351"/>
                                        </p:tgtEl>
                                        <p:attrNameLst>
                                          <p:attrName>style.visibility</p:attrName>
                                        </p:attrNameLst>
                                      </p:cBhvr>
                                      <p:to>
                                        <p:strVal val="visible"/>
                                      </p:to>
                                    </p:set>
                                    <p:animEffect transition="in" filter="wipe(right)">
                                      <p:cBhvr>
                                        <p:cTn id="34" dur="500"/>
                                        <p:tgtEl>
                                          <p:spTgt spid="351"/>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52"/>
                                        </p:tgtEl>
                                        <p:attrNameLst>
                                          <p:attrName>style.visibility</p:attrName>
                                        </p:attrNameLst>
                                      </p:cBhvr>
                                      <p:to>
                                        <p:strVal val="visible"/>
                                      </p:to>
                                    </p:set>
                                    <p:animEffect transition="in" filter="fade">
                                      <p:cBhvr>
                                        <p:cTn id="38" dur="500"/>
                                        <p:tgtEl>
                                          <p:spTgt spid="352"/>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22" presetClass="entr" presetSubtype="8" fill="hold" nodeType="withEffect">
                                  <p:stCondLst>
                                    <p:cond delay="0"/>
                                  </p:stCondLst>
                                  <p:childTnLst>
                                    <p:set>
                                      <p:cBhvr>
                                        <p:cTn id="44" dur="1" fill="hold">
                                          <p:stCondLst>
                                            <p:cond delay="0"/>
                                          </p:stCondLst>
                                        </p:cTn>
                                        <p:tgtEl>
                                          <p:spTgt spid="344"/>
                                        </p:tgtEl>
                                        <p:attrNameLst>
                                          <p:attrName>style.visibility</p:attrName>
                                        </p:attrNameLst>
                                      </p:cBhvr>
                                      <p:to>
                                        <p:strVal val="visible"/>
                                      </p:to>
                                    </p:set>
                                    <p:animEffect transition="in" filter="wipe(left)">
                                      <p:cBhvr>
                                        <p:cTn id="45" dur="500"/>
                                        <p:tgtEl>
                                          <p:spTgt spid="344"/>
                                        </p:tgtEl>
                                      </p:cBhvr>
                                    </p:animEffect>
                                  </p:childTnLst>
                                </p:cTn>
                              </p:par>
                              <p:par>
                                <p:cTn id="46" presetID="10" presetClass="entr" presetSubtype="0" fill="hold" nodeType="with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500"/>
                                        <p:tgtEl>
                                          <p:spTgt spid="128"/>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par>
                                <p:cTn id="53" presetID="22" presetClass="entr" presetSubtype="2" fill="hold" nodeType="withEffect">
                                  <p:stCondLst>
                                    <p:cond delay="0"/>
                                  </p:stCondLst>
                                  <p:childTnLst>
                                    <p:set>
                                      <p:cBhvr>
                                        <p:cTn id="54" dur="1" fill="hold">
                                          <p:stCondLst>
                                            <p:cond delay="0"/>
                                          </p:stCondLst>
                                        </p:cTn>
                                        <p:tgtEl>
                                          <p:spTgt spid="345"/>
                                        </p:tgtEl>
                                        <p:attrNameLst>
                                          <p:attrName>style.visibility</p:attrName>
                                        </p:attrNameLst>
                                      </p:cBhvr>
                                      <p:to>
                                        <p:strVal val="visible"/>
                                      </p:to>
                                    </p:set>
                                    <p:animEffect transition="in" filter="wipe(right)">
                                      <p:cBhvr>
                                        <p:cTn id="55" dur="500"/>
                                        <p:tgtEl>
                                          <p:spTgt spid="345"/>
                                        </p:tgtEl>
                                      </p:cBhvr>
                                    </p:animEffect>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346"/>
                                        </p:tgtEl>
                                        <p:attrNameLst>
                                          <p:attrName>style.visibility</p:attrName>
                                        </p:attrNameLst>
                                      </p:cBhvr>
                                      <p:to>
                                        <p:strVal val="visible"/>
                                      </p:to>
                                    </p:set>
                                    <p:animEffect transition="in" filter="fade">
                                      <p:cBhvr>
                                        <p:cTn id="59" dur="500"/>
                                        <p:tgtEl>
                                          <p:spTgt spid="34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10"/>
                                        </p:tgtEl>
                                        <p:attrNameLst>
                                          <p:attrName>style.visibility</p:attrName>
                                        </p:attrNameLst>
                                      </p:cBhvr>
                                      <p:to>
                                        <p:strVal val="visible"/>
                                      </p:to>
                                    </p:set>
                                    <p:animEffect transition="in" filter="wipe(left)">
                                      <p:cBhvr>
                                        <p:cTn id="63" dur="500"/>
                                        <p:tgtEl>
                                          <p:spTgt spid="210"/>
                                        </p:tgtEl>
                                      </p:cBhvr>
                                    </p:animEffect>
                                  </p:childTnLst>
                                </p:cTn>
                              </p:par>
                              <p:par>
                                <p:cTn id="64" presetID="22" presetClass="entr" presetSubtype="8" fill="hold" nodeType="withEffect">
                                  <p:stCondLst>
                                    <p:cond delay="0"/>
                                  </p:stCondLst>
                                  <p:childTnLst>
                                    <p:set>
                                      <p:cBhvr>
                                        <p:cTn id="65" dur="1" fill="hold">
                                          <p:stCondLst>
                                            <p:cond delay="0"/>
                                          </p:stCondLst>
                                        </p:cTn>
                                        <p:tgtEl>
                                          <p:spTgt spid="342"/>
                                        </p:tgtEl>
                                        <p:attrNameLst>
                                          <p:attrName>style.visibility</p:attrName>
                                        </p:attrNameLst>
                                      </p:cBhvr>
                                      <p:to>
                                        <p:strVal val="visible"/>
                                      </p:to>
                                    </p:set>
                                    <p:animEffect transition="in" filter="wipe(left)">
                                      <p:cBhvr>
                                        <p:cTn id="66" dur="500"/>
                                        <p:tgtEl>
                                          <p:spTgt spid="342"/>
                                        </p:tgtEl>
                                      </p:cBhvr>
                                    </p:animEffect>
                                  </p:childTnLst>
                                </p:cTn>
                              </p:par>
                              <p:par>
                                <p:cTn id="67" presetID="10" presetClass="entr" presetSubtype="0" fill="hold" nodeType="withEffect">
                                  <p:stCondLst>
                                    <p:cond delay="0"/>
                                  </p:stCondLst>
                                  <p:childTnLst>
                                    <p:set>
                                      <p:cBhvr>
                                        <p:cTn id="68" dur="1" fill="hold">
                                          <p:stCondLst>
                                            <p:cond delay="0"/>
                                          </p:stCondLst>
                                        </p:cTn>
                                        <p:tgtEl>
                                          <p:spTgt spid="224"/>
                                        </p:tgtEl>
                                        <p:attrNameLst>
                                          <p:attrName>style.visibility</p:attrName>
                                        </p:attrNameLst>
                                      </p:cBhvr>
                                      <p:to>
                                        <p:strVal val="visible"/>
                                      </p:to>
                                    </p:set>
                                    <p:animEffect transition="in" filter="fade">
                                      <p:cBhvr>
                                        <p:cTn id="69" dur="500"/>
                                        <p:tgtEl>
                                          <p:spTgt spid="224"/>
                                        </p:tgtEl>
                                      </p:cBhvr>
                                    </p:animEffect>
                                  </p:childTnLst>
                                </p:cTn>
                              </p:par>
                            </p:childTnLst>
                          </p:cTn>
                        </p:par>
                        <p:par>
                          <p:cTn id="70" fill="hold">
                            <p:stCondLst>
                              <p:cond delay="4000"/>
                            </p:stCondLst>
                            <p:childTnLst>
                              <p:par>
                                <p:cTn id="71" presetID="22" presetClass="entr" presetSubtype="2" fill="hold" grpId="0" nodeType="afterEffect">
                                  <p:stCondLst>
                                    <p:cond delay="0"/>
                                  </p:stCondLst>
                                  <p:childTnLst>
                                    <p:set>
                                      <p:cBhvr>
                                        <p:cTn id="72" dur="1" fill="hold">
                                          <p:stCondLst>
                                            <p:cond delay="0"/>
                                          </p:stCondLst>
                                        </p:cTn>
                                        <p:tgtEl>
                                          <p:spTgt spid="209"/>
                                        </p:tgtEl>
                                        <p:attrNameLst>
                                          <p:attrName>style.visibility</p:attrName>
                                        </p:attrNameLst>
                                      </p:cBhvr>
                                      <p:to>
                                        <p:strVal val="visible"/>
                                      </p:to>
                                    </p:set>
                                    <p:animEffect transition="in" filter="wipe(right)">
                                      <p:cBhvr>
                                        <p:cTn id="73" dur="500"/>
                                        <p:tgtEl>
                                          <p:spTgt spid="209"/>
                                        </p:tgtEl>
                                      </p:cBhvr>
                                    </p:animEffect>
                                  </p:childTnLst>
                                </p:cTn>
                              </p:par>
                              <p:par>
                                <p:cTn id="74" presetID="22" presetClass="entr" presetSubtype="2" fill="hold" nodeType="withEffect">
                                  <p:stCondLst>
                                    <p:cond delay="0"/>
                                  </p:stCondLst>
                                  <p:childTnLst>
                                    <p:set>
                                      <p:cBhvr>
                                        <p:cTn id="75" dur="1" fill="hold">
                                          <p:stCondLst>
                                            <p:cond delay="0"/>
                                          </p:stCondLst>
                                        </p:cTn>
                                        <p:tgtEl>
                                          <p:spTgt spid="343"/>
                                        </p:tgtEl>
                                        <p:attrNameLst>
                                          <p:attrName>style.visibility</p:attrName>
                                        </p:attrNameLst>
                                      </p:cBhvr>
                                      <p:to>
                                        <p:strVal val="visible"/>
                                      </p:to>
                                    </p:set>
                                    <p:animEffect transition="in" filter="wipe(right)">
                                      <p:cBhvr>
                                        <p:cTn id="76" dur="500"/>
                                        <p:tgtEl>
                                          <p:spTgt spid="343"/>
                                        </p:tgtEl>
                                      </p:cBhvr>
                                    </p:animEffect>
                                  </p:childTnLst>
                                </p:cTn>
                              </p:par>
                            </p:childTnLst>
                          </p:cTn>
                        </p:par>
                        <p:par>
                          <p:cTn id="77" fill="hold">
                            <p:stCondLst>
                              <p:cond delay="4500"/>
                            </p:stCondLst>
                            <p:childTnLst>
                              <p:par>
                                <p:cTn id="78" presetID="10" presetClass="entr" presetSubtype="0" fill="hold" nodeType="afterEffect">
                                  <p:stCondLst>
                                    <p:cond delay="0"/>
                                  </p:stCondLst>
                                  <p:childTnLst>
                                    <p:set>
                                      <p:cBhvr>
                                        <p:cTn id="79" dur="1" fill="hold">
                                          <p:stCondLst>
                                            <p:cond delay="0"/>
                                          </p:stCondLst>
                                        </p:cTn>
                                        <p:tgtEl>
                                          <p:spTgt spid="347"/>
                                        </p:tgtEl>
                                        <p:attrNameLst>
                                          <p:attrName>style.visibility</p:attrName>
                                        </p:attrNameLst>
                                      </p:cBhvr>
                                      <p:to>
                                        <p:strVal val="visible"/>
                                      </p:to>
                                    </p:set>
                                    <p:animEffect transition="in" filter="fade">
                                      <p:cBhvr>
                                        <p:cTn id="80" dur="500"/>
                                        <p:tgtEl>
                                          <p:spTgt spid="347"/>
                                        </p:tgtEl>
                                      </p:cBhvr>
                                    </p:animEffect>
                                  </p:childTnLst>
                                </p:cTn>
                              </p:par>
                            </p:childTnLst>
                          </p:cTn>
                        </p:par>
                        <p:par>
                          <p:cTn id="81" fill="hold">
                            <p:stCondLst>
                              <p:cond delay="5000"/>
                            </p:stCondLst>
                            <p:childTnLst>
                              <p:par>
                                <p:cTn id="82" presetID="22" presetClass="entr" presetSubtype="8" fill="hold" grpId="0" nodeType="afterEffect">
                                  <p:stCondLst>
                                    <p:cond delay="0"/>
                                  </p:stCondLst>
                                  <p:childTnLst>
                                    <p:set>
                                      <p:cBhvr>
                                        <p:cTn id="83" dur="1" fill="hold">
                                          <p:stCondLst>
                                            <p:cond delay="0"/>
                                          </p:stCondLst>
                                        </p:cTn>
                                        <p:tgtEl>
                                          <p:spTgt spid="208"/>
                                        </p:tgtEl>
                                        <p:attrNameLst>
                                          <p:attrName>style.visibility</p:attrName>
                                        </p:attrNameLst>
                                      </p:cBhvr>
                                      <p:to>
                                        <p:strVal val="visible"/>
                                      </p:to>
                                    </p:set>
                                    <p:animEffect transition="in" filter="wipe(left)">
                                      <p:cBhvr>
                                        <p:cTn id="84" dur="500"/>
                                        <p:tgtEl>
                                          <p:spTgt spid="208"/>
                                        </p:tgtEl>
                                      </p:cBhvr>
                                    </p:animEffect>
                                  </p:childTnLst>
                                </p:cTn>
                              </p:par>
                            </p:childTnLst>
                          </p:cTn>
                        </p:par>
                        <p:par>
                          <p:cTn id="85" fill="hold">
                            <p:stCondLst>
                              <p:cond delay="5500"/>
                            </p:stCondLst>
                            <p:childTnLst>
                              <p:par>
                                <p:cTn id="86" presetID="10" presetClass="entr" presetSubtype="0" fill="hold" nodeType="after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par>
                                <p:cTn id="89" presetID="22" presetClass="entr" presetSubtype="8" fill="hold"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left)">
                                      <p:cBhvr>
                                        <p:cTn id="91" dur="500"/>
                                        <p:tgtEl>
                                          <p:spTgt spid="125"/>
                                        </p:tgtEl>
                                      </p:cBhvr>
                                    </p:animEffect>
                                  </p:childTnLst>
                                </p:cTn>
                              </p:par>
                              <p:par>
                                <p:cTn id="92" presetID="10" presetClass="entr" presetSubtype="0" fill="hold" nodeType="with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500"/>
                                        <p:tgtEl>
                                          <p:spTgt spid="226"/>
                                        </p:tgtEl>
                                      </p:cBhvr>
                                    </p:animEffect>
                                  </p:childTnLst>
                                </p:cTn>
                              </p:par>
                            </p:childTnLst>
                          </p:cTn>
                        </p:par>
                        <p:par>
                          <p:cTn id="95" fill="hold">
                            <p:stCondLst>
                              <p:cond delay="6000"/>
                            </p:stCondLst>
                            <p:childTnLst>
                              <p:par>
                                <p:cTn id="96" presetID="22" presetClass="entr" presetSubtype="2" fill="hold" grpId="0" nodeType="afterEffect">
                                  <p:stCondLst>
                                    <p:cond delay="0"/>
                                  </p:stCondLst>
                                  <p:childTnLst>
                                    <p:set>
                                      <p:cBhvr>
                                        <p:cTn id="97" dur="1" fill="hold">
                                          <p:stCondLst>
                                            <p:cond delay="0"/>
                                          </p:stCondLst>
                                        </p:cTn>
                                        <p:tgtEl>
                                          <p:spTgt spid="207"/>
                                        </p:tgtEl>
                                        <p:attrNameLst>
                                          <p:attrName>style.visibility</p:attrName>
                                        </p:attrNameLst>
                                      </p:cBhvr>
                                      <p:to>
                                        <p:strVal val="visible"/>
                                      </p:to>
                                    </p:set>
                                    <p:animEffect transition="in" filter="wipe(right)">
                                      <p:cBhvr>
                                        <p:cTn id="98" dur="500"/>
                                        <p:tgtEl>
                                          <p:spTgt spid="207"/>
                                        </p:tgtEl>
                                      </p:cBhvr>
                                    </p:animEffect>
                                  </p:childTnLst>
                                </p:cTn>
                              </p:par>
                              <p:par>
                                <p:cTn id="99" presetID="22" presetClass="entr" presetSubtype="2" fill="hold" nodeType="withEffect">
                                  <p:stCondLst>
                                    <p:cond delay="0"/>
                                  </p:stCondLst>
                                  <p:childTnLst>
                                    <p:set>
                                      <p:cBhvr>
                                        <p:cTn id="100" dur="1" fill="hold">
                                          <p:stCondLst>
                                            <p:cond delay="0"/>
                                          </p:stCondLst>
                                        </p:cTn>
                                        <p:tgtEl>
                                          <p:spTgt spid="338"/>
                                        </p:tgtEl>
                                        <p:attrNameLst>
                                          <p:attrName>style.visibility</p:attrName>
                                        </p:attrNameLst>
                                      </p:cBhvr>
                                      <p:to>
                                        <p:strVal val="visible"/>
                                      </p:to>
                                    </p:set>
                                    <p:animEffect transition="in" filter="wipe(right)">
                                      <p:cBhvr>
                                        <p:cTn id="101" dur="500"/>
                                        <p:tgtEl>
                                          <p:spTgt spid="338"/>
                                        </p:tgtEl>
                                      </p:cBhvr>
                                    </p:animEffect>
                                  </p:childTnLst>
                                </p:cTn>
                              </p:par>
                            </p:childTnLst>
                          </p:cTn>
                        </p:par>
                        <p:par>
                          <p:cTn id="102" fill="hold">
                            <p:stCondLst>
                              <p:cond delay="6500"/>
                            </p:stCondLst>
                            <p:childTnLst>
                              <p:par>
                                <p:cTn id="103" presetID="22" presetClass="entr" presetSubtype="8" fill="hold" grpId="0" nodeType="afterEffect">
                                  <p:stCondLst>
                                    <p:cond delay="0"/>
                                  </p:stCondLst>
                                  <p:childTnLst>
                                    <p:set>
                                      <p:cBhvr>
                                        <p:cTn id="104" dur="1" fill="hold">
                                          <p:stCondLst>
                                            <p:cond delay="0"/>
                                          </p:stCondLst>
                                        </p:cTn>
                                        <p:tgtEl>
                                          <p:spTgt spid="206"/>
                                        </p:tgtEl>
                                        <p:attrNameLst>
                                          <p:attrName>style.visibility</p:attrName>
                                        </p:attrNameLst>
                                      </p:cBhvr>
                                      <p:to>
                                        <p:strVal val="visible"/>
                                      </p:to>
                                    </p:set>
                                    <p:animEffect transition="in" filter="wipe(left)">
                                      <p:cBhvr>
                                        <p:cTn id="105" dur="500"/>
                                        <p:tgtEl>
                                          <p:spTgt spid="206"/>
                                        </p:tgtEl>
                                      </p:cBhvr>
                                    </p:animEffect>
                                  </p:childTnLst>
                                </p:cTn>
                              </p:par>
                            </p:childTnLst>
                          </p:cTn>
                        </p:par>
                        <p:par>
                          <p:cTn id="106" fill="hold">
                            <p:stCondLst>
                              <p:cond delay="7000"/>
                            </p:stCondLst>
                            <p:childTnLst>
                              <p:par>
                                <p:cTn id="107" presetID="10" presetClass="entr" presetSubtype="0" fill="hold" nodeType="afterEffect">
                                  <p:stCondLst>
                                    <p:cond delay="0"/>
                                  </p:stCondLst>
                                  <p:childTnLst>
                                    <p:set>
                                      <p:cBhvr>
                                        <p:cTn id="108" dur="1" fill="hold">
                                          <p:stCondLst>
                                            <p:cond delay="0"/>
                                          </p:stCondLst>
                                        </p:cTn>
                                        <p:tgtEl>
                                          <p:spTgt spid="85"/>
                                        </p:tgtEl>
                                        <p:attrNameLst>
                                          <p:attrName>style.visibility</p:attrName>
                                        </p:attrNameLst>
                                      </p:cBhvr>
                                      <p:to>
                                        <p:strVal val="visible"/>
                                      </p:to>
                                    </p:set>
                                    <p:animEffect transition="in" filter="fade">
                                      <p:cBhvr>
                                        <p:cTn id="109" dur="500"/>
                                        <p:tgtEl>
                                          <p:spTgt spid="85"/>
                                        </p:tgtEl>
                                      </p:cBhvr>
                                    </p:animEffect>
                                  </p:childTnLst>
                                </p:cTn>
                              </p:par>
                              <p:par>
                                <p:cTn id="110" presetID="22" presetClass="entr" presetSubtype="8" fill="hold" nodeType="withEffect">
                                  <p:stCondLst>
                                    <p:cond delay="0"/>
                                  </p:stCondLst>
                                  <p:childTnLst>
                                    <p:set>
                                      <p:cBhvr>
                                        <p:cTn id="111" dur="1" fill="hold">
                                          <p:stCondLst>
                                            <p:cond delay="0"/>
                                          </p:stCondLst>
                                        </p:cTn>
                                        <p:tgtEl>
                                          <p:spTgt spid="112"/>
                                        </p:tgtEl>
                                        <p:attrNameLst>
                                          <p:attrName>style.visibility</p:attrName>
                                        </p:attrNameLst>
                                      </p:cBhvr>
                                      <p:to>
                                        <p:strVal val="visible"/>
                                      </p:to>
                                    </p:set>
                                    <p:animEffect transition="in" filter="wipe(left)">
                                      <p:cBhvr>
                                        <p:cTn id="112" dur="500"/>
                                        <p:tgtEl>
                                          <p:spTgt spid="112"/>
                                        </p:tgtEl>
                                      </p:cBhvr>
                                    </p:animEffect>
                                  </p:childTnLst>
                                </p:cTn>
                              </p:par>
                              <p:par>
                                <p:cTn id="113" presetID="10" presetClass="entr" presetSubtype="0" fill="hold" nodeType="withEffect">
                                  <p:stCondLst>
                                    <p:cond delay="0"/>
                                  </p:stCondLst>
                                  <p:childTnLst>
                                    <p:set>
                                      <p:cBhvr>
                                        <p:cTn id="114" dur="1" fill="hold">
                                          <p:stCondLst>
                                            <p:cond delay="0"/>
                                          </p:stCondLst>
                                        </p:cTn>
                                        <p:tgtEl>
                                          <p:spTgt spid="225"/>
                                        </p:tgtEl>
                                        <p:attrNameLst>
                                          <p:attrName>style.visibility</p:attrName>
                                        </p:attrNameLst>
                                      </p:cBhvr>
                                      <p:to>
                                        <p:strVal val="visible"/>
                                      </p:to>
                                    </p:set>
                                    <p:animEffect transition="in" filter="fade">
                                      <p:cBhvr>
                                        <p:cTn id="115" dur="500"/>
                                        <p:tgtEl>
                                          <p:spTgt spid="225"/>
                                        </p:tgtEl>
                                      </p:cBhvr>
                                    </p:animEffect>
                                  </p:childTnLst>
                                </p:cTn>
                              </p:par>
                            </p:childTnLst>
                          </p:cTn>
                        </p:par>
                        <p:par>
                          <p:cTn id="116" fill="hold">
                            <p:stCondLst>
                              <p:cond delay="7500"/>
                            </p:stCondLst>
                            <p:childTnLst>
                              <p:par>
                                <p:cTn id="117" presetID="22" presetClass="entr" presetSubtype="2" fill="hold" grpId="0" nodeType="afterEffect">
                                  <p:stCondLst>
                                    <p:cond delay="0"/>
                                  </p:stCondLst>
                                  <p:childTnLst>
                                    <p:set>
                                      <p:cBhvr>
                                        <p:cTn id="118" dur="1" fill="hold">
                                          <p:stCondLst>
                                            <p:cond delay="0"/>
                                          </p:stCondLst>
                                        </p:cTn>
                                        <p:tgtEl>
                                          <p:spTgt spid="205"/>
                                        </p:tgtEl>
                                        <p:attrNameLst>
                                          <p:attrName>style.visibility</p:attrName>
                                        </p:attrNameLst>
                                      </p:cBhvr>
                                      <p:to>
                                        <p:strVal val="visible"/>
                                      </p:to>
                                    </p:set>
                                    <p:animEffect transition="in" filter="wipe(right)">
                                      <p:cBhvr>
                                        <p:cTn id="119" dur="500"/>
                                        <p:tgtEl>
                                          <p:spTgt spid="205"/>
                                        </p:tgtEl>
                                      </p:cBhvr>
                                    </p:animEffect>
                                  </p:childTnLst>
                                </p:cTn>
                              </p:par>
                              <p:par>
                                <p:cTn id="120" presetID="22" presetClass="entr" presetSubtype="2" fill="hold" nodeType="withEffect">
                                  <p:stCondLst>
                                    <p:cond delay="0"/>
                                  </p:stCondLst>
                                  <p:childTnLst>
                                    <p:set>
                                      <p:cBhvr>
                                        <p:cTn id="121" dur="1" fill="hold">
                                          <p:stCondLst>
                                            <p:cond delay="0"/>
                                          </p:stCondLst>
                                        </p:cTn>
                                        <p:tgtEl>
                                          <p:spTgt spid="339"/>
                                        </p:tgtEl>
                                        <p:attrNameLst>
                                          <p:attrName>style.visibility</p:attrName>
                                        </p:attrNameLst>
                                      </p:cBhvr>
                                      <p:to>
                                        <p:strVal val="visible"/>
                                      </p:to>
                                    </p:set>
                                    <p:animEffect transition="in" filter="wipe(right)">
                                      <p:cBhvr>
                                        <p:cTn id="122" dur="500"/>
                                        <p:tgtEl>
                                          <p:spTgt spid="339"/>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170"/>
                                        </p:tgtEl>
                                        <p:attrNameLst>
                                          <p:attrName>style.visibility</p:attrName>
                                        </p:attrNameLst>
                                      </p:cBhvr>
                                      <p:to>
                                        <p:strVal val="visible"/>
                                      </p:to>
                                    </p:set>
                                    <p:animEffect transition="in" filter="wipe(down)">
                                      <p:cBhvr>
                                        <p:cTn id="126" dur="500"/>
                                        <p:tgtEl>
                                          <p:spTgt spid="170"/>
                                        </p:tgtEl>
                                      </p:cBhvr>
                                    </p:animEffect>
                                  </p:childTnLst>
                                </p:cTn>
                              </p:par>
                            </p:childTnLst>
                          </p:cTn>
                        </p:par>
                        <p:par>
                          <p:cTn id="127" fill="hold">
                            <p:stCondLst>
                              <p:cond delay="8500"/>
                            </p:stCondLst>
                            <p:childTnLst>
                              <p:par>
                                <p:cTn id="128" presetID="22" presetClass="entr" presetSubtype="4" fill="hold" grpId="0" nodeType="afterEffect">
                                  <p:stCondLst>
                                    <p:cond delay="0"/>
                                  </p:stCondLst>
                                  <p:childTnLst>
                                    <p:set>
                                      <p:cBhvr>
                                        <p:cTn id="129" dur="1" fill="hold">
                                          <p:stCondLst>
                                            <p:cond delay="0"/>
                                          </p:stCondLst>
                                        </p:cTn>
                                        <p:tgtEl>
                                          <p:spTgt spid="171"/>
                                        </p:tgtEl>
                                        <p:attrNameLst>
                                          <p:attrName>style.visibility</p:attrName>
                                        </p:attrNameLst>
                                      </p:cBhvr>
                                      <p:to>
                                        <p:strVal val="visible"/>
                                      </p:to>
                                    </p:set>
                                    <p:animEffect transition="in" filter="wipe(down)">
                                      <p:cBhvr>
                                        <p:cTn id="130" dur="500"/>
                                        <p:tgtEl>
                                          <p:spTgt spid="171"/>
                                        </p:tgtEl>
                                      </p:cBhvr>
                                    </p:animEffect>
                                  </p:childTnLst>
                                </p:cTn>
                              </p:par>
                            </p:childTnLst>
                          </p:cTn>
                        </p:par>
                        <p:par>
                          <p:cTn id="131" fill="hold">
                            <p:stCondLst>
                              <p:cond delay="9000"/>
                            </p:stCondLst>
                            <p:childTnLst>
                              <p:par>
                                <p:cTn id="132" presetID="22" presetClass="entr" presetSubtype="4" fill="hold" grpId="0" nodeType="afterEffect">
                                  <p:stCondLst>
                                    <p:cond delay="0"/>
                                  </p:stCondLst>
                                  <p:childTnLst>
                                    <p:set>
                                      <p:cBhvr>
                                        <p:cTn id="133" dur="1" fill="hold">
                                          <p:stCondLst>
                                            <p:cond delay="0"/>
                                          </p:stCondLst>
                                        </p:cTn>
                                        <p:tgtEl>
                                          <p:spTgt spid="172"/>
                                        </p:tgtEl>
                                        <p:attrNameLst>
                                          <p:attrName>style.visibility</p:attrName>
                                        </p:attrNameLst>
                                      </p:cBhvr>
                                      <p:to>
                                        <p:strVal val="visible"/>
                                      </p:to>
                                    </p:set>
                                    <p:animEffect transition="in" filter="wipe(down)">
                                      <p:cBhvr>
                                        <p:cTn id="134" dur="500"/>
                                        <p:tgtEl>
                                          <p:spTgt spid="172"/>
                                        </p:tgtEl>
                                      </p:cBhvr>
                                    </p:animEffect>
                                  </p:childTnLst>
                                </p:cTn>
                              </p:par>
                            </p:childTnLst>
                          </p:cTn>
                        </p:par>
                        <p:par>
                          <p:cTn id="135" fill="hold">
                            <p:stCondLst>
                              <p:cond delay="9500"/>
                            </p:stCondLst>
                            <p:childTnLst>
                              <p:par>
                                <p:cTn id="136" presetID="22" presetClass="entr" presetSubtype="4" fill="hold" grpId="0" nodeType="afterEffect">
                                  <p:stCondLst>
                                    <p:cond delay="0"/>
                                  </p:stCondLst>
                                  <p:childTnLst>
                                    <p:set>
                                      <p:cBhvr>
                                        <p:cTn id="137" dur="1" fill="hold">
                                          <p:stCondLst>
                                            <p:cond delay="0"/>
                                          </p:stCondLst>
                                        </p:cTn>
                                        <p:tgtEl>
                                          <p:spTgt spid="173"/>
                                        </p:tgtEl>
                                        <p:attrNameLst>
                                          <p:attrName>style.visibility</p:attrName>
                                        </p:attrNameLst>
                                      </p:cBhvr>
                                      <p:to>
                                        <p:strVal val="visible"/>
                                      </p:to>
                                    </p:set>
                                    <p:animEffect transition="in" filter="wipe(down)">
                                      <p:cBhvr>
                                        <p:cTn id="138" dur="500"/>
                                        <p:tgtEl>
                                          <p:spTgt spid="173"/>
                                        </p:tgtEl>
                                      </p:cBhvr>
                                    </p:animEffect>
                                  </p:childTnLst>
                                </p:cTn>
                              </p:par>
                            </p:childTnLst>
                          </p:cTn>
                        </p:par>
                        <p:par>
                          <p:cTn id="139" fill="hold">
                            <p:stCondLst>
                              <p:cond delay="10000"/>
                            </p:stCondLst>
                            <p:childTnLst>
                              <p:par>
                                <p:cTn id="140" presetID="22" presetClass="entr" presetSubtype="4" fill="hold" grpId="0" nodeType="afterEffect">
                                  <p:stCondLst>
                                    <p:cond delay="0"/>
                                  </p:stCondLst>
                                  <p:childTnLst>
                                    <p:set>
                                      <p:cBhvr>
                                        <p:cTn id="141" dur="1" fill="hold">
                                          <p:stCondLst>
                                            <p:cond delay="0"/>
                                          </p:stCondLst>
                                        </p:cTn>
                                        <p:tgtEl>
                                          <p:spTgt spid="175"/>
                                        </p:tgtEl>
                                        <p:attrNameLst>
                                          <p:attrName>style.visibility</p:attrName>
                                        </p:attrNameLst>
                                      </p:cBhvr>
                                      <p:to>
                                        <p:strVal val="visible"/>
                                      </p:to>
                                    </p:set>
                                    <p:animEffect transition="in" filter="wipe(down)">
                                      <p:cBhvr>
                                        <p:cTn id="14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animBg="1"/>
      <p:bldP spid="209" grpId="0" animBg="1"/>
      <p:bldP spid="210" grpId="0" animBg="1"/>
      <p:bldP spid="376" grpId="0"/>
      <p:bldP spid="204" grpId="0"/>
      <p:bldP spid="5" grpId="0" animBg="1"/>
      <p:bldP spid="6" grpId="0" animBg="1"/>
      <p:bldP spid="7" grpId="0" animBg="1"/>
      <p:bldP spid="8" grpId="0" animBg="1"/>
      <p:bldP spid="170" grpId="0"/>
      <p:bldP spid="171" grpId="0"/>
      <p:bldP spid="172" grpId="0"/>
      <p:bldP spid="173" grpId="0"/>
      <p:bldP spid="1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Box 375"/>
          <p:cNvSpPr txBox="1"/>
          <p:nvPr/>
        </p:nvSpPr>
        <p:spPr>
          <a:xfrm>
            <a:off x="967254" y="1832048"/>
            <a:ext cx="3583032" cy="830997"/>
          </a:xfrm>
          <a:prstGeom prst="rect">
            <a:avLst/>
          </a:prstGeom>
          <a:noFill/>
        </p:spPr>
        <p:txBody>
          <a:bodyPr wrap="none" rtlCol="0">
            <a:spAutoFit/>
          </a:bodyPr>
          <a:lstStyle/>
          <a:p>
            <a:r>
              <a:rPr lang="en-US" sz="4800" dirty="0">
                <a:solidFill>
                  <a:schemeClr val="bg1">
                    <a:lumMod val="50000"/>
                  </a:schemeClr>
                </a:solidFill>
                <a:latin typeface="+mj-lt"/>
              </a:rPr>
              <a:t>Site Selection</a:t>
            </a:r>
          </a:p>
        </p:txBody>
      </p:sp>
      <p:sp>
        <p:nvSpPr>
          <p:cNvPr id="204" name="TextBox 203"/>
          <p:cNvSpPr txBox="1"/>
          <p:nvPr/>
        </p:nvSpPr>
        <p:spPr>
          <a:xfrm>
            <a:off x="1315906" y="2568777"/>
            <a:ext cx="2693366" cy="369332"/>
          </a:xfrm>
          <a:prstGeom prst="rect">
            <a:avLst/>
          </a:prstGeom>
          <a:noFill/>
        </p:spPr>
        <p:txBody>
          <a:bodyPr wrap="none" rtlCol="0">
            <a:spAutoFit/>
          </a:bodyPr>
          <a:lstStyle/>
          <a:p>
            <a:pPr algn="ctr"/>
            <a:r>
              <a:rPr lang="en-US" dirty="0">
                <a:solidFill>
                  <a:schemeClr val="bg1">
                    <a:lumMod val="65000"/>
                  </a:schemeClr>
                </a:solidFill>
                <a:latin typeface="+mj-lt"/>
              </a:rPr>
              <a:t> Turn around, don’t</a:t>
            </a:r>
            <a:r>
              <a:rPr lang="en-US" dirty="0">
                <a:solidFill>
                  <a:schemeClr val="accent2"/>
                </a:solidFill>
                <a:latin typeface="+mj-lt"/>
              </a:rPr>
              <a:t> drown</a:t>
            </a:r>
            <a:r>
              <a:rPr lang="en-US" dirty="0">
                <a:solidFill>
                  <a:schemeClr val="bg1">
                    <a:lumMod val="65000"/>
                  </a:schemeClr>
                </a:solidFill>
                <a:latin typeface="+mj-lt"/>
              </a:rPr>
              <a:t>.</a:t>
            </a:r>
          </a:p>
        </p:txBody>
      </p:sp>
      <p:sp>
        <p:nvSpPr>
          <p:cNvPr id="365" name="TextBox 364"/>
          <p:cNvSpPr txBox="1"/>
          <p:nvPr/>
        </p:nvSpPr>
        <p:spPr>
          <a:xfrm>
            <a:off x="1056900" y="3305755"/>
            <a:ext cx="3368497" cy="1081771"/>
          </a:xfrm>
          <a:prstGeom prst="rect">
            <a:avLst/>
          </a:prstGeom>
          <a:noFill/>
        </p:spPr>
        <p:txBody>
          <a:bodyPr wrap="square" rtlCol="0">
            <a:spAutoFit/>
          </a:bodyPr>
          <a:lstStyle/>
          <a:p>
            <a:pPr algn="just">
              <a:lnSpc>
                <a:spcPct val="150000"/>
              </a:lnSpc>
            </a:pPr>
            <a:r>
              <a:rPr lang="en-US" sz="1100" dirty="0">
                <a:solidFill>
                  <a:schemeClr val="bg1">
                    <a:lumMod val="65000"/>
                  </a:schemeClr>
                </a:solidFill>
              </a:rPr>
              <a:t>Most precarious component of a project. Involves a mix of public debate along with technical and financial considerations. Tangible and Intangible considerations and often high visibility.</a:t>
            </a:r>
            <a:endParaRPr lang="id-ID" sz="1100" dirty="0">
              <a:solidFill>
                <a:schemeClr val="bg1">
                  <a:lumMod val="65000"/>
                </a:schemeClr>
              </a:solidFill>
            </a:endParaRPr>
          </a:p>
        </p:txBody>
      </p:sp>
      <p:cxnSp>
        <p:nvCxnSpPr>
          <p:cNvPr id="41" name="Straight Connector 40"/>
          <p:cNvCxnSpPr/>
          <p:nvPr/>
        </p:nvCxnSpPr>
        <p:spPr>
          <a:xfrm>
            <a:off x="5340169" y="1737186"/>
            <a:ext cx="0" cy="38989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AC368BE-F01C-4B7C-AF3F-0A0B51B18E8D}"/>
              </a:ext>
            </a:extLst>
          </p:cNvPr>
          <p:cNvGrpSpPr/>
          <p:nvPr/>
        </p:nvGrpSpPr>
        <p:grpSpPr>
          <a:xfrm>
            <a:off x="5655365" y="594120"/>
            <a:ext cx="7216804" cy="7025936"/>
            <a:chOff x="5655365" y="594120"/>
            <a:chExt cx="7216804" cy="7025936"/>
          </a:xfrm>
        </p:grpSpPr>
        <p:grpSp>
          <p:nvGrpSpPr>
            <p:cNvPr id="50" name="Group 49"/>
            <p:cNvGrpSpPr/>
            <p:nvPr/>
          </p:nvGrpSpPr>
          <p:grpSpPr>
            <a:xfrm>
              <a:off x="5655365" y="594120"/>
              <a:ext cx="7216804" cy="7025936"/>
              <a:chOff x="5545174" y="639610"/>
              <a:chExt cx="7466143" cy="7268681"/>
            </a:xfrm>
          </p:grpSpPr>
          <p:sp>
            <p:nvSpPr>
              <p:cNvPr id="359" name="Freeform 358"/>
              <p:cNvSpPr/>
              <p:nvPr/>
            </p:nvSpPr>
            <p:spPr>
              <a:xfrm>
                <a:off x="5545174" y="639610"/>
                <a:ext cx="3331708" cy="3918181"/>
              </a:xfrm>
              <a:custGeom>
                <a:avLst/>
                <a:gdLst>
                  <a:gd name="connsiteX0" fmla="*/ 791776 w 3331708"/>
                  <a:gd name="connsiteY0" fmla="*/ 0 h 3918181"/>
                  <a:gd name="connsiteX1" fmla="*/ 1657038 w 3331708"/>
                  <a:gd name="connsiteY1" fmla="*/ 347417 h 3918181"/>
                  <a:gd name="connsiteX2" fmla="*/ 2836328 w 3331708"/>
                  <a:gd name="connsiteY2" fmla="*/ 470380 h 3918181"/>
                  <a:gd name="connsiteX3" fmla="*/ 2765076 w 3331708"/>
                  <a:gd name="connsiteY3" fmla="*/ 793937 h 3918181"/>
                  <a:gd name="connsiteX4" fmla="*/ 2748910 w 3331708"/>
                  <a:gd name="connsiteY4" fmla="*/ 796151 h 3918181"/>
                  <a:gd name="connsiteX5" fmla="*/ 2446939 w 3331708"/>
                  <a:gd name="connsiteY5" fmla="*/ 925100 h 3918181"/>
                  <a:gd name="connsiteX6" fmla="*/ 3331708 w 3331708"/>
                  <a:gd name="connsiteY6" fmla="*/ 3010780 h 3918181"/>
                  <a:gd name="connsiteX7" fmla="*/ 1206774 w 3331708"/>
                  <a:gd name="connsiteY7" fmla="*/ 3918181 h 3918181"/>
                  <a:gd name="connsiteX8" fmla="*/ 314437 w 3331708"/>
                  <a:gd name="connsiteY8" fmla="*/ 1837689 h 3918181"/>
                  <a:gd name="connsiteX9" fmla="*/ 0 w 3331708"/>
                  <a:gd name="connsiteY9" fmla="*/ 1971962 h 3918181"/>
                  <a:gd name="connsiteX10" fmla="*/ 14734 w 3331708"/>
                  <a:gd name="connsiteY10" fmla="*/ 1935268 h 3918181"/>
                  <a:gd name="connsiteX11" fmla="*/ 78730 w 3331708"/>
                  <a:gd name="connsiteY11" fmla="*/ 1646908 h 3918181"/>
                  <a:gd name="connsiteX12" fmla="*/ 145006 w 3331708"/>
                  <a:gd name="connsiteY12" fmla="*/ 1610817 h 391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1708" h="3918181">
                    <a:moveTo>
                      <a:pt x="791776" y="0"/>
                    </a:moveTo>
                    <a:lnTo>
                      <a:pt x="1657038" y="347417"/>
                    </a:lnTo>
                    <a:lnTo>
                      <a:pt x="2836328" y="470380"/>
                    </a:lnTo>
                    <a:cubicBezTo>
                      <a:pt x="2809347" y="575912"/>
                      <a:pt x="2792057" y="688405"/>
                      <a:pt x="2765076" y="793937"/>
                    </a:cubicBezTo>
                    <a:lnTo>
                      <a:pt x="2748910" y="796151"/>
                    </a:lnTo>
                    <a:lnTo>
                      <a:pt x="2446939" y="925100"/>
                    </a:lnTo>
                    <a:lnTo>
                      <a:pt x="3331708" y="3010780"/>
                    </a:lnTo>
                    <a:lnTo>
                      <a:pt x="1206774" y="3918181"/>
                    </a:lnTo>
                    <a:lnTo>
                      <a:pt x="314437" y="1837689"/>
                    </a:lnTo>
                    <a:lnTo>
                      <a:pt x="0" y="1971962"/>
                    </a:lnTo>
                    <a:lnTo>
                      <a:pt x="14734" y="1935268"/>
                    </a:lnTo>
                    <a:lnTo>
                      <a:pt x="78730" y="1646908"/>
                    </a:lnTo>
                    <a:lnTo>
                      <a:pt x="145006" y="1610817"/>
                    </a:lnTo>
                    <a:close/>
                  </a:path>
                </a:pathLst>
              </a:custGeom>
              <a:pattFill prst="narVert">
                <a:fgClr>
                  <a:schemeClr val="tx2"/>
                </a:fgClr>
                <a:bgClr>
                  <a:schemeClr val="tx2">
                    <a:lumMod val="75000"/>
                  </a:schemeClr>
                </a:bgClr>
              </a:patt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4" name="Freeform 9"/>
              <p:cNvSpPr>
                <a:spLocks/>
              </p:cNvSpPr>
              <p:nvPr/>
            </p:nvSpPr>
            <p:spPr bwMode="auto">
              <a:xfrm rot="1312577" flipH="1">
                <a:off x="8759614" y="2623361"/>
                <a:ext cx="3270180" cy="3270180"/>
              </a:xfrm>
              <a:custGeom>
                <a:avLst/>
                <a:gdLst>
                  <a:gd name="T0" fmla="*/ 1020 w 1285"/>
                  <a:gd name="T1" fmla="*/ 906 h 1285"/>
                  <a:gd name="T2" fmla="*/ 1285 w 1285"/>
                  <a:gd name="T3" fmla="*/ 643 h 1285"/>
                  <a:gd name="T4" fmla="*/ 641 w 1285"/>
                  <a:gd name="T5" fmla="*/ 0 h 1285"/>
                  <a:gd name="T6" fmla="*/ 0 w 1285"/>
                  <a:gd name="T7" fmla="*/ 643 h 1285"/>
                  <a:gd name="T8" fmla="*/ 641 w 1285"/>
                  <a:gd name="T9" fmla="*/ 1285 h 1285"/>
                  <a:gd name="T10" fmla="*/ 906 w 1285"/>
                  <a:gd name="T11" fmla="*/ 1020 h 1285"/>
                  <a:gd name="T12" fmla="*/ 1020 w 1285"/>
                  <a:gd name="T13" fmla="*/ 1020 h 1285"/>
                  <a:gd name="T14" fmla="*/ 1020 w 1285"/>
                  <a:gd name="T15" fmla="*/ 906 h 1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5" h="1285">
                    <a:moveTo>
                      <a:pt x="1020" y="906"/>
                    </a:moveTo>
                    <a:lnTo>
                      <a:pt x="1285" y="643"/>
                    </a:lnTo>
                    <a:lnTo>
                      <a:pt x="641" y="0"/>
                    </a:lnTo>
                    <a:lnTo>
                      <a:pt x="0" y="643"/>
                    </a:lnTo>
                    <a:lnTo>
                      <a:pt x="641" y="1285"/>
                    </a:lnTo>
                    <a:lnTo>
                      <a:pt x="906" y="1020"/>
                    </a:lnTo>
                    <a:lnTo>
                      <a:pt x="1020" y="1020"/>
                    </a:lnTo>
                    <a:lnTo>
                      <a:pt x="1020" y="906"/>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2" name="Freeform 361"/>
              <p:cNvSpPr/>
              <p:nvPr/>
            </p:nvSpPr>
            <p:spPr>
              <a:xfrm>
                <a:off x="6751948" y="3650390"/>
                <a:ext cx="3116395" cy="3039420"/>
              </a:xfrm>
              <a:custGeom>
                <a:avLst/>
                <a:gdLst>
                  <a:gd name="connsiteX0" fmla="*/ 2124934 w 3116395"/>
                  <a:gd name="connsiteY0" fmla="*/ 0 h 3039420"/>
                  <a:gd name="connsiteX1" fmla="*/ 2851766 w 3116395"/>
                  <a:gd name="connsiteY1" fmla="*/ 1694779 h 3039420"/>
                  <a:gd name="connsiteX2" fmla="*/ 2916553 w 3116395"/>
                  <a:gd name="connsiteY2" fmla="*/ 1696356 h 3039420"/>
                  <a:gd name="connsiteX3" fmla="*/ 3115669 w 3116395"/>
                  <a:gd name="connsiteY3" fmla="*/ 1806558 h 3039420"/>
                  <a:gd name="connsiteX4" fmla="*/ 3036985 w 3116395"/>
                  <a:gd name="connsiteY4" fmla="*/ 2129577 h 3039420"/>
                  <a:gd name="connsiteX5" fmla="*/ 3035720 w 3116395"/>
                  <a:gd name="connsiteY5" fmla="*/ 2127403 h 3039420"/>
                  <a:gd name="connsiteX6" fmla="*/ 904556 w 3116395"/>
                  <a:gd name="connsiteY6" fmla="*/ 3039420 h 3039420"/>
                  <a:gd name="connsiteX7" fmla="*/ 0 w 3116395"/>
                  <a:gd name="connsiteY7" fmla="*/ 907401 h 3039420"/>
                  <a:gd name="connsiteX8" fmla="*/ 3504 w 3116395"/>
                  <a:gd name="connsiteY8" fmla="*/ 905905 h 3039420"/>
                  <a:gd name="connsiteX9" fmla="*/ 2011 w 3116395"/>
                  <a:gd name="connsiteY9" fmla="*/ 905199 h 3039420"/>
                  <a:gd name="connsiteX10" fmla="*/ 79581 w 3116395"/>
                  <a:gd name="connsiteY10" fmla="*/ 581660 h 3039420"/>
                  <a:gd name="connsiteX11" fmla="*/ 656468 w 3116395"/>
                  <a:gd name="connsiteY11" fmla="*/ 627072 h 3039420"/>
                  <a:gd name="connsiteX12" fmla="*/ 860565 w 3116395"/>
                  <a:gd name="connsiteY12" fmla="*/ 539917 h 3039420"/>
                  <a:gd name="connsiteX13" fmla="*/ 975302 w 3116395"/>
                  <a:gd name="connsiteY13" fmla="*/ 254160 h 3039420"/>
                  <a:gd name="connsiteX14" fmla="*/ 1261059 w 3116395"/>
                  <a:gd name="connsiteY14" fmla="*/ 368896 h 303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6395" h="3039420">
                    <a:moveTo>
                      <a:pt x="2124934" y="0"/>
                    </a:moveTo>
                    <a:lnTo>
                      <a:pt x="2851766" y="1694779"/>
                    </a:lnTo>
                    <a:lnTo>
                      <a:pt x="2916553" y="1696356"/>
                    </a:lnTo>
                    <a:cubicBezTo>
                      <a:pt x="3035150" y="1703781"/>
                      <a:pt x="3125459" y="1728372"/>
                      <a:pt x="3115669" y="1806558"/>
                    </a:cubicBezTo>
                    <a:lnTo>
                      <a:pt x="3036985" y="2129577"/>
                    </a:lnTo>
                    <a:lnTo>
                      <a:pt x="3035720" y="2127403"/>
                    </a:lnTo>
                    <a:lnTo>
                      <a:pt x="904556" y="3039420"/>
                    </a:lnTo>
                    <a:lnTo>
                      <a:pt x="0" y="907401"/>
                    </a:lnTo>
                    <a:lnTo>
                      <a:pt x="3504" y="905905"/>
                    </a:lnTo>
                    <a:lnTo>
                      <a:pt x="2011" y="905199"/>
                    </a:lnTo>
                    <a:lnTo>
                      <a:pt x="79581" y="581660"/>
                    </a:lnTo>
                    <a:lnTo>
                      <a:pt x="656468" y="627072"/>
                    </a:lnTo>
                    <a:lnTo>
                      <a:pt x="860565" y="539917"/>
                    </a:lnTo>
                    <a:lnTo>
                      <a:pt x="975302" y="254160"/>
                    </a:lnTo>
                    <a:lnTo>
                      <a:pt x="1261059" y="368896"/>
                    </a:lnTo>
                    <a:close/>
                  </a:path>
                </a:pathLst>
              </a:custGeom>
              <a:pattFill prst="narVert">
                <a:fgClr>
                  <a:schemeClr val="accent4"/>
                </a:fgClr>
                <a:bgClr>
                  <a:schemeClr val="accent4">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1" name="Freeform 360"/>
              <p:cNvSpPr/>
              <p:nvPr/>
            </p:nvSpPr>
            <p:spPr>
              <a:xfrm>
                <a:off x="9789006" y="4868871"/>
                <a:ext cx="3029974" cy="3039420"/>
              </a:xfrm>
              <a:custGeom>
                <a:avLst/>
                <a:gdLst>
                  <a:gd name="connsiteX0" fmla="*/ 2122572 w 3029974"/>
                  <a:gd name="connsiteY0" fmla="*/ 0 h 3039420"/>
                  <a:gd name="connsiteX1" fmla="*/ 3029974 w 3029974"/>
                  <a:gd name="connsiteY1" fmla="*/ 2124934 h 3039420"/>
                  <a:gd name="connsiteX2" fmla="*/ 902195 w 3029974"/>
                  <a:gd name="connsiteY2" fmla="*/ 3039420 h 3039420"/>
                  <a:gd name="connsiteX3" fmla="*/ 0 w 3029974"/>
                  <a:gd name="connsiteY3" fmla="*/ 908349 h 3039420"/>
                  <a:gd name="connsiteX4" fmla="*/ 2604 w 3029974"/>
                  <a:gd name="connsiteY4" fmla="*/ 907237 h 3039420"/>
                  <a:gd name="connsiteX5" fmla="*/ 83330 w 3029974"/>
                  <a:gd name="connsiteY5" fmla="*/ 583328 h 3039420"/>
                  <a:gd name="connsiteX6" fmla="*/ 445911 w 3029974"/>
                  <a:gd name="connsiteY6" fmla="*/ 717934 h 3039420"/>
                  <a:gd name="connsiteX7" fmla="*/ 860565 w 3029974"/>
                  <a:gd name="connsiteY7" fmla="*/ 540866 h 3039420"/>
                  <a:gd name="connsiteX8" fmla="*/ 975302 w 3029974"/>
                  <a:gd name="connsiteY8" fmla="*/ 255108 h 3039420"/>
                  <a:gd name="connsiteX9" fmla="*/ 1261059 w 3029974"/>
                  <a:gd name="connsiteY9" fmla="*/ 369845 h 303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9974" h="3039420">
                    <a:moveTo>
                      <a:pt x="2122572" y="0"/>
                    </a:moveTo>
                    <a:lnTo>
                      <a:pt x="3029974" y="2124934"/>
                    </a:lnTo>
                    <a:lnTo>
                      <a:pt x="902195" y="3039420"/>
                    </a:lnTo>
                    <a:lnTo>
                      <a:pt x="0" y="908349"/>
                    </a:lnTo>
                    <a:lnTo>
                      <a:pt x="2604" y="907237"/>
                    </a:lnTo>
                    <a:lnTo>
                      <a:pt x="83330" y="583328"/>
                    </a:lnTo>
                    <a:lnTo>
                      <a:pt x="445911" y="717934"/>
                    </a:lnTo>
                    <a:lnTo>
                      <a:pt x="860565" y="540866"/>
                    </a:lnTo>
                    <a:lnTo>
                      <a:pt x="975302" y="255108"/>
                    </a:lnTo>
                    <a:lnTo>
                      <a:pt x="1261059" y="369845"/>
                    </a:lnTo>
                    <a:close/>
                  </a:path>
                </a:pathLst>
              </a:custGeom>
              <a:pattFill prst="narVert">
                <a:fgClr>
                  <a:schemeClr val="accent3"/>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Freeform 7"/>
              <p:cNvSpPr>
                <a:spLocks/>
              </p:cNvSpPr>
              <p:nvPr/>
            </p:nvSpPr>
            <p:spPr bwMode="auto">
              <a:xfrm rot="1312577" flipH="1">
                <a:off x="5639303" y="840123"/>
                <a:ext cx="3478861" cy="3481405"/>
              </a:xfrm>
              <a:custGeom>
                <a:avLst/>
                <a:gdLst>
                  <a:gd name="T0" fmla="*/ 1367 w 1367"/>
                  <a:gd name="T1" fmla="*/ 0 h 1368"/>
                  <a:gd name="T2" fmla="*/ 533 w 1367"/>
                  <a:gd name="T3" fmla="*/ 0 h 1368"/>
                  <a:gd name="T4" fmla="*/ 628 w 1367"/>
                  <a:gd name="T5" fmla="*/ 95 h 1368"/>
                  <a:gd name="T6" fmla="*/ 0 w 1367"/>
                  <a:gd name="T7" fmla="*/ 726 h 1368"/>
                  <a:gd name="T8" fmla="*/ 642 w 1367"/>
                  <a:gd name="T9" fmla="*/ 1368 h 1368"/>
                  <a:gd name="T10" fmla="*/ 1272 w 1367"/>
                  <a:gd name="T11" fmla="*/ 740 h 1368"/>
                  <a:gd name="T12" fmla="*/ 1367 w 1367"/>
                  <a:gd name="T13" fmla="*/ 835 h 1368"/>
                  <a:gd name="T14" fmla="*/ 1367 w 1367"/>
                  <a:gd name="T15" fmla="*/ 0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1368">
                    <a:moveTo>
                      <a:pt x="1367" y="0"/>
                    </a:moveTo>
                    <a:lnTo>
                      <a:pt x="533" y="0"/>
                    </a:lnTo>
                    <a:lnTo>
                      <a:pt x="628" y="95"/>
                    </a:lnTo>
                    <a:lnTo>
                      <a:pt x="0" y="726"/>
                    </a:lnTo>
                    <a:lnTo>
                      <a:pt x="642" y="1368"/>
                    </a:lnTo>
                    <a:lnTo>
                      <a:pt x="1272" y="740"/>
                    </a:lnTo>
                    <a:lnTo>
                      <a:pt x="1367" y="835"/>
                    </a:lnTo>
                    <a:lnTo>
                      <a:pt x="136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8"/>
              <p:cNvSpPr>
                <a:spLocks/>
              </p:cNvSpPr>
              <p:nvPr/>
            </p:nvSpPr>
            <p:spPr bwMode="auto">
              <a:xfrm rot="1312577" flipH="1">
                <a:off x="6708893" y="3211156"/>
                <a:ext cx="3272725" cy="3275270"/>
              </a:xfrm>
              <a:custGeom>
                <a:avLst/>
                <a:gdLst>
                  <a:gd name="T0" fmla="*/ 1026 w 1286"/>
                  <a:gd name="T1" fmla="*/ 382 h 1287"/>
                  <a:gd name="T2" fmla="*/ 1026 w 1286"/>
                  <a:gd name="T3" fmla="*/ 261 h 1287"/>
                  <a:gd name="T4" fmla="*/ 905 w 1286"/>
                  <a:gd name="T5" fmla="*/ 261 h 1287"/>
                  <a:gd name="T6" fmla="*/ 644 w 1286"/>
                  <a:gd name="T7" fmla="*/ 0 h 1287"/>
                  <a:gd name="T8" fmla="*/ 0 w 1286"/>
                  <a:gd name="T9" fmla="*/ 642 h 1287"/>
                  <a:gd name="T10" fmla="*/ 644 w 1286"/>
                  <a:gd name="T11" fmla="*/ 1287 h 1287"/>
                  <a:gd name="T12" fmla="*/ 1286 w 1286"/>
                  <a:gd name="T13" fmla="*/ 642 h 1287"/>
                  <a:gd name="T14" fmla="*/ 1026 w 1286"/>
                  <a:gd name="T15" fmla="*/ 382 h 1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1287">
                    <a:moveTo>
                      <a:pt x="1026" y="382"/>
                    </a:moveTo>
                    <a:lnTo>
                      <a:pt x="1026" y="261"/>
                    </a:lnTo>
                    <a:lnTo>
                      <a:pt x="905" y="261"/>
                    </a:lnTo>
                    <a:lnTo>
                      <a:pt x="644" y="0"/>
                    </a:lnTo>
                    <a:lnTo>
                      <a:pt x="0" y="642"/>
                    </a:lnTo>
                    <a:lnTo>
                      <a:pt x="644" y="1287"/>
                    </a:lnTo>
                    <a:lnTo>
                      <a:pt x="1286" y="642"/>
                    </a:lnTo>
                    <a:lnTo>
                      <a:pt x="1026" y="38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9"/>
              <p:cNvSpPr>
                <a:spLocks/>
              </p:cNvSpPr>
              <p:nvPr/>
            </p:nvSpPr>
            <p:spPr bwMode="auto">
              <a:xfrm rot="1312577" flipH="1">
                <a:off x="8835814" y="2301103"/>
                <a:ext cx="3270180" cy="3270180"/>
              </a:xfrm>
              <a:custGeom>
                <a:avLst/>
                <a:gdLst>
                  <a:gd name="T0" fmla="*/ 1020 w 1285"/>
                  <a:gd name="T1" fmla="*/ 906 h 1285"/>
                  <a:gd name="T2" fmla="*/ 1285 w 1285"/>
                  <a:gd name="T3" fmla="*/ 643 h 1285"/>
                  <a:gd name="T4" fmla="*/ 641 w 1285"/>
                  <a:gd name="T5" fmla="*/ 0 h 1285"/>
                  <a:gd name="T6" fmla="*/ 0 w 1285"/>
                  <a:gd name="T7" fmla="*/ 643 h 1285"/>
                  <a:gd name="T8" fmla="*/ 641 w 1285"/>
                  <a:gd name="T9" fmla="*/ 1285 h 1285"/>
                  <a:gd name="T10" fmla="*/ 906 w 1285"/>
                  <a:gd name="T11" fmla="*/ 1020 h 1285"/>
                  <a:gd name="T12" fmla="*/ 1020 w 1285"/>
                  <a:gd name="T13" fmla="*/ 1020 h 1285"/>
                  <a:gd name="T14" fmla="*/ 1020 w 1285"/>
                  <a:gd name="T15" fmla="*/ 906 h 1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5" h="1285">
                    <a:moveTo>
                      <a:pt x="1020" y="906"/>
                    </a:moveTo>
                    <a:lnTo>
                      <a:pt x="1285" y="643"/>
                    </a:lnTo>
                    <a:lnTo>
                      <a:pt x="641" y="0"/>
                    </a:lnTo>
                    <a:lnTo>
                      <a:pt x="0" y="643"/>
                    </a:lnTo>
                    <a:lnTo>
                      <a:pt x="641" y="1285"/>
                    </a:lnTo>
                    <a:lnTo>
                      <a:pt x="906" y="1020"/>
                    </a:lnTo>
                    <a:lnTo>
                      <a:pt x="1020" y="1020"/>
                    </a:lnTo>
                    <a:lnTo>
                      <a:pt x="1020" y="90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10"/>
              <p:cNvSpPr>
                <a:spLocks/>
              </p:cNvSpPr>
              <p:nvPr/>
            </p:nvSpPr>
            <p:spPr bwMode="auto">
              <a:xfrm rot="1312577" flipH="1">
                <a:off x="9746226" y="4429163"/>
                <a:ext cx="3265091" cy="3275270"/>
              </a:xfrm>
              <a:custGeom>
                <a:avLst/>
                <a:gdLst>
                  <a:gd name="T0" fmla="*/ 1023 w 1283"/>
                  <a:gd name="T1" fmla="*/ 382 h 1287"/>
                  <a:gd name="T2" fmla="*/ 1023 w 1283"/>
                  <a:gd name="T3" fmla="*/ 261 h 1287"/>
                  <a:gd name="T4" fmla="*/ 902 w 1283"/>
                  <a:gd name="T5" fmla="*/ 261 h 1287"/>
                  <a:gd name="T6" fmla="*/ 642 w 1283"/>
                  <a:gd name="T7" fmla="*/ 0 h 1287"/>
                  <a:gd name="T8" fmla="*/ 0 w 1283"/>
                  <a:gd name="T9" fmla="*/ 642 h 1287"/>
                  <a:gd name="T10" fmla="*/ 642 w 1283"/>
                  <a:gd name="T11" fmla="*/ 1287 h 1287"/>
                  <a:gd name="T12" fmla="*/ 1283 w 1283"/>
                  <a:gd name="T13" fmla="*/ 642 h 1287"/>
                  <a:gd name="T14" fmla="*/ 1023 w 1283"/>
                  <a:gd name="T15" fmla="*/ 382 h 1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1287">
                    <a:moveTo>
                      <a:pt x="1023" y="382"/>
                    </a:moveTo>
                    <a:lnTo>
                      <a:pt x="1023" y="261"/>
                    </a:lnTo>
                    <a:lnTo>
                      <a:pt x="902" y="261"/>
                    </a:lnTo>
                    <a:lnTo>
                      <a:pt x="642" y="0"/>
                    </a:lnTo>
                    <a:lnTo>
                      <a:pt x="0" y="642"/>
                    </a:lnTo>
                    <a:lnTo>
                      <a:pt x="642" y="1287"/>
                    </a:lnTo>
                    <a:lnTo>
                      <a:pt x="1283" y="642"/>
                    </a:lnTo>
                    <a:lnTo>
                      <a:pt x="1023" y="38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2" name="Group 51"/>
            <p:cNvGrpSpPr/>
            <p:nvPr/>
          </p:nvGrpSpPr>
          <p:grpSpPr>
            <a:xfrm rot="20228294">
              <a:off x="10399572" y="5424464"/>
              <a:ext cx="1859740" cy="997768"/>
              <a:chOff x="2660655" y="90767"/>
              <a:chExt cx="1700941" cy="912571"/>
            </a:xfrm>
          </p:grpSpPr>
          <p:sp>
            <p:nvSpPr>
              <p:cNvPr id="368" name="TextBox 367"/>
              <p:cNvSpPr txBox="1"/>
              <p:nvPr/>
            </p:nvSpPr>
            <p:spPr>
              <a:xfrm>
                <a:off x="2660655" y="90767"/>
                <a:ext cx="1700941" cy="337796"/>
              </a:xfrm>
              <a:prstGeom prst="rect">
                <a:avLst/>
              </a:prstGeom>
              <a:noFill/>
            </p:spPr>
            <p:txBody>
              <a:bodyPr wrap="none" rtlCol="0">
                <a:spAutoFit/>
              </a:bodyPr>
              <a:lstStyle/>
              <a:p>
                <a:pPr algn="ctr"/>
                <a:r>
                  <a:rPr lang="en-US" b="1" dirty="0">
                    <a:solidFill>
                      <a:schemeClr val="bg1"/>
                    </a:solidFill>
                  </a:rPr>
                  <a:t>SITE CONDITIONS</a:t>
                </a:r>
                <a:endParaRPr lang="id-ID" b="1" dirty="0">
                  <a:solidFill>
                    <a:schemeClr val="bg1"/>
                  </a:solidFill>
                </a:endParaRPr>
              </a:p>
            </p:txBody>
          </p:sp>
          <p:sp>
            <p:nvSpPr>
              <p:cNvPr id="369" name="Rectangle 368"/>
              <p:cNvSpPr/>
              <p:nvPr/>
            </p:nvSpPr>
            <p:spPr>
              <a:xfrm>
                <a:off x="2769841" y="307338"/>
                <a:ext cx="1529446" cy="696000"/>
              </a:xfrm>
              <a:prstGeom prst="rect">
                <a:avLst/>
              </a:prstGeom>
            </p:spPr>
            <p:txBody>
              <a:bodyPr wrap="square">
                <a:spAutoFit/>
              </a:bodyPr>
              <a:lstStyle/>
              <a:p>
                <a:pPr algn="ctr">
                  <a:lnSpc>
                    <a:spcPct val="150000"/>
                  </a:lnSpc>
                </a:pPr>
                <a:r>
                  <a:rPr lang="en-US" sz="1000" dirty="0">
                    <a:solidFill>
                      <a:schemeClr val="bg1"/>
                    </a:solidFill>
                  </a:rPr>
                  <a:t>Frequent source of dispute between designers, contractors, and owners</a:t>
                </a:r>
                <a:r>
                  <a:rPr lang="id-ID" sz="1000" dirty="0">
                    <a:solidFill>
                      <a:schemeClr val="bg1"/>
                    </a:solidFill>
                  </a:rPr>
                  <a:t>. </a:t>
                </a:r>
              </a:p>
            </p:txBody>
          </p:sp>
        </p:grpSp>
        <p:grpSp>
          <p:nvGrpSpPr>
            <p:cNvPr id="53" name="Group 52"/>
            <p:cNvGrpSpPr/>
            <p:nvPr/>
          </p:nvGrpSpPr>
          <p:grpSpPr>
            <a:xfrm rot="20190569">
              <a:off x="9668202" y="3581964"/>
              <a:ext cx="1672234" cy="1007265"/>
              <a:chOff x="9384472" y="769950"/>
              <a:chExt cx="1529446" cy="921257"/>
            </a:xfrm>
          </p:grpSpPr>
          <p:sp>
            <p:nvSpPr>
              <p:cNvPr id="372" name="TextBox 371"/>
              <p:cNvSpPr txBox="1"/>
              <p:nvPr/>
            </p:nvSpPr>
            <p:spPr>
              <a:xfrm>
                <a:off x="9613387" y="769950"/>
                <a:ext cx="1042122" cy="337796"/>
              </a:xfrm>
              <a:prstGeom prst="rect">
                <a:avLst/>
              </a:prstGeom>
              <a:noFill/>
            </p:spPr>
            <p:txBody>
              <a:bodyPr wrap="none" rtlCol="0">
                <a:spAutoFit/>
              </a:bodyPr>
              <a:lstStyle/>
              <a:p>
                <a:pPr algn="ctr"/>
                <a:r>
                  <a:rPr lang="en-US" b="1" dirty="0">
                    <a:solidFill>
                      <a:schemeClr val="bg1"/>
                    </a:solidFill>
                  </a:rPr>
                  <a:t>AFFECTED</a:t>
                </a:r>
                <a:endParaRPr lang="id-ID" b="1" dirty="0">
                  <a:solidFill>
                    <a:schemeClr val="bg1"/>
                  </a:solidFill>
                </a:endParaRPr>
              </a:p>
            </p:txBody>
          </p:sp>
          <p:sp>
            <p:nvSpPr>
              <p:cNvPr id="373" name="Rectangle 372"/>
              <p:cNvSpPr/>
              <p:nvPr/>
            </p:nvSpPr>
            <p:spPr>
              <a:xfrm>
                <a:off x="9384472" y="995207"/>
                <a:ext cx="1529446" cy="696000"/>
              </a:xfrm>
              <a:prstGeom prst="rect">
                <a:avLst/>
              </a:prstGeom>
            </p:spPr>
            <p:txBody>
              <a:bodyPr wrap="square">
                <a:spAutoFit/>
              </a:bodyPr>
              <a:lstStyle/>
              <a:p>
                <a:pPr algn="ctr">
                  <a:lnSpc>
                    <a:spcPct val="150000"/>
                  </a:lnSpc>
                </a:pPr>
                <a:r>
                  <a:rPr lang="en-US" sz="1000" dirty="0">
                    <a:solidFill>
                      <a:schemeClr val="bg1"/>
                    </a:solidFill>
                  </a:rPr>
                  <a:t>Operations, cost, and appearance of the new facility</a:t>
                </a:r>
                <a:endParaRPr lang="id-ID" sz="1000" dirty="0">
                  <a:solidFill>
                    <a:schemeClr val="bg1"/>
                  </a:solidFill>
                </a:endParaRPr>
              </a:p>
            </p:txBody>
          </p:sp>
        </p:grpSp>
        <p:grpSp>
          <p:nvGrpSpPr>
            <p:cNvPr id="54" name="Group 53"/>
            <p:cNvGrpSpPr/>
            <p:nvPr/>
          </p:nvGrpSpPr>
          <p:grpSpPr>
            <a:xfrm rot="20247925">
              <a:off x="7588346" y="4472256"/>
              <a:ext cx="1672234" cy="832362"/>
              <a:chOff x="5142624" y="1214464"/>
              <a:chExt cx="1529446" cy="761289"/>
            </a:xfrm>
          </p:grpSpPr>
          <p:sp>
            <p:nvSpPr>
              <p:cNvPr id="375" name="TextBox 374"/>
              <p:cNvSpPr txBox="1"/>
              <p:nvPr/>
            </p:nvSpPr>
            <p:spPr>
              <a:xfrm>
                <a:off x="5372102" y="1214464"/>
                <a:ext cx="1070508" cy="337796"/>
              </a:xfrm>
              <a:prstGeom prst="rect">
                <a:avLst/>
              </a:prstGeom>
              <a:noFill/>
            </p:spPr>
            <p:txBody>
              <a:bodyPr wrap="none" rtlCol="0">
                <a:spAutoFit/>
              </a:bodyPr>
              <a:lstStyle/>
              <a:p>
                <a:pPr algn="ctr"/>
                <a:r>
                  <a:rPr lang="en-US" b="1" dirty="0">
                    <a:solidFill>
                      <a:schemeClr val="bg1"/>
                    </a:solidFill>
                  </a:rPr>
                  <a:t>CONSIDER</a:t>
                </a:r>
                <a:endParaRPr lang="id-ID" b="1" dirty="0">
                  <a:solidFill>
                    <a:schemeClr val="bg1"/>
                  </a:solidFill>
                </a:endParaRPr>
              </a:p>
            </p:txBody>
          </p:sp>
          <p:sp>
            <p:nvSpPr>
              <p:cNvPr id="377" name="Rectangle 376"/>
              <p:cNvSpPr/>
              <p:nvPr/>
            </p:nvSpPr>
            <p:spPr>
              <a:xfrm>
                <a:off x="5142624" y="1490876"/>
                <a:ext cx="1529446" cy="484877"/>
              </a:xfrm>
              <a:prstGeom prst="rect">
                <a:avLst/>
              </a:prstGeom>
            </p:spPr>
            <p:txBody>
              <a:bodyPr wrap="square">
                <a:spAutoFit/>
              </a:bodyPr>
              <a:lstStyle/>
              <a:p>
                <a:pPr algn="ctr">
                  <a:lnSpc>
                    <a:spcPct val="150000"/>
                  </a:lnSpc>
                </a:pPr>
                <a:r>
                  <a:rPr lang="en-US" sz="1000" dirty="0">
                    <a:solidFill>
                      <a:schemeClr val="bg1"/>
                    </a:solidFill>
                  </a:rPr>
                  <a:t>Public Interest, Technical, and Financial</a:t>
                </a:r>
                <a:endParaRPr lang="id-ID" sz="1000" dirty="0">
                  <a:solidFill>
                    <a:schemeClr val="bg1"/>
                  </a:solidFill>
                </a:endParaRPr>
              </a:p>
            </p:txBody>
          </p:sp>
        </p:grpSp>
        <p:grpSp>
          <p:nvGrpSpPr>
            <p:cNvPr id="382" name="Group 381"/>
            <p:cNvGrpSpPr/>
            <p:nvPr/>
          </p:nvGrpSpPr>
          <p:grpSpPr>
            <a:xfrm rot="20454017">
              <a:off x="7933904" y="3987564"/>
              <a:ext cx="426060" cy="427466"/>
              <a:chOff x="4198938" y="2905126"/>
              <a:chExt cx="481012" cy="482600"/>
            </a:xfrm>
            <a:solidFill>
              <a:schemeClr val="bg1"/>
            </a:solidFill>
          </p:grpSpPr>
          <p:sp>
            <p:nvSpPr>
              <p:cNvPr id="383"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4"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5"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86" name="Group 385"/>
            <p:cNvGrpSpPr/>
            <p:nvPr/>
          </p:nvGrpSpPr>
          <p:grpSpPr>
            <a:xfrm rot="20273571">
              <a:off x="6807775" y="1475228"/>
              <a:ext cx="799082" cy="750576"/>
              <a:chOff x="5160963" y="4846638"/>
              <a:chExt cx="496887" cy="466725"/>
            </a:xfrm>
            <a:solidFill>
              <a:schemeClr val="bg1"/>
            </a:solidFill>
          </p:grpSpPr>
          <p:sp>
            <p:nvSpPr>
              <p:cNvPr id="387"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8"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1" name="Group 50"/>
            <p:cNvGrpSpPr/>
            <p:nvPr/>
          </p:nvGrpSpPr>
          <p:grpSpPr>
            <a:xfrm rot="20272287">
              <a:off x="6739154" y="2274257"/>
              <a:ext cx="1672234" cy="1036428"/>
              <a:chOff x="5353678" y="292023"/>
              <a:chExt cx="1529446" cy="947930"/>
            </a:xfrm>
          </p:grpSpPr>
          <p:sp>
            <p:nvSpPr>
              <p:cNvPr id="390" name="Rectangle 389"/>
              <p:cNvSpPr/>
              <p:nvPr/>
            </p:nvSpPr>
            <p:spPr>
              <a:xfrm>
                <a:off x="5353678" y="543953"/>
                <a:ext cx="1529446" cy="696000"/>
              </a:xfrm>
              <a:prstGeom prst="rect">
                <a:avLst/>
              </a:prstGeom>
            </p:spPr>
            <p:txBody>
              <a:bodyPr wrap="square">
                <a:spAutoFit/>
              </a:bodyPr>
              <a:lstStyle/>
              <a:p>
                <a:pPr algn="ctr">
                  <a:lnSpc>
                    <a:spcPct val="150000"/>
                  </a:lnSpc>
                </a:pPr>
                <a:r>
                  <a:rPr lang="en-US" sz="1000" dirty="0">
                    <a:solidFill>
                      <a:schemeClr val="bg1"/>
                    </a:solidFill>
                  </a:rPr>
                  <a:t>Lessons Learned Can be the most unknown &amp; volatile element of TPC</a:t>
                </a:r>
                <a:r>
                  <a:rPr lang="id-ID" sz="1000" dirty="0">
                    <a:solidFill>
                      <a:schemeClr val="bg1"/>
                    </a:solidFill>
                  </a:rPr>
                  <a:t>. </a:t>
                </a:r>
              </a:p>
            </p:txBody>
          </p:sp>
          <p:sp>
            <p:nvSpPr>
              <p:cNvPr id="391" name="TextBox 390"/>
              <p:cNvSpPr txBox="1"/>
              <p:nvPr/>
            </p:nvSpPr>
            <p:spPr>
              <a:xfrm>
                <a:off x="5626250" y="292023"/>
                <a:ext cx="939494" cy="337795"/>
              </a:xfrm>
              <a:prstGeom prst="rect">
                <a:avLst/>
              </a:prstGeom>
              <a:noFill/>
            </p:spPr>
            <p:txBody>
              <a:bodyPr wrap="none" rtlCol="0">
                <a:spAutoFit/>
              </a:bodyPr>
              <a:lstStyle/>
              <a:p>
                <a:pPr algn="ctr"/>
                <a:r>
                  <a:rPr lang="en-US" b="1" dirty="0">
                    <a:solidFill>
                      <a:schemeClr val="bg1"/>
                    </a:solidFill>
                  </a:rPr>
                  <a:t>LESSONS</a:t>
                </a:r>
                <a:endParaRPr lang="id-ID" b="1" dirty="0">
                  <a:solidFill>
                    <a:schemeClr val="bg1"/>
                  </a:solidFill>
                </a:endParaRPr>
              </a:p>
            </p:txBody>
          </p:sp>
        </p:grpSp>
        <p:grpSp>
          <p:nvGrpSpPr>
            <p:cNvPr id="40" name="Group 39">
              <a:extLst>
                <a:ext uri="{FF2B5EF4-FFF2-40B4-BE49-F238E27FC236}">
                  <a16:creationId xmlns:a16="http://schemas.microsoft.com/office/drawing/2014/main" id="{233283DA-9BE2-48C2-898F-27990A6F48A4}"/>
                </a:ext>
              </a:extLst>
            </p:cNvPr>
            <p:cNvGrpSpPr/>
            <p:nvPr/>
          </p:nvGrpSpPr>
          <p:grpSpPr>
            <a:xfrm rot="20226335">
              <a:off x="10732320" y="5002712"/>
              <a:ext cx="500361" cy="455446"/>
              <a:chOff x="9867901" y="4430713"/>
              <a:chExt cx="322263" cy="366713"/>
            </a:xfrm>
          </p:grpSpPr>
          <p:sp>
            <p:nvSpPr>
              <p:cNvPr id="42" name="Freeform 44">
                <a:extLst>
                  <a:ext uri="{FF2B5EF4-FFF2-40B4-BE49-F238E27FC236}">
                    <a16:creationId xmlns:a16="http://schemas.microsoft.com/office/drawing/2014/main" id="{9DD83327-E633-47DE-B590-554970974F59}"/>
                  </a:ext>
                </a:extLst>
              </p:cNvPr>
              <p:cNvSpPr>
                <a:spLocks/>
              </p:cNvSpPr>
              <p:nvPr/>
            </p:nvSpPr>
            <p:spPr bwMode="auto">
              <a:xfrm>
                <a:off x="9867901" y="4430713"/>
                <a:ext cx="322263" cy="230188"/>
              </a:xfrm>
              <a:custGeom>
                <a:avLst/>
                <a:gdLst>
                  <a:gd name="T0" fmla="*/ 52 w 56"/>
                  <a:gd name="T1" fmla="*/ 20 h 40"/>
                  <a:gd name="T2" fmla="*/ 52 w 56"/>
                  <a:gd name="T3" fmla="*/ 16 h 40"/>
                  <a:gd name="T4" fmla="*/ 36 w 56"/>
                  <a:gd name="T5" fmla="*/ 0 h 40"/>
                  <a:gd name="T6" fmla="*/ 22 w 56"/>
                  <a:gd name="T7" fmla="*/ 9 h 40"/>
                  <a:gd name="T8" fmla="*/ 18 w 56"/>
                  <a:gd name="T9" fmla="*/ 8 h 40"/>
                  <a:gd name="T10" fmla="*/ 8 w 56"/>
                  <a:gd name="T11" fmla="*/ 18 h 40"/>
                  <a:gd name="T12" fmla="*/ 0 w 56"/>
                  <a:gd name="T13" fmla="*/ 28 h 40"/>
                  <a:gd name="T14" fmla="*/ 16 w 56"/>
                  <a:gd name="T15" fmla="*/ 40 h 40"/>
                  <a:gd name="T16" fmla="*/ 40 w 56"/>
                  <a:gd name="T17" fmla="*/ 40 h 40"/>
                  <a:gd name="T18" fmla="*/ 56 w 56"/>
                  <a:gd name="T19" fmla="*/ 28 h 40"/>
                  <a:gd name="T20" fmla="*/ 52 w 56"/>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0">
                    <a:moveTo>
                      <a:pt x="52" y="20"/>
                    </a:moveTo>
                    <a:cubicBezTo>
                      <a:pt x="52" y="19"/>
                      <a:pt x="52" y="17"/>
                      <a:pt x="52" y="16"/>
                    </a:cubicBezTo>
                    <a:cubicBezTo>
                      <a:pt x="52" y="7"/>
                      <a:pt x="45" y="0"/>
                      <a:pt x="36" y="0"/>
                    </a:cubicBezTo>
                    <a:cubicBezTo>
                      <a:pt x="30" y="0"/>
                      <a:pt x="24" y="4"/>
                      <a:pt x="22" y="9"/>
                    </a:cubicBezTo>
                    <a:cubicBezTo>
                      <a:pt x="21" y="8"/>
                      <a:pt x="19" y="8"/>
                      <a:pt x="18" y="8"/>
                    </a:cubicBezTo>
                    <a:cubicBezTo>
                      <a:pt x="13" y="8"/>
                      <a:pt x="8" y="12"/>
                      <a:pt x="8" y="18"/>
                    </a:cubicBezTo>
                    <a:cubicBezTo>
                      <a:pt x="3" y="20"/>
                      <a:pt x="0" y="24"/>
                      <a:pt x="0" y="28"/>
                    </a:cubicBezTo>
                    <a:cubicBezTo>
                      <a:pt x="0" y="35"/>
                      <a:pt x="7" y="40"/>
                      <a:pt x="16" y="40"/>
                    </a:cubicBezTo>
                    <a:cubicBezTo>
                      <a:pt x="40" y="40"/>
                      <a:pt x="40" y="40"/>
                      <a:pt x="40" y="40"/>
                    </a:cubicBezTo>
                    <a:cubicBezTo>
                      <a:pt x="49" y="40"/>
                      <a:pt x="56" y="35"/>
                      <a:pt x="56" y="28"/>
                    </a:cubicBezTo>
                    <a:cubicBezTo>
                      <a:pt x="56" y="25"/>
                      <a:pt x="54" y="22"/>
                      <a:pt x="52"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5">
                <a:extLst>
                  <a:ext uri="{FF2B5EF4-FFF2-40B4-BE49-F238E27FC236}">
                    <a16:creationId xmlns:a16="http://schemas.microsoft.com/office/drawing/2014/main" id="{5165F8C5-6C67-4806-A7A8-271C6317DFBC}"/>
                  </a:ext>
                </a:extLst>
              </p:cNvPr>
              <p:cNvSpPr>
                <a:spLocks/>
              </p:cNvSpPr>
              <p:nvPr/>
            </p:nvSpPr>
            <p:spPr bwMode="auto">
              <a:xfrm>
                <a:off x="9913938" y="4683126"/>
                <a:ext cx="46038" cy="92075"/>
              </a:xfrm>
              <a:custGeom>
                <a:avLst/>
                <a:gdLst>
                  <a:gd name="T0" fmla="*/ 0 w 8"/>
                  <a:gd name="T1" fmla="*/ 11 h 16"/>
                  <a:gd name="T2" fmla="*/ 4 w 8"/>
                  <a:gd name="T3" fmla="*/ 16 h 16"/>
                  <a:gd name="T4" fmla="*/ 8 w 8"/>
                  <a:gd name="T5" fmla="*/ 11 h 16"/>
                  <a:gd name="T6" fmla="*/ 4 w 8"/>
                  <a:gd name="T7" fmla="*/ 0 h 16"/>
                  <a:gd name="T8" fmla="*/ 0 w 8"/>
                  <a:gd name="T9" fmla="*/ 11 h 16"/>
                </a:gdLst>
                <a:ahLst/>
                <a:cxnLst>
                  <a:cxn ang="0">
                    <a:pos x="T0" y="T1"/>
                  </a:cxn>
                  <a:cxn ang="0">
                    <a:pos x="T2" y="T3"/>
                  </a:cxn>
                  <a:cxn ang="0">
                    <a:pos x="T4" y="T5"/>
                  </a:cxn>
                  <a:cxn ang="0">
                    <a:pos x="T6" y="T7"/>
                  </a:cxn>
                  <a:cxn ang="0">
                    <a:pos x="T8" y="T9"/>
                  </a:cxn>
                </a:cxnLst>
                <a:rect l="0" t="0" r="r" b="b"/>
                <a:pathLst>
                  <a:path w="8" h="16">
                    <a:moveTo>
                      <a:pt x="0" y="11"/>
                    </a:moveTo>
                    <a:cubicBezTo>
                      <a:pt x="0" y="14"/>
                      <a:pt x="2" y="16"/>
                      <a:pt x="4" y="16"/>
                    </a:cubicBezTo>
                    <a:cubicBezTo>
                      <a:pt x="6" y="16"/>
                      <a:pt x="8" y="14"/>
                      <a:pt x="8" y="11"/>
                    </a:cubicBezTo>
                    <a:cubicBezTo>
                      <a:pt x="8" y="8"/>
                      <a:pt x="4" y="0"/>
                      <a:pt x="4" y="0"/>
                    </a:cubicBezTo>
                    <a:cubicBezTo>
                      <a:pt x="4" y="0"/>
                      <a:pt x="0" y="8"/>
                      <a:pt x="0"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46">
                <a:extLst>
                  <a:ext uri="{FF2B5EF4-FFF2-40B4-BE49-F238E27FC236}">
                    <a16:creationId xmlns:a16="http://schemas.microsoft.com/office/drawing/2014/main" id="{5859AF59-3C7E-4827-A0A4-190F23B8DDB7}"/>
                  </a:ext>
                </a:extLst>
              </p:cNvPr>
              <p:cNvSpPr>
                <a:spLocks/>
              </p:cNvSpPr>
              <p:nvPr/>
            </p:nvSpPr>
            <p:spPr bwMode="auto">
              <a:xfrm>
                <a:off x="10006013" y="4705351"/>
                <a:ext cx="46038" cy="92075"/>
              </a:xfrm>
              <a:custGeom>
                <a:avLst/>
                <a:gdLst>
                  <a:gd name="T0" fmla="*/ 0 w 8"/>
                  <a:gd name="T1" fmla="*/ 11 h 16"/>
                  <a:gd name="T2" fmla="*/ 4 w 8"/>
                  <a:gd name="T3" fmla="*/ 16 h 16"/>
                  <a:gd name="T4" fmla="*/ 8 w 8"/>
                  <a:gd name="T5" fmla="*/ 11 h 16"/>
                  <a:gd name="T6" fmla="*/ 4 w 8"/>
                  <a:gd name="T7" fmla="*/ 0 h 16"/>
                  <a:gd name="T8" fmla="*/ 0 w 8"/>
                  <a:gd name="T9" fmla="*/ 11 h 16"/>
                </a:gdLst>
                <a:ahLst/>
                <a:cxnLst>
                  <a:cxn ang="0">
                    <a:pos x="T0" y="T1"/>
                  </a:cxn>
                  <a:cxn ang="0">
                    <a:pos x="T2" y="T3"/>
                  </a:cxn>
                  <a:cxn ang="0">
                    <a:pos x="T4" y="T5"/>
                  </a:cxn>
                  <a:cxn ang="0">
                    <a:pos x="T6" y="T7"/>
                  </a:cxn>
                  <a:cxn ang="0">
                    <a:pos x="T8" y="T9"/>
                  </a:cxn>
                </a:cxnLst>
                <a:rect l="0" t="0" r="r" b="b"/>
                <a:pathLst>
                  <a:path w="8" h="16">
                    <a:moveTo>
                      <a:pt x="0" y="11"/>
                    </a:moveTo>
                    <a:cubicBezTo>
                      <a:pt x="0" y="14"/>
                      <a:pt x="2" y="16"/>
                      <a:pt x="4" y="16"/>
                    </a:cubicBezTo>
                    <a:cubicBezTo>
                      <a:pt x="6" y="16"/>
                      <a:pt x="8" y="14"/>
                      <a:pt x="8" y="11"/>
                    </a:cubicBezTo>
                    <a:cubicBezTo>
                      <a:pt x="8" y="8"/>
                      <a:pt x="4" y="0"/>
                      <a:pt x="4" y="0"/>
                    </a:cubicBezTo>
                    <a:cubicBezTo>
                      <a:pt x="4" y="0"/>
                      <a:pt x="0" y="8"/>
                      <a:pt x="0"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47">
                <a:extLst>
                  <a:ext uri="{FF2B5EF4-FFF2-40B4-BE49-F238E27FC236}">
                    <a16:creationId xmlns:a16="http://schemas.microsoft.com/office/drawing/2014/main" id="{3F49F80A-D2EC-4B46-99C3-DEF6C8809576}"/>
                  </a:ext>
                </a:extLst>
              </p:cNvPr>
              <p:cNvSpPr>
                <a:spLocks/>
              </p:cNvSpPr>
              <p:nvPr/>
            </p:nvSpPr>
            <p:spPr bwMode="auto">
              <a:xfrm>
                <a:off x="10098088" y="4683126"/>
                <a:ext cx="46038" cy="92075"/>
              </a:xfrm>
              <a:custGeom>
                <a:avLst/>
                <a:gdLst>
                  <a:gd name="T0" fmla="*/ 0 w 8"/>
                  <a:gd name="T1" fmla="*/ 11 h 16"/>
                  <a:gd name="T2" fmla="*/ 4 w 8"/>
                  <a:gd name="T3" fmla="*/ 16 h 16"/>
                  <a:gd name="T4" fmla="*/ 8 w 8"/>
                  <a:gd name="T5" fmla="*/ 11 h 16"/>
                  <a:gd name="T6" fmla="*/ 4 w 8"/>
                  <a:gd name="T7" fmla="*/ 0 h 16"/>
                  <a:gd name="T8" fmla="*/ 0 w 8"/>
                  <a:gd name="T9" fmla="*/ 11 h 16"/>
                </a:gdLst>
                <a:ahLst/>
                <a:cxnLst>
                  <a:cxn ang="0">
                    <a:pos x="T0" y="T1"/>
                  </a:cxn>
                  <a:cxn ang="0">
                    <a:pos x="T2" y="T3"/>
                  </a:cxn>
                  <a:cxn ang="0">
                    <a:pos x="T4" y="T5"/>
                  </a:cxn>
                  <a:cxn ang="0">
                    <a:pos x="T6" y="T7"/>
                  </a:cxn>
                  <a:cxn ang="0">
                    <a:pos x="T8" y="T9"/>
                  </a:cxn>
                </a:cxnLst>
                <a:rect l="0" t="0" r="r" b="b"/>
                <a:pathLst>
                  <a:path w="8" h="16">
                    <a:moveTo>
                      <a:pt x="0" y="11"/>
                    </a:moveTo>
                    <a:cubicBezTo>
                      <a:pt x="0" y="14"/>
                      <a:pt x="2" y="16"/>
                      <a:pt x="4" y="16"/>
                    </a:cubicBezTo>
                    <a:cubicBezTo>
                      <a:pt x="6" y="16"/>
                      <a:pt x="8" y="14"/>
                      <a:pt x="8" y="11"/>
                    </a:cubicBezTo>
                    <a:cubicBezTo>
                      <a:pt x="8" y="8"/>
                      <a:pt x="4" y="0"/>
                      <a:pt x="4" y="0"/>
                    </a:cubicBezTo>
                    <a:cubicBezTo>
                      <a:pt x="4" y="0"/>
                      <a:pt x="0" y="8"/>
                      <a:pt x="0"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6" name="Freeform 65">
              <a:extLst>
                <a:ext uri="{FF2B5EF4-FFF2-40B4-BE49-F238E27FC236}">
                  <a16:creationId xmlns:a16="http://schemas.microsoft.com/office/drawing/2014/main" id="{4871D655-1153-4EAB-ACC9-7E64D183F58C}"/>
                </a:ext>
              </a:extLst>
            </p:cNvPr>
            <p:cNvSpPr>
              <a:spLocks noEditPoints="1"/>
            </p:cNvSpPr>
            <p:nvPr/>
          </p:nvSpPr>
          <p:spPr bwMode="auto">
            <a:xfrm rot="20202279">
              <a:off x="9912552" y="3019786"/>
              <a:ext cx="395786" cy="514312"/>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375748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anim calcmode="lin" valueType="num">
                                      <p:cBhvr>
                                        <p:cTn id="8" dur="500" fill="hold"/>
                                        <p:tgtEl>
                                          <p:spTgt spid="376"/>
                                        </p:tgtEl>
                                        <p:attrNameLst>
                                          <p:attrName>ppt_x</p:attrName>
                                        </p:attrNameLst>
                                      </p:cBhvr>
                                      <p:tavLst>
                                        <p:tav tm="0">
                                          <p:val>
                                            <p:strVal val="#ppt_x"/>
                                          </p:val>
                                        </p:tav>
                                        <p:tav tm="100000">
                                          <p:val>
                                            <p:strVal val="#ppt_x"/>
                                          </p:val>
                                        </p:tav>
                                      </p:tavLst>
                                    </p:anim>
                                    <p:anim calcmode="lin" valueType="num">
                                      <p:cBhvr>
                                        <p:cTn id="9" dur="500" fill="hold"/>
                                        <p:tgtEl>
                                          <p:spTgt spid="3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anim calcmode="lin" valueType="num">
                                      <p:cBhvr>
                                        <p:cTn id="13" dur="500" fill="hold"/>
                                        <p:tgtEl>
                                          <p:spTgt spid="204"/>
                                        </p:tgtEl>
                                        <p:attrNameLst>
                                          <p:attrName>ppt_x</p:attrName>
                                        </p:attrNameLst>
                                      </p:cBhvr>
                                      <p:tavLst>
                                        <p:tav tm="0">
                                          <p:val>
                                            <p:strVal val="#ppt_x"/>
                                          </p:val>
                                        </p:tav>
                                        <p:tav tm="100000">
                                          <p:val>
                                            <p:strVal val="#ppt_x"/>
                                          </p:val>
                                        </p:tav>
                                      </p:tavLst>
                                    </p:anim>
                                    <p:anim calcmode="lin" valueType="num">
                                      <p:cBhvr>
                                        <p:cTn id="14" dur="500" fill="hold"/>
                                        <p:tgtEl>
                                          <p:spTgt spid="20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365"/>
                                        </p:tgtEl>
                                        <p:attrNameLst>
                                          <p:attrName>style.visibility</p:attrName>
                                        </p:attrNameLst>
                                      </p:cBhvr>
                                      <p:to>
                                        <p:strVal val="visible"/>
                                      </p:to>
                                    </p:set>
                                    <p:animEffect transition="in" filter="fade">
                                      <p:cBhvr>
                                        <p:cTn id="22" dur="500"/>
                                        <p:tgtEl>
                                          <p:spTgt spid="365"/>
                                        </p:tgtEl>
                                      </p:cBhvr>
                                    </p:animEffect>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p:bldP spid="204" grpId="0"/>
      <p:bldP spid="3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13699A-F32F-4AA4-BAC0-2254F1AEFEA9}"/>
              </a:ext>
            </a:extLst>
          </p:cNvPr>
          <p:cNvSpPr txBox="1"/>
          <p:nvPr/>
        </p:nvSpPr>
        <p:spPr>
          <a:xfrm>
            <a:off x="3918177" y="1417488"/>
            <a:ext cx="4355680" cy="369332"/>
          </a:xfrm>
          <a:prstGeom prst="rect">
            <a:avLst/>
          </a:prstGeom>
          <a:noFill/>
        </p:spPr>
        <p:txBody>
          <a:bodyPr wrap="none" rtlCol="0">
            <a:spAutoFit/>
          </a:bodyPr>
          <a:lstStyle/>
          <a:p>
            <a:pPr algn="ctr"/>
            <a:r>
              <a:rPr lang="en-US" dirty="0">
                <a:solidFill>
                  <a:schemeClr val="bg1">
                    <a:lumMod val="65000"/>
                  </a:schemeClr>
                </a:solidFill>
                <a:latin typeface="+mj-lt"/>
              </a:rPr>
              <a:t>Managing The </a:t>
            </a:r>
            <a:r>
              <a:rPr lang="en-US" dirty="0">
                <a:solidFill>
                  <a:schemeClr val="accent2"/>
                </a:solidFill>
                <a:latin typeface="+mj-lt"/>
              </a:rPr>
              <a:t>Schedule</a:t>
            </a:r>
            <a:r>
              <a:rPr lang="en-US" dirty="0">
                <a:solidFill>
                  <a:schemeClr val="bg1">
                    <a:lumMod val="65000"/>
                  </a:schemeClr>
                </a:solidFill>
                <a:latin typeface="+mj-lt"/>
              </a:rPr>
              <a:t> = Managing the </a:t>
            </a:r>
            <a:r>
              <a:rPr lang="en-US" dirty="0">
                <a:solidFill>
                  <a:schemeClr val="accent2"/>
                </a:solidFill>
                <a:latin typeface="+mj-lt"/>
              </a:rPr>
              <a:t>Cost</a:t>
            </a:r>
          </a:p>
        </p:txBody>
      </p:sp>
      <p:sp>
        <p:nvSpPr>
          <p:cNvPr id="3" name="TextBox 2">
            <a:extLst>
              <a:ext uri="{FF2B5EF4-FFF2-40B4-BE49-F238E27FC236}">
                <a16:creationId xmlns:a16="http://schemas.microsoft.com/office/drawing/2014/main" id="{1AAB0117-2C92-4345-9720-12B503C3ED69}"/>
              </a:ext>
            </a:extLst>
          </p:cNvPr>
          <p:cNvSpPr txBox="1"/>
          <p:nvPr/>
        </p:nvSpPr>
        <p:spPr>
          <a:xfrm>
            <a:off x="3945483" y="680759"/>
            <a:ext cx="4301177" cy="830997"/>
          </a:xfrm>
          <a:prstGeom prst="rect">
            <a:avLst/>
          </a:prstGeom>
          <a:noFill/>
        </p:spPr>
        <p:txBody>
          <a:bodyPr wrap="none" rtlCol="0">
            <a:spAutoFit/>
          </a:bodyPr>
          <a:lstStyle/>
          <a:p>
            <a:pPr algn="ctr"/>
            <a:r>
              <a:rPr lang="en-US" sz="4800" dirty="0">
                <a:solidFill>
                  <a:schemeClr val="bg1">
                    <a:lumMod val="50000"/>
                  </a:schemeClr>
                </a:solidFill>
                <a:latin typeface="+mj-lt"/>
              </a:rPr>
              <a:t>Master Schedule</a:t>
            </a:r>
          </a:p>
        </p:txBody>
      </p:sp>
      <p:sp>
        <p:nvSpPr>
          <p:cNvPr id="4" name="TextBox 34">
            <a:extLst>
              <a:ext uri="{FF2B5EF4-FFF2-40B4-BE49-F238E27FC236}">
                <a16:creationId xmlns:a16="http://schemas.microsoft.com/office/drawing/2014/main" id="{50A80997-9354-4343-9E66-7547CAC24A00}"/>
              </a:ext>
            </a:extLst>
          </p:cNvPr>
          <p:cNvSpPr txBox="1"/>
          <p:nvPr/>
        </p:nvSpPr>
        <p:spPr>
          <a:xfrm>
            <a:off x="1016971" y="5305304"/>
            <a:ext cx="10158058" cy="894732"/>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lnSpc>
                <a:spcPct val="150000"/>
              </a:lnSpc>
            </a:pPr>
            <a:r>
              <a:rPr lang="en-US" sz="1200" dirty="0">
                <a:solidFill>
                  <a:schemeClr val="bg1">
                    <a:lumMod val="65000"/>
                  </a:schemeClr>
                </a:solidFill>
              </a:rPr>
              <a:t>Creating the </a:t>
            </a:r>
            <a:r>
              <a:rPr lang="en-US" sz="1200" dirty="0">
                <a:solidFill>
                  <a:schemeClr val="accent2"/>
                </a:solidFill>
              </a:rPr>
              <a:t>Master Schedule must consider ALL other elements. Financing with G.O has mandated schedules. Procurement has mandated timelines for posting and preliminary schedules should be part of the procurement package. Delivery Method will impact the project schedule market volatility can impact the Schedule.</a:t>
            </a:r>
            <a:endParaRPr lang="en-US" sz="1200" dirty="0">
              <a:solidFill>
                <a:schemeClr val="bg1">
                  <a:lumMod val="65000"/>
                </a:schemeClr>
              </a:solidFill>
            </a:endParaRPr>
          </a:p>
        </p:txBody>
      </p:sp>
      <p:graphicFrame>
        <p:nvGraphicFramePr>
          <p:cNvPr id="5" name="Diagram 4">
            <a:extLst>
              <a:ext uri="{FF2B5EF4-FFF2-40B4-BE49-F238E27FC236}">
                <a16:creationId xmlns:a16="http://schemas.microsoft.com/office/drawing/2014/main" id="{227DC4A3-3DC0-447C-A78B-AD8E540E174D}"/>
              </a:ext>
            </a:extLst>
          </p:cNvPr>
          <p:cNvGraphicFramePr/>
          <p:nvPr>
            <p:extLst>
              <p:ext uri="{D42A27DB-BD31-4B8C-83A1-F6EECF244321}">
                <p14:modId xmlns:p14="http://schemas.microsoft.com/office/powerpoint/2010/main" val="3497452290"/>
              </p:ext>
            </p:extLst>
          </p:nvPr>
        </p:nvGraphicFramePr>
        <p:xfrm>
          <a:off x="2470076" y="2231157"/>
          <a:ext cx="7416824" cy="2833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eform 5">
            <a:extLst>
              <a:ext uri="{FF2B5EF4-FFF2-40B4-BE49-F238E27FC236}">
                <a16:creationId xmlns:a16="http://schemas.microsoft.com/office/drawing/2014/main" id="{FCA6BCA8-4992-4DB4-B229-871E1A9B33D1}"/>
              </a:ext>
            </a:extLst>
          </p:cNvPr>
          <p:cNvSpPr>
            <a:spLocks/>
          </p:cNvSpPr>
          <p:nvPr/>
        </p:nvSpPr>
        <p:spPr bwMode="auto">
          <a:xfrm>
            <a:off x="3078164" y="3266449"/>
            <a:ext cx="417512" cy="417512"/>
          </a:xfrm>
          <a:custGeom>
            <a:avLst/>
            <a:gdLst>
              <a:gd name="T0" fmla="*/ 461 w 461"/>
              <a:gd name="T1" fmla="*/ 230 h 461"/>
              <a:gd name="T2" fmla="*/ 346 w 461"/>
              <a:gd name="T3" fmla="*/ 144 h 461"/>
              <a:gd name="T4" fmla="*/ 346 w 461"/>
              <a:gd name="T5" fmla="*/ 202 h 461"/>
              <a:gd name="T6" fmla="*/ 259 w 461"/>
              <a:gd name="T7" fmla="*/ 202 h 461"/>
              <a:gd name="T8" fmla="*/ 259 w 461"/>
              <a:gd name="T9" fmla="*/ 115 h 461"/>
              <a:gd name="T10" fmla="*/ 317 w 461"/>
              <a:gd name="T11" fmla="*/ 115 h 461"/>
              <a:gd name="T12" fmla="*/ 231 w 461"/>
              <a:gd name="T13" fmla="*/ 0 h 461"/>
              <a:gd name="T14" fmla="*/ 144 w 461"/>
              <a:gd name="T15" fmla="*/ 115 h 461"/>
              <a:gd name="T16" fmla="*/ 202 w 461"/>
              <a:gd name="T17" fmla="*/ 115 h 461"/>
              <a:gd name="T18" fmla="*/ 202 w 461"/>
              <a:gd name="T19" fmla="*/ 202 h 461"/>
              <a:gd name="T20" fmla="*/ 115 w 461"/>
              <a:gd name="T21" fmla="*/ 202 h 461"/>
              <a:gd name="T22" fmla="*/ 115 w 461"/>
              <a:gd name="T23" fmla="*/ 144 h 461"/>
              <a:gd name="T24" fmla="*/ 0 w 461"/>
              <a:gd name="T25" fmla="*/ 230 h 461"/>
              <a:gd name="T26" fmla="*/ 115 w 461"/>
              <a:gd name="T27" fmla="*/ 317 h 461"/>
              <a:gd name="T28" fmla="*/ 115 w 461"/>
              <a:gd name="T29" fmla="*/ 259 h 461"/>
              <a:gd name="T30" fmla="*/ 202 w 461"/>
              <a:gd name="T31" fmla="*/ 259 h 461"/>
              <a:gd name="T32" fmla="*/ 202 w 461"/>
              <a:gd name="T33" fmla="*/ 346 h 461"/>
              <a:gd name="T34" fmla="*/ 144 w 461"/>
              <a:gd name="T35" fmla="*/ 346 h 461"/>
              <a:gd name="T36" fmla="*/ 231 w 461"/>
              <a:gd name="T37" fmla="*/ 461 h 461"/>
              <a:gd name="T38" fmla="*/ 317 w 461"/>
              <a:gd name="T39" fmla="*/ 346 h 461"/>
              <a:gd name="T40" fmla="*/ 259 w 461"/>
              <a:gd name="T41" fmla="*/ 346 h 461"/>
              <a:gd name="T42" fmla="*/ 259 w 461"/>
              <a:gd name="T43" fmla="*/ 259 h 461"/>
              <a:gd name="T44" fmla="*/ 346 w 461"/>
              <a:gd name="T45" fmla="*/ 259 h 461"/>
              <a:gd name="T46" fmla="*/ 346 w 461"/>
              <a:gd name="T47" fmla="*/ 317 h 461"/>
              <a:gd name="T48" fmla="*/ 461 w 461"/>
              <a:gd name="T49"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1" h="461">
                <a:moveTo>
                  <a:pt x="461" y="230"/>
                </a:moveTo>
                <a:lnTo>
                  <a:pt x="346" y="144"/>
                </a:lnTo>
                <a:lnTo>
                  <a:pt x="346" y="202"/>
                </a:lnTo>
                <a:lnTo>
                  <a:pt x="259" y="202"/>
                </a:lnTo>
                <a:lnTo>
                  <a:pt x="259" y="115"/>
                </a:lnTo>
                <a:lnTo>
                  <a:pt x="317" y="115"/>
                </a:lnTo>
                <a:lnTo>
                  <a:pt x="231" y="0"/>
                </a:lnTo>
                <a:lnTo>
                  <a:pt x="144" y="115"/>
                </a:lnTo>
                <a:lnTo>
                  <a:pt x="202" y="115"/>
                </a:lnTo>
                <a:lnTo>
                  <a:pt x="202" y="202"/>
                </a:lnTo>
                <a:lnTo>
                  <a:pt x="115" y="202"/>
                </a:lnTo>
                <a:lnTo>
                  <a:pt x="115" y="144"/>
                </a:lnTo>
                <a:lnTo>
                  <a:pt x="0" y="230"/>
                </a:lnTo>
                <a:lnTo>
                  <a:pt x="115" y="317"/>
                </a:lnTo>
                <a:lnTo>
                  <a:pt x="115" y="259"/>
                </a:lnTo>
                <a:lnTo>
                  <a:pt x="202" y="259"/>
                </a:lnTo>
                <a:lnTo>
                  <a:pt x="202" y="346"/>
                </a:lnTo>
                <a:lnTo>
                  <a:pt x="144" y="346"/>
                </a:lnTo>
                <a:lnTo>
                  <a:pt x="231" y="461"/>
                </a:lnTo>
                <a:lnTo>
                  <a:pt x="317" y="346"/>
                </a:lnTo>
                <a:lnTo>
                  <a:pt x="259" y="346"/>
                </a:lnTo>
                <a:lnTo>
                  <a:pt x="259" y="259"/>
                </a:lnTo>
                <a:lnTo>
                  <a:pt x="346" y="259"/>
                </a:lnTo>
                <a:lnTo>
                  <a:pt x="346" y="317"/>
                </a:lnTo>
                <a:lnTo>
                  <a:pt x="461"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9">
            <a:extLst>
              <a:ext uri="{FF2B5EF4-FFF2-40B4-BE49-F238E27FC236}">
                <a16:creationId xmlns:a16="http://schemas.microsoft.com/office/drawing/2014/main" id="{92F645DF-B236-4318-8EDC-64ADF5AD2BC0}"/>
              </a:ext>
            </a:extLst>
          </p:cNvPr>
          <p:cNvSpPr>
            <a:spLocks noEditPoints="1"/>
          </p:cNvSpPr>
          <p:nvPr/>
        </p:nvSpPr>
        <p:spPr bwMode="auto">
          <a:xfrm>
            <a:off x="4965098" y="3266991"/>
            <a:ext cx="416527" cy="416970"/>
          </a:xfrm>
          <a:custGeom>
            <a:avLst/>
            <a:gdLst>
              <a:gd name="T0" fmla="*/ 374 w 396"/>
              <a:gd name="T1" fmla="*/ 160 h 396"/>
              <a:gd name="T2" fmla="*/ 319 w 396"/>
              <a:gd name="T3" fmla="*/ 160 h 396"/>
              <a:gd name="T4" fmla="*/ 305 w 396"/>
              <a:gd name="T5" fmla="*/ 130 h 396"/>
              <a:gd name="T6" fmla="*/ 342 w 396"/>
              <a:gd name="T7" fmla="*/ 93 h 396"/>
              <a:gd name="T8" fmla="*/ 342 w 396"/>
              <a:gd name="T9" fmla="*/ 62 h 396"/>
              <a:gd name="T10" fmla="*/ 326 w 396"/>
              <a:gd name="T11" fmla="*/ 46 h 396"/>
              <a:gd name="T12" fmla="*/ 295 w 396"/>
              <a:gd name="T13" fmla="*/ 46 h 396"/>
              <a:gd name="T14" fmla="*/ 258 w 396"/>
              <a:gd name="T15" fmla="*/ 84 h 396"/>
              <a:gd name="T16" fmla="*/ 225 w 396"/>
              <a:gd name="T17" fmla="*/ 70 h 396"/>
              <a:gd name="T18" fmla="*/ 225 w 396"/>
              <a:gd name="T19" fmla="*/ 22 h 396"/>
              <a:gd name="T20" fmla="*/ 203 w 396"/>
              <a:gd name="T21" fmla="*/ 0 h 396"/>
              <a:gd name="T22" fmla="*/ 181 w 396"/>
              <a:gd name="T23" fmla="*/ 0 h 396"/>
              <a:gd name="T24" fmla="*/ 159 w 396"/>
              <a:gd name="T25" fmla="*/ 22 h 396"/>
              <a:gd name="T26" fmla="*/ 159 w 396"/>
              <a:gd name="T27" fmla="*/ 70 h 396"/>
              <a:gd name="T28" fmla="*/ 124 w 396"/>
              <a:gd name="T29" fmla="*/ 85 h 396"/>
              <a:gd name="T30" fmla="*/ 93 w 396"/>
              <a:gd name="T31" fmla="*/ 54 h 396"/>
              <a:gd name="T32" fmla="*/ 62 w 396"/>
              <a:gd name="T33" fmla="*/ 54 h 396"/>
              <a:gd name="T34" fmla="*/ 46 w 396"/>
              <a:gd name="T35" fmla="*/ 70 h 396"/>
              <a:gd name="T36" fmla="*/ 46 w 396"/>
              <a:gd name="T37" fmla="*/ 101 h 396"/>
              <a:gd name="T38" fmla="*/ 78 w 396"/>
              <a:gd name="T39" fmla="*/ 133 h 396"/>
              <a:gd name="T40" fmla="*/ 63 w 396"/>
              <a:gd name="T41" fmla="*/ 171 h 396"/>
              <a:gd name="T42" fmla="*/ 22 w 396"/>
              <a:gd name="T43" fmla="*/ 171 h 396"/>
              <a:gd name="T44" fmla="*/ 0 w 396"/>
              <a:gd name="T45" fmla="*/ 193 h 396"/>
              <a:gd name="T46" fmla="*/ 0 w 396"/>
              <a:gd name="T47" fmla="*/ 215 h 396"/>
              <a:gd name="T48" fmla="*/ 22 w 396"/>
              <a:gd name="T49" fmla="*/ 236 h 396"/>
              <a:gd name="T50" fmla="*/ 66 w 396"/>
              <a:gd name="T51" fmla="*/ 236 h 396"/>
              <a:gd name="T52" fmla="*/ 84 w 396"/>
              <a:gd name="T53" fmla="*/ 273 h 396"/>
              <a:gd name="T54" fmla="*/ 54 w 396"/>
              <a:gd name="T55" fmla="*/ 303 h 396"/>
              <a:gd name="T56" fmla="*/ 54 w 396"/>
              <a:gd name="T57" fmla="*/ 334 h 396"/>
              <a:gd name="T58" fmla="*/ 70 w 396"/>
              <a:gd name="T59" fmla="*/ 350 h 396"/>
              <a:gd name="T60" fmla="*/ 101 w 396"/>
              <a:gd name="T61" fmla="*/ 350 h 396"/>
              <a:gd name="T62" fmla="*/ 134 w 396"/>
              <a:gd name="T63" fmla="*/ 316 h 396"/>
              <a:gd name="T64" fmla="*/ 171 w 396"/>
              <a:gd name="T65" fmla="*/ 328 h 396"/>
              <a:gd name="T66" fmla="*/ 171 w 396"/>
              <a:gd name="T67" fmla="*/ 374 h 396"/>
              <a:gd name="T68" fmla="*/ 192 w 396"/>
              <a:gd name="T69" fmla="*/ 396 h 396"/>
              <a:gd name="T70" fmla="*/ 214 w 396"/>
              <a:gd name="T71" fmla="*/ 396 h 396"/>
              <a:gd name="T72" fmla="*/ 236 w 396"/>
              <a:gd name="T73" fmla="*/ 374 h 396"/>
              <a:gd name="T74" fmla="*/ 236 w 396"/>
              <a:gd name="T75" fmla="*/ 322 h 396"/>
              <a:gd name="T76" fmla="*/ 268 w 396"/>
              <a:gd name="T77" fmla="*/ 306 h 396"/>
              <a:gd name="T78" fmla="*/ 303 w 396"/>
              <a:gd name="T79" fmla="*/ 342 h 396"/>
              <a:gd name="T80" fmla="*/ 334 w 396"/>
              <a:gd name="T81" fmla="*/ 342 h 396"/>
              <a:gd name="T82" fmla="*/ 350 w 396"/>
              <a:gd name="T83" fmla="*/ 326 h 396"/>
              <a:gd name="T84" fmla="*/ 350 w 396"/>
              <a:gd name="T85" fmla="*/ 295 h 396"/>
              <a:gd name="T86" fmla="*/ 311 w 396"/>
              <a:gd name="T87" fmla="*/ 256 h 396"/>
              <a:gd name="T88" fmla="*/ 322 w 396"/>
              <a:gd name="T89" fmla="*/ 225 h 396"/>
              <a:gd name="T90" fmla="*/ 374 w 396"/>
              <a:gd name="T91" fmla="*/ 225 h 396"/>
              <a:gd name="T92" fmla="*/ 396 w 396"/>
              <a:gd name="T93" fmla="*/ 203 h 396"/>
              <a:gd name="T94" fmla="*/ 396 w 396"/>
              <a:gd name="T95" fmla="*/ 182 h 396"/>
              <a:gd name="T96" fmla="*/ 374 w 396"/>
              <a:gd name="T97" fmla="*/ 160 h 396"/>
              <a:gd name="T98" fmla="*/ 193 w 396"/>
              <a:gd name="T99" fmla="*/ 253 h 396"/>
              <a:gd name="T100" fmla="*/ 138 w 396"/>
              <a:gd name="T101" fmla="*/ 198 h 396"/>
              <a:gd name="T102" fmla="*/ 193 w 396"/>
              <a:gd name="T103" fmla="*/ 143 h 396"/>
              <a:gd name="T104" fmla="*/ 248 w 396"/>
              <a:gd name="T105" fmla="*/ 198 h 396"/>
              <a:gd name="T106" fmla="*/ 193 w 396"/>
              <a:gd name="T107" fmla="*/ 25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6" h="396">
                <a:moveTo>
                  <a:pt x="374" y="160"/>
                </a:moveTo>
                <a:cubicBezTo>
                  <a:pt x="319" y="160"/>
                  <a:pt x="319" y="160"/>
                  <a:pt x="319" y="160"/>
                </a:cubicBezTo>
                <a:cubicBezTo>
                  <a:pt x="315" y="149"/>
                  <a:pt x="311" y="139"/>
                  <a:pt x="305" y="130"/>
                </a:cubicBezTo>
                <a:cubicBezTo>
                  <a:pt x="342" y="93"/>
                  <a:pt x="342" y="93"/>
                  <a:pt x="342" y="93"/>
                </a:cubicBezTo>
                <a:cubicBezTo>
                  <a:pt x="351" y="84"/>
                  <a:pt x="351" y="70"/>
                  <a:pt x="342" y="62"/>
                </a:cubicBezTo>
                <a:cubicBezTo>
                  <a:pt x="326" y="46"/>
                  <a:pt x="326" y="46"/>
                  <a:pt x="326" y="46"/>
                </a:cubicBezTo>
                <a:cubicBezTo>
                  <a:pt x="318" y="38"/>
                  <a:pt x="304" y="38"/>
                  <a:pt x="295" y="46"/>
                </a:cubicBezTo>
                <a:cubicBezTo>
                  <a:pt x="258" y="84"/>
                  <a:pt x="258" y="84"/>
                  <a:pt x="258" y="84"/>
                </a:cubicBezTo>
                <a:cubicBezTo>
                  <a:pt x="248" y="78"/>
                  <a:pt x="237" y="73"/>
                  <a:pt x="225" y="70"/>
                </a:cubicBezTo>
                <a:cubicBezTo>
                  <a:pt x="225" y="22"/>
                  <a:pt x="225" y="22"/>
                  <a:pt x="225" y="22"/>
                </a:cubicBezTo>
                <a:cubicBezTo>
                  <a:pt x="225" y="10"/>
                  <a:pt x="216" y="0"/>
                  <a:pt x="203" y="0"/>
                </a:cubicBezTo>
                <a:cubicBezTo>
                  <a:pt x="181" y="0"/>
                  <a:pt x="181" y="0"/>
                  <a:pt x="181" y="0"/>
                </a:cubicBezTo>
                <a:cubicBezTo>
                  <a:pt x="169" y="0"/>
                  <a:pt x="159" y="10"/>
                  <a:pt x="159" y="22"/>
                </a:cubicBezTo>
                <a:cubicBezTo>
                  <a:pt x="159" y="70"/>
                  <a:pt x="159" y="70"/>
                  <a:pt x="159" y="70"/>
                </a:cubicBezTo>
                <a:cubicBezTo>
                  <a:pt x="147" y="74"/>
                  <a:pt x="135" y="79"/>
                  <a:pt x="124" y="85"/>
                </a:cubicBezTo>
                <a:cubicBezTo>
                  <a:pt x="93" y="54"/>
                  <a:pt x="93" y="54"/>
                  <a:pt x="93" y="54"/>
                </a:cubicBezTo>
                <a:cubicBezTo>
                  <a:pt x="84" y="46"/>
                  <a:pt x="70" y="46"/>
                  <a:pt x="62" y="54"/>
                </a:cubicBezTo>
                <a:cubicBezTo>
                  <a:pt x="46" y="70"/>
                  <a:pt x="46" y="70"/>
                  <a:pt x="46" y="70"/>
                </a:cubicBezTo>
                <a:cubicBezTo>
                  <a:pt x="38" y="78"/>
                  <a:pt x="38" y="92"/>
                  <a:pt x="46" y="101"/>
                </a:cubicBezTo>
                <a:cubicBezTo>
                  <a:pt x="78" y="133"/>
                  <a:pt x="78" y="133"/>
                  <a:pt x="78" y="133"/>
                </a:cubicBezTo>
                <a:cubicBezTo>
                  <a:pt x="71" y="144"/>
                  <a:pt x="66" y="157"/>
                  <a:pt x="63" y="171"/>
                </a:cubicBezTo>
                <a:cubicBezTo>
                  <a:pt x="22" y="171"/>
                  <a:pt x="22" y="171"/>
                  <a:pt x="22" y="171"/>
                </a:cubicBezTo>
                <a:cubicBezTo>
                  <a:pt x="10" y="171"/>
                  <a:pt x="0" y="180"/>
                  <a:pt x="0" y="193"/>
                </a:cubicBezTo>
                <a:cubicBezTo>
                  <a:pt x="0" y="215"/>
                  <a:pt x="0" y="215"/>
                  <a:pt x="0" y="215"/>
                </a:cubicBezTo>
                <a:cubicBezTo>
                  <a:pt x="0" y="227"/>
                  <a:pt x="10" y="236"/>
                  <a:pt x="22" y="236"/>
                </a:cubicBezTo>
                <a:cubicBezTo>
                  <a:pt x="66" y="236"/>
                  <a:pt x="66" y="236"/>
                  <a:pt x="66" y="236"/>
                </a:cubicBezTo>
                <a:cubicBezTo>
                  <a:pt x="70" y="250"/>
                  <a:pt x="76" y="262"/>
                  <a:pt x="84" y="273"/>
                </a:cubicBezTo>
                <a:cubicBezTo>
                  <a:pt x="54" y="303"/>
                  <a:pt x="54" y="303"/>
                  <a:pt x="54" y="303"/>
                </a:cubicBezTo>
                <a:cubicBezTo>
                  <a:pt x="45" y="312"/>
                  <a:pt x="45" y="326"/>
                  <a:pt x="54" y="334"/>
                </a:cubicBezTo>
                <a:cubicBezTo>
                  <a:pt x="70" y="350"/>
                  <a:pt x="70" y="350"/>
                  <a:pt x="70" y="350"/>
                </a:cubicBezTo>
                <a:cubicBezTo>
                  <a:pt x="78" y="358"/>
                  <a:pt x="92" y="358"/>
                  <a:pt x="101" y="350"/>
                </a:cubicBezTo>
                <a:cubicBezTo>
                  <a:pt x="134" y="316"/>
                  <a:pt x="134" y="316"/>
                  <a:pt x="134" y="316"/>
                </a:cubicBezTo>
                <a:cubicBezTo>
                  <a:pt x="145" y="322"/>
                  <a:pt x="158" y="326"/>
                  <a:pt x="171" y="328"/>
                </a:cubicBezTo>
                <a:cubicBezTo>
                  <a:pt x="171" y="374"/>
                  <a:pt x="171" y="374"/>
                  <a:pt x="171" y="374"/>
                </a:cubicBezTo>
                <a:cubicBezTo>
                  <a:pt x="171" y="386"/>
                  <a:pt x="180" y="396"/>
                  <a:pt x="192" y="396"/>
                </a:cubicBezTo>
                <a:cubicBezTo>
                  <a:pt x="214" y="396"/>
                  <a:pt x="214" y="396"/>
                  <a:pt x="214" y="396"/>
                </a:cubicBezTo>
                <a:cubicBezTo>
                  <a:pt x="227" y="396"/>
                  <a:pt x="236" y="386"/>
                  <a:pt x="236" y="374"/>
                </a:cubicBezTo>
                <a:cubicBezTo>
                  <a:pt x="236" y="322"/>
                  <a:pt x="236" y="322"/>
                  <a:pt x="236" y="322"/>
                </a:cubicBezTo>
                <a:cubicBezTo>
                  <a:pt x="248" y="318"/>
                  <a:pt x="258" y="313"/>
                  <a:pt x="268" y="306"/>
                </a:cubicBezTo>
                <a:cubicBezTo>
                  <a:pt x="303" y="342"/>
                  <a:pt x="303" y="342"/>
                  <a:pt x="303" y="342"/>
                </a:cubicBezTo>
                <a:cubicBezTo>
                  <a:pt x="312" y="351"/>
                  <a:pt x="325" y="351"/>
                  <a:pt x="334" y="342"/>
                </a:cubicBezTo>
                <a:cubicBezTo>
                  <a:pt x="350" y="326"/>
                  <a:pt x="350" y="326"/>
                  <a:pt x="350" y="326"/>
                </a:cubicBezTo>
                <a:cubicBezTo>
                  <a:pt x="358" y="318"/>
                  <a:pt x="358" y="304"/>
                  <a:pt x="350" y="295"/>
                </a:cubicBezTo>
                <a:cubicBezTo>
                  <a:pt x="311" y="256"/>
                  <a:pt x="311" y="256"/>
                  <a:pt x="311" y="256"/>
                </a:cubicBezTo>
                <a:cubicBezTo>
                  <a:pt x="316" y="247"/>
                  <a:pt x="319" y="236"/>
                  <a:pt x="322" y="225"/>
                </a:cubicBezTo>
                <a:cubicBezTo>
                  <a:pt x="374" y="225"/>
                  <a:pt x="374" y="225"/>
                  <a:pt x="374" y="225"/>
                </a:cubicBezTo>
                <a:cubicBezTo>
                  <a:pt x="386" y="225"/>
                  <a:pt x="396" y="216"/>
                  <a:pt x="396" y="203"/>
                </a:cubicBezTo>
                <a:cubicBezTo>
                  <a:pt x="396" y="182"/>
                  <a:pt x="396" y="182"/>
                  <a:pt x="396" y="182"/>
                </a:cubicBezTo>
                <a:cubicBezTo>
                  <a:pt x="396" y="169"/>
                  <a:pt x="386" y="160"/>
                  <a:pt x="374" y="160"/>
                </a:cubicBezTo>
                <a:close/>
                <a:moveTo>
                  <a:pt x="193" y="253"/>
                </a:moveTo>
                <a:cubicBezTo>
                  <a:pt x="162" y="253"/>
                  <a:pt x="138" y="228"/>
                  <a:pt x="138" y="198"/>
                </a:cubicBezTo>
                <a:cubicBezTo>
                  <a:pt x="138" y="168"/>
                  <a:pt x="162" y="143"/>
                  <a:pt x="193" y="143"/>
                </a:cubicBezTo>
                <a:cubicBezTo>
                  <a:pt x="223" y="143"/>
                  <a:pt x="248" y="168"/>
                  <a:pt x="248" y="198"/>
                </a:cubicBezTo>
                <a:cubicBezTo>
                  <a:pt x="248" y="228"/>
                  <a:pt x="223" y="253"/>
                  <a:pt x="193" y="2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 name="Group 13">
            <a:extLst>
              <a:ext uri="{FF2B5EF4-FFF2-40B4-BE49-F238E27FC236}">
                <a16:creationId xmlns:a16="http://schemas.microsoft.com/office/drawing/2014/main" id="{E0ABA5A1-B25C-4EC1-8913-9C1021F6DC08}"/>
              </a:ext>
            </a:extLst>
          </p:cNvPr>
          <p:cNvGrpSpPr/>
          <p:nvPr/>
        </p:nvGrpSpPr>
        <p:grpSpPr>
          <a:xfrm>
            <a:off x="8934985" y="3329425"/>
            <a:ext cx="295275" cy="337344"/>
            <a:chOff x="0" y="-1587"/>
            <a:chExt cx="1181100" cy="1349376"/>
          </a:xfrm>
          <a:solidFill>
            <a:schemeClr val="bg1"/>
          </a:solidFill>
        </p:grpSpPr>
        <p:sp>
          <p:nvSpPr>
            <p:cNvPr id="15" name="Freeform 22">
              <a:extLst>
                <a:ext uri="{FF2B5EF4-FFF2-40B4-BE49-F238E27FC236}">
                  <a16:creationId xmlns:a16="http://schemas.microsoft.com/office/drawing/2014/main" id="{41267E35-25FB-44B8-98D9-02E3A549E3F4}"/>
                </a:ext>
              </a:extLst>
            </p:cNvPr>
            <p:cNvSpPr>
              <a:spLocks noEditPoints="1"/>
            </p:cNvSpPr>
            <p:nvPr/>
          </p:nvSpPr>
          <p:spPr bwMode="auto">
            <a:xfrm>
              <a:off x="252413" y="-1587"/>
              <a:ext cx="674688" cy="336550"/>
            </a:xfrm>
            <a:custGeom>
              <a:avLst/>
              <a:gdLst>
                <a:gd name="T0" fmla="*/ 178 w 178"/>
                <a:gd name="T1" fmla="*/ 45 h 89"/>
                <a:gd name="T2" fmla="*/ 134 w 178"/>
                <a:gd name="T3" fmla="*/ 45 h 89"/>
                <a:gd name="T4" fmla="*/ 89 w 178"/>
                <a:gd name="T5" fmla="*/ 0 h 89"/>
                <a:gd name="T6" fmla="*/ 44 w 178"/>
                <a:gd name="T7" fmla="*/ 45 h 89"/>
                <a:gd name="T8" fmla="*/ 0 w 178"/>
                <a:gd name="T9" fmla="*/ 45 h 89"/>
                <a:gd name="T10" fmla="*/ 0 w 178"/>
                <a:gd name="T11" fmla="*/ 89 h 89"/>
                <a:gd name="T12" fmla="*/ 178 w 178"/>
                <a:gd name="T13" fmla="*/ 89 h 89"/>
                <a:gd name="T14" fmla="*/ 178 w 178"/>
                <a:gd name="T15" fmla="*/ 45 h 89"/>
                <a:gd name="T16" fmla="*/ 89 w 178"/>
                <a:gd name="T17" fmla="*/ 67 h 89"/>
                <a:gd name="T18" fmla="*/ 67 w 178"/>
                <a:gd name="T19" fmla="*/ 45 h 89"/>
                <a:gd name="T20" fmla="*/ 89 w 178"/>
                <a:gd name="T21" fmla="*/ 22 h 89"/>
                <a:gd name="T22" fmla="*/ 111 w 178"/>
                <a:gd name="T23" fmla="*/ 45 h 89"/>
                <a:gd name="T24" fmla="*/ 89 w 178"/>
                <a:gd name="T25" fmla="*/ 6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89">
                  <a:moveTo>
                    <a:pt x="178" y="45"/>
                  </a:moveTo>
                  <a:cubicBezTo>
                    <a:pt x="134" y="45"/>
                    <a:pt x="134" y="45"/>
                    <a:pt x="134" y="45"/>
                  </a:cubicBezTo>
                  <a:cubicBezTo>
                    <a:pt x="134" y="20"/>
                    <a:pt x="114" y="0"/>
                    <a:pt x="89" y="0"/>
                  </a:cubicBezTo>
                  <a:cubicBezTo>
                    <a:pt x="64" y="0"/>
                    <a:pt x="44" y="20"/>
                    <a:pt x="44" y="45"/>
                  </a:cubicBezTo>
                  <a:cubicBezTo>
                    <a:pt x="0" y="45"/>
                    <a:pt x="0" y="45"/>
                    <a:pt x="0" y="45"/>
                  </a:cubicBezTo>
                  <a:cubicBezTo>
                    <a:pt x="0" y="89"/>
                    <a:pt x="0" y="89"/>
                    <a:pt x="0" y="89"/>
                  </a:cubicBezTo>
                  <a:cubicBezTo>
                    <a:pt x="178" y="89"/>
                    <a:pt x="178" y="89"/>
                    <a:pt x="178" y="89"/>
                  </a:cubicBezTo>
                  <a:lnTo>
                    <a:pt x="178" y="45"/>
                  </a:lnTo>
                  <a:close/>
                  <a:moveTo>
                    <a:pt x="89" y="67"/>
                  </a:moveTo>
                  <a:cubicBezTo>
                    <a:pt x="77" y="67"/>
                    <a:pt x="67" y="57"/>
                    <a:pt x="67" y="45"/>
                  </a:cubicBezTo>
                  <a:cubicBezTo>
                    <a:pt x="67" y="32"/>
                    <a:pt x="77" y="22"/>
                    <a:pt x="89" y="22"/>
                  </a:cubicBezTo>
                  <a:cubicBezTo>
                    <a:pt x="101" y="22"/>
                    <a:pt x="111" y="32"/>
                    <a:pt x="111" y="45"/>
                  </a:cubicBezTo>
                  <a:cubicBezTo>
                    <a:pt x="111" y="57"/>
                    <a:pt x="101" y="67"/>
                    <a:pt x="89" y="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23">
              <a:extLst>
                <a:ext uri="{FF2B5EF4-FFF2-40B4-BE49-F238E27FC236}">
                  <a16:creationId xmlns:a16="http://schemas.microsoft.com/office/drawing/2014/main" id="{EA9D73C8-D193-4AE2-AEFB-4B9F96BD67B4}"/>
                </a:ext>
              </a:extLst>
            </p:cNvPr>
            <p:cNvSpPr>
              <a:spLocks noEditPoints="1"/>
            </p:cNvSpPr>
            <p:nvPr/>
          </p:nvSpPr>
          <p:spPr bwMode="auto">
            <a:xfrm>
              <a:off x="0" y="168276"/>
              <a:ext cx="1181100" cy="1179513"/>
            </a:xfrm>
            <a:custGeom>
              <a:avLst/>
              <a:gdLst>
                <a:gd name="T0" fmla="*/ 636 w 744"/>
                <a:gd name="T1" fmla="*/ 0 h 743"/>
                <a:gd name="T2" fmla="*/ 636 w 744"/>
                <a:gd name="T3" fmla="*/ 157 h 743"/>
                <a:gd name="T4" fmla="*/ 107 w 744"/>
                <a:gd name="T5" fmla="*/ 157 h 743"/>
                <a:gd name="T6" fmla="*/ 107 w 744"/>
                <a:gd name="T7" fmla="*/ 0 h 743"/>
                <a:gd name="T8" fmla="*/ 0 w 744"/>
                <a:gd name="T9" fmla="*/ 0 h 743"/>
                <a:gd name="T10" fmla="*/ 0 w 744"/>
                <a:gd name="T11" fmla="*/ 743 h 743"/>
                <a:gd name="T12" fmla="*/ 744 w 744"/>
                <a:gd name="T13" fmla="*/ 743 h 743"/>
                <a:gd name="T14" fmla="*/ 744 w 744"/>
                <a:gd name="T15" fmla="*/ 0 h 743"/>
                <a:gd name="T16" fmla="*/ 636 w 744"/>
                <a:gd name="T17" fmla="*/ 0 h 743"/>
                <a:gd name="T18" fmla="*/ 348 w 744"/>
                <a:gd name="T19" fmla="*/ 628 h 743"/>
                <a:gd name="T20" fmla="*/ 310 w 744"/>
                <a:gd name="T21" fmla="*/ 590 h 743"/>
                <a:gd name="T22" fmla="*/ 159 w 744"/>
                <a:gd name="T23" fmla="*/ 440 h 743"/>
                <a:gd name="T24" fmla="*/ 233 w 744"/>
                <a:gd name="T25" fmla="*/ 366 h 743"/>
                <a:gd name="T26" fmla="*/ 348 w 744"/>
                <a:gd name="T27" fmla="*/ 478 h 743"/>
                <a:gd name="T28" fmla="*/ 562 w 744"/>
                <a:gd name="T29" fmla="*/ 264 h 743"/>
                <a:gd name="T30" fmla="*/ 636 w 744"/>
                <a:gd name="T31" fmla="*/ 340 h 743"/>
                <a:gd name="T32" fmla="*/ 348 w 744"/>
                <a:gd name="T33" fmla="*/ 6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4" h="743">
                  <a:moveTo>
                    <a:pt x="636" y="0"/>
                  </a:moveTo>
                  <a:lnTo>
                    <a:pt x="636" y="157"/>
                  </a:lnTo>
                  <a:lnTo>
                    <a:pt x="107" y="157"/>
                  </a:lnTo>
                  <a:lnTo>
                    <a:pt x="107" y="0"/>
                  </a:lnTo>
                  <a:lnTo>
                    <a:pt x="0" y="0"/>
                  </a:lnTo>
                  <a:lnTo>
                    <a:pt x="0" y="743"/>
                  </a:lnTo>
                  <a:lnTo>
                    <a:pt x="744" y="743"/>
                  </a:lnTo>
                  <a:lnTo>
                    <a:pt x="744" y="0"/>
                  </a:lnTo>
                  <a:lnTo>
                    <a:pt x="636" y="0"/>
                  </a:lnTo>
                  <a:close/>
                  <a:moveTo>
                    <a:pt x="348" y="628"/>
                  </a:moveTo>
                  <a:lnTo>
                    <a:pt x="310" y="590"/>
                  </a:lnTo>
                  <a:lnTo>
                    <a:pt x="159" y="440"/>
                  </a:lnTo>
                  <a:lnTo>
                    <a:pt x="233" y="366"/>
                  </a:lnTo>
                  <a:lnTo>
                    <a:pt x="348" y="478"/>
                  </a:lnTo>
                  <a:lnTo>
                    <a:pt x="562" y="264"/>
                  </a:lnTo>
                  <a:lnTo>
                    <a:pt x="636" y="340"/>
                  </a:lnTo>
                  <a:lnTo>
                    <a:pt x="348" y="6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3" name="Group 22">
            <a:extLst>
              <a:ext uri="{FF2B5EF4-FFF2-40B4-BE49-F238E27FC236}">
                <a16:creationId xmlns:a16="http://schemas.microsoft.com/office/drawing/2014/main" id="{642A809C-5D59-4943-8941-3E37AF4EB8BD}"/>
              </a:ext>
            </a:extLst>
          </p:cNvPr>
          <p:cNvGrpSpPr/>
          <p:nvPr/>
        </p:nvGrpSpPr>
        <p:grpSpPr>
          <a:xfrm>
            <a:off x="6810377" y="3171066"/>
            <a:ext cx="595518" cy="516565"/>
            <a:chOff x="9172575" y="5419726"/>
            <a:chExt cx="365125" cy="330200"/>
          </a:xfrm>
        </p:grpSpPr>
        <p:sp>
          <p:nvSpPr>
            <p:cNvPr id="18" name="Rectangle 132">
              <a:extLst>
                <a:ext uri="{FF2B5EF4-FFF2-40B4-BE49-F238E27FC236}">
                  <a16:creationId xmlns:a16="http://schemas.microsoft.com/office/drawing/2014/main" id="{61AAB346-8E7C-4C70-9C2E-845B4798EBAB}"/>
                </a:ext>
              </a:extLst>
            </p:cNvPr>
            <p:cNvSpPr>
              <a:spLocks noChangeArrowheads="1"/>
            </p:cNvSpPr>
            <p:nvPr/>
          </p:nvSpPr>
          <p:spPr bwMode="auto">
            <a:xfrm>
              <a:off x="9194800" y="5681663"/>
              <a:ext cx="68262" cy="682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Rectangle 133">
              <a:extLst>
                <a:ext uri="{FF2B5EF4-FFF2-40B4-BE49-F238E27FC236}">
                  <a16:creationId xmlns:a16="http://schemas.microsoft.com/office/drawing/2014/main" id="{811C0F6C-F4AA-4497-9721-A8DEC2B9D3B7}"/>
                </a:ext>
              </a:extLst>
            </p:cNvPr>
            <p:cNvSpPr>
              <a:spLocks noChangeArrowheads="1"/>
            </p:cNvSpPr>
            <p:nvPr/>
          </p:nvSpPr>
          <p:spPr bwMode="auto">
            <a:xfrm>
              <a:off x="9286875" y="5635626"/>
              <a:ext cx="68262" cy="1143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Rectangle 134">
              <a:extLst>
                <a:ext uri="{FF2B5EF4-FFF2-40B4-BE49-F238E27FC236}">
                  <a16:creationId xmlns:a16="http://schemas.microsoft.com/office/drawing/2014/main" id="{1A67AEF8-B3B7-419F-BBA7-56EBD041728E}"/>
                </a:ext>
              </a:extLst>
            </p:cNvPr>
            <p:cNvSpPr>
              <a:spLocks noChangeArrowheads="1"/>
            </p:cNvSpPr>
            <p:nvPr/>
          </p:nvSpPr>
          <p:spPr bwMode="auto">
            <a:xfrm>
              <a:off x="9377363" y="5589588"/>
              <a:ext cx="68262" cy="1603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Rectangle 135">
              <a:extLst>
                <a:ext uri="{FF2B5EF4-FFF2-40B4-BE49-F238E27FC236}">
                  <a16:creationId xmlns:a16="http://schemas.microsoft.com/office/drawing/2014/main" id="{45D6CDCF-9830-4336-8388-9E0B3550ABD4}"/>
                </a:ext>
              </a:extLst>
            </p:cNvPr>
            <p:cNvSpPr>
              <a:spLocks noChangeArrowheads="1"/>
            </p:cNvSpPr>
            <p:nvPr/>
          </p:nvSpPr>
          <p:spPr bwMode="auto">
            <a:xfrm>
              <a:off x="9469438" y="5545138"/>
              <a:ext cx="68262" cy="2047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136">
              <a:extLst>
                <a:ext uri="{FF2B5EF4-FFF2-40B4-BE49-F238E27FC236}">
                  <a16:creationId xmlns:a16="http://schemas.microsoft.com/office/drawing/2014/main" id="{666AD962-681E-4E6F-BAF7-171413E35B43}"/>
                </a:ext>
              </a:extLst>
            </p:cNvPr>
            <p:cNvSpPr>
              <a:spLocks/>
            </p:cNvSpPr>
            <p:nvPr/>
          </p:nvSpPr>
          <p:spPr bwMode="auto">
            <a:xfrm>
              <a:off x="9172575" y="5419726"/>
              <a:ext cx="365125" cy="215900"/>
            </a:xfrm>
            <a:custGeom>
              <a:avLst/>
              <a:gdLst>
                <a:gd name="T0" fmla="*/ 198 w 230"/>
                <a:gd name="T1" fmla="*/ 32 h 136"/>
                <a:gd name="T2" fmla="*/ 154 w 230"/>
                <a:gd name="T3" fmla="*/ 32 h 136"/>
                <a:gd name="T4" fmla="*/ 101 w 230"/>
                <a:gd name="T5" fmla="*/ 71 h 136"/>
                <a:gd name="T6" fmla="*/ 72 w 230"/>
                <a:gd name="T7" fmla="*/ 57 h 136"/>
                <a:gd name="T8" fmla="*/ 0 w 230"/>
                <a:gd name="T9" fmla="*/ 118 h 136"/>
                <a:gd name="T10" fmla="*/ 0 w 230"/>
                <a:gd name="T11" fmla="*/ 136 h 136"/>
                <a:gd name="T12" fmla="*/ 72 w 230"/>
                <a:gd name="T13" fmla="*/ 75 h 136"/>
                <a:gd name="T14" fmla="*/ 101 w 230"/>
                <a:gd name="T15" fmla="*/ 89 h 136"/>
                <a:gd name="T16" fmla="*/ 162 w 230"/>
                <a:gd name="T17" fmla="*/ 46 h 136"/>
                <a:gd name="T18" fmla="*/ 205 w 230"/>
                <a:gd name="T19" fmla="*/ 46 h 136"/>
                <a:gd name="T20" fmla="*/ 230 w 230"/>
                <a:gd name="T21" fmla="*/ 21 h 136"/>
                <a:gd name="T22" fmla="*/ 230 w 230"/>
                <a:gd name="T23" fmla="*/ 0 h 136"/>
                <a:gd name="T24" fmla="*/ 198 w 230"/>
                <a:gd name="T25"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136">
                  <a:moveTo>
                    <a:pt x="198" y="32"/>
                  </a:moveTo>
                  <a:lnTo>
                    <a:pt x="154" y="32"/>
                  </a:lnTo>
                  <a:lnTo>
                    <a:pt x="101" y="71"/>
                  </a:lnTo>
                  <a:lnTo>
                    <a:pt x="72" y="57"/>
                  </a:lnTo>
                  <a:lnTo>
                    <a:pt x="0" y="118"/>
                  </a:lnTo>
                  <a:lnTo>
                    <a:pt x="0" y="136"/>
                  </a:lnTo>
                  <a:lnTo>
                    <a:pt x="72" y="75"/>
                  </a:lnTo>
                  <a:lnTo>
                    <a:pt x="101" y="89"/>
                  </a:lnTo>
                  <a:lnTo>
                    <a:pt x="162" y="46"/>
                  </a:lnTo>
                  <a:lnTo>
                    <a:pt x="205" y="46"/>
                  </a:lnTo>
                  <a:lnTo>
                    <a:pt x="230" y="21"/>
                  </a:lnTo>
                  <a:lnTo>
                    <a:pt x="230" y="0"/>
                  </a:lnTo>
                  <a:lnTo>
                    <a:pt x="198"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1009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graphicEl>
                                              <a:dgm id="{1D48C5A7-11B1-4619-8D2D-7C0B3EA00BFA}"/>
                                            </p:graphicEl>
                                          </p:spTgt>
                                        </p:tgtEl>
                                        <p:attrNameLst>
                                          <p:attrName>style.visibility</p:attrName>
                                        </p:attrNameLst>
                                      </p:cBhvr>
                                      <p:to>
                                        <p:strVal val="visible"/>
                                      </p:to>
                                    </p:set>
                                    <p:animEffect transition="in" filter="wipe(left)">
                                      <p:cBhvr>
                                        <p:cTn id="18" dur="500"/>
                                        <p:tgtEl>
                                          <p:spTgt spid="5">
                                            <p:graphicEl>
                                              <a:dgm id="{1D48C5A7-11B1-4619-8D2D-7C0B3EA00BFA}"/>
                                            </p:graphicEl>
                                          </p:spTgt>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
                                            <p:graphicEl>
                                              <a:dgm id="{26F66446-017F-4385-8006-9D47D814AE48}"/>
                                            </p:graphicEl>
                                          </p:spTgt>
                                        </p:tgtEl>
                                        <p:attrNameLst>
                                          <p:attrName>style.visibility</p:attrName>
                                        </p:attrNameLst>
                                      </p:cBhvr>
                                      <p:to>
                                        <p:strVal val="visible"/>
                                      </p:to>
                                    </p:set>
                                    <p:animEffect transition="in" filter="wipe(left)">
                                      <p:cBhvr>
                                        <p:cTn id="22" dur="500"/>
                                        <p:tgtEl>
                                          <p:spTgt spid="5">
                                            <p:graphicEl>
                                              <a:dgm id="{26F66446-017F-4385-8006-9D47D814AE48}"/>
                                            </p:graphicEl>
                                          </p:spTgt>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
                                            <p:graphicEl>
                                              <a:dgm id="{BE2F1EAE-0E56-4C5D-BB60-43F0AB0DDA06}"/>
                                            </p:graphicEl>
                                          </p:spTgt>
                                        </p:tgtEl>
                                        <p:attrNameLst>
                                          <p:attrName>style.visibility</p:attrName>
                                        </p:attrNameLst>
                                      </p:cBhvr>
                                      <p:to>
                                        <p:strVal val="visible"/>
                                      </p:to>
                                    </p:set>
                                    <p:animEffect transition="in" filter="wipe(left)">
                                      <p:cBhvr>
                                        <p:cTn id="32" dur="500"/>
                                        <p:tgtEl>
                                          <p:spTgt spid="5">
                                            <p:graphicEl>
                                              <a:dgm id="{BE2F1EAE-0E56-4C5D-BB60-43F0AB0DDA06}"/>
                                            </p:graphicEl>
                                          </p:spTgt>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5">
                                            <p:graphicEl>
                                              <a:dgm id="{9E4901F2-22D8-4A1B-A2CD-AD7895CBB316}"/>
                                            </p:graphicEl>
                                          </p:spTgt>
                                        </p:tgtEl>
                                        <p:attrNameLst>
                                          <p:attrName>style.visibility</p:attrName>
                                        </p:attrNameLst>
                                      </p:cBhvr>
                                      <p:to>
                                        <p:strVal val="visible"/>
                                      </p:to>
                                    </p:set>
                                    <p:animEffect transition="in" filter="wipe(left)">
                                      <p:cBhvr>
                                        <p:cTn id="42" dur="500"/>
                                        <p:tgtEl>
                                          <p:spTgt spid="5">
                                            <p:graphicEl>
                                              <a:dgm id="{9E4901F2-22D8-4A1B-A2CD-AD7895CBB316}"/>
                                            </p:graphicEl>
                                          </p:spTgt>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5">
                                            <p:graphicEl>
                                              <a:dgm id="{F3973C81-2114-4050-8515-9352593E0055}"/>
                                            </p:graphicEl>
                                          </p:spTgt>
                                        </p:tgtEl>
                                        <p:attrNameLst>
                                          <p:attrName>style.visibility</p:attrName>
                                        </p:attrNameLst>
                                      </p:cBhvr>
                                      <p:to>
                                        <p:strVal val="visible"/>
                                      </p:to>
                                    </p:set>
                                    <p:animEffect transition="in" filter="wipe(left)">
                                      <p:cBhvr>
                                        <p:cTn id="52" dur="500"/>
                                        <p:tgtEl>
                                          <p:spTgt spid="5">
                                            <p:graphicEl>
                                              <a:dgm id="{F3973C81-2114-4050-8515-9352593E0055}"/>
                                            </p:graphicEl>
                                          </p:spTgt>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uiExpand="1">
        <p:bldSub>
          <a:bldDgm bld="one"/>
        </p:bldSub>
      </p:bldGraphic>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D52E27-9FC8-4B81-8CB0-4C1BE24F1409}"/>
              </a:ext>
            </a:extLst>
          </p:cNvPr>
          <p:cNvSpPr txBox="1"/>
          <p:nvPr/>
        </p:nvSpPr>
        <p:spPr>
          <a:xfrm>
            <a:off x="4527311" y="1417488"/>
            <a:ext cx="3137398" cy="369332"/>
          </a:xfrm>
          <a:prstGeom prst="rect">
            <a:avLst/>
          </a:prstGeom>
          <a:noFill/>
        </p:spPr>
        <p:txBody>
          <a:bodyPr wrap="none" rtlCol="0">
            <a:spAutoFit/>
          </a:bodyPr>
          <a:lstStyle/>
          <a:p>
            <a:pPr algn="ctr"/>
            <a:r>
              <a:rPr lang="en-US" dirty="0">
                <a:solidFill>
                  <a:schemeClr val="accent2"/>
                </a:solidFill>
                <a:latin typeface="+mj-lt"/>
              </a:rPr>
              <a:t>Good Ideas and Public Support </a:t>
            </a:r>
            <a:endParaRPr lang="en-US" dirty="0">
              <a:solidFill>
                <a:schemeClr val="bg1">
                  <a:lumMod val="65000"/>
                </a:schemeClr>
              </a:solidFill>
              <a:latin typeface="+mj-lt"/>
            </a:endParaRPr>
          </a:p>
        </p:txBody>
      </p:sp>
      <p:sp>
        <p:nvSpPr>
          <p:cNvPr id="3" name="TextBox 2">
            <a:extLst>
              <a:ext uri="{FF2B5EF4-FFF2-40B4-BE49-F238E27FC236}">
                <a16:creationId xmlns:a16="http://schemas.microsoft.com/office/drawing/2014/main" id="{809639A0-981B-4AB5-866E-F173DF823723}"/>
              </a:ext>
            </a:extLst>
          </p:cNvPr>
          <p:cNvSpPr txBox="1"/>
          <p:nvPr/>
        </p:nvSpPr>
        <p:spPr>
          <a:xfrm>
            <a:off x="3613624" y="680759"/>
            <a:ext cx="4964822" cy="830997"/>
          </a:xfrm>
          <a:prstGeom prst="rect">
            <a:avLst/>
          </a:prstGeom>
          <a:noFill/>
        </p:spPr>
        <p:txBody>
          <a:bodyPr wrap="none" rtlCol="0">
            <a:spAutoFit/>
          </a:bodyPr>
          <a:lstStyle/>
          <a:p>
            <a:pPr algn="ctr"/>
            <a:r>
              <a:rPr lang="en-US" sz="4800" dirty="0">
                <a:solidFill>
                  <a:schemeClr val="bg1">
                    <a:lumMod val="50000"/>
                  </a:schemeClr>
                </a:solidFill>
                <a:latin typeface="+mj-lt"/>
              </a:rPr>
              <a:t>Public Involvement</a:t>
            </a:r>
          </a:p>
        </p:txBody>
      </p:sp>
      <p:cxnSp>
        <p:nvCxnSpPr>
          <p:cNvPr id="4" name="Straight Connector 3">
            <a:extLst>
              <a:ext uri="{FF2B5EF4-FFF2-40B4-BE49-F238E27FC236}">
                <a16:creationId xmlns:a16="http://schemas.microsoft.com/office/drawing/2014/main" id="{702E8C46-FEA7-4A4F-B2A3-6768D35656AE}"/>
              </a:ext>
            </a:extLst>
          </p:cNvPr>
          <p:cNvCxnSpPr/>
          <p:nvPr/>
        </p:nvCxnSpPr>
        <p:spPr>
          <a:xfrm>
            <a:off x="6261684" y="2139789"/>
            <a:ext cx="0" cy="428556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5AA363-2307-40DB-9259-613D7C2C3BBA}"/>
              </a:ext>
            </a:extLst>
          </p:cNvPr>
          <p:cNvSpPr txBox="1"/>
          <p:nvPr/>
        </p:nvSpPr>
        <p:spPr>
          <a:xfrm>
            <a:off x="6508158" y="1883396"/>
            <a:ext cx="4323955" cy="830997"/>
          </a:xfrm>
          <a:prstGeom prst="rect">
            <a:avLst/>
          </a:prstGeom>
          <a:noFill/>
        </p:spPr>
        <p:txBody>
          <a:bodyPr wrap="square" rtlCol="0">
            <a:spAutoFit/>
          </a:bodyPr>
          <a:lstStyle/>
          <a:p>
            <a:r>
              <a:rPr lang="en-US" sz="2400" b="1" dirty="0">
                <a:solidFill>
                  <a:schemeClr val="accent2"/>
                </a:solidFill>
                <a:latin typeface="+mj-lt"/>
              </a:rPr>
              <a:t>Public Input – Public Information – Public Education</a:t>
            </a:r>
            <a:endParaRPr lang="id-ID" sz="2400" b="1" dirty="0">
              <a:solidFill>
                <a:schemeClr val="accent2"/>
              </a:solidFill>
              <a:latin typeface="+mj-lt"/>
            </a:endParaRPr>
          </a:p>
        </p:txBody>
      </p:sp>
      <p:sp>
        <p:nvSpPr>
          <p:cNvPr id="7" name="TextBox 34">
            <a:extLst>
              <a:ext uri="{FF2B5EF4-FFF2-40B4-BE49-F238E27FC236}">
                <a16:creationId xmlns:a16="http://schemas.microsoft.com/office/drawing/2014/main" id="{4E9F27ED-5D73-46AE-9E4A-10F20E540AD0}"/>
              </a:ext>
            </a:extLst>
          </p:cNvPr>
          <p:cNvSpPr txBox="1"/>
          <p:nvPr/>
        </p:nvSpPr>
        <p:spPr>
          <a:xfrm>
            <a:off x="6529680" y="3086033"/>
            <a:ext cx="4983052" cy="2186432"/>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285750" indent="-285750" algn="just">
              <a:lnSpc>
                <a:spcPct val="200000"/>
              </a:lnSpc>
              <a:buFont typeface="Arial" panose="020B0604020202020204" pitchFamily="34" charset="0"/>
              <a:buChar char="•"/>
            </a:pPr>
            <a:r>
              <a:rPr lang="en-US" sz="1400" b="1" dirty="0">
                <a:solidFill>
                  <a:schemeClr val="bg1">
                    <a:lumMod val="65000"/>
                  </a:schemeClr>
                </a:solidFill>
              </a:rPr>
              <a:t>Sense of ownership</a:t>
            </a:r>
          </a:p>
          <a:p>
            <a:pPr marL="285750" indent="-285750" algn="just">
              <a:lnSpc>
                <a:spcPct val="200000"/>
              </a:lnSpc>
              <a:buFont typeface="Arial" panose="020B0604020202020204" pitchFamily="34" charset="0"/>
              <a:buChar char="•"/>
            </a:pPr>
            <a:r>
              <a:rPr lang="en-US" sz="1400" b="1" dirty="0">
                <a:solidFill>
                  <a:schemeClr val="bg1">
                    <a:lumMod val="65000"/>
                  </a:schemeClr>
                </a:solidFill>
              </a:rPr>
              <a:t>Want a voice </a:t>
            </a:r>
          </a:p>
          <a:p>
            <a:pPr marL="285750" indent="-285750" algn="just">
              <a:lnSpc>
                <a:spcPct val="200000"/>
              </a:lnSpc>
              <a:buFont typeface="Arial" panose="020B0604020202020204" pitchFamily="34" charset="0"/>
              <a:buChar char="•"/>
            </a:pPr>
            <a:r>
              <a:rPr lang="en-US" sz="1400" b="1" dirty="0">
                <a:solidFill>
                  <a:schemeClr val="bg1">
                    <a:lumMod val="65000"/>
                  </a:schemeClr>
                </a:solidFill>
              </a:rPr>
              <a:t>Financial transparency and open access</a:t>
            </a:r>
          </a:p>
          <a:p>
            <a:pPr marL="285750" indent="-285750" algn="just">
              <a:lnSpc>
                <a:spcPct val="200000"/>
              </a:lnSpc>
              <a:buFont typeface="Arial" panose="020B0604020202020204" pitchFamily="34" charset="0"/>
              <a:buChar char="•"/>
            </a:pPr>
            <a:r>
              <a:rPr lang="en-US" sz="1400" b="1" dirty="0">
                <a:solidFill>
                  <a:schemeClr val="bg1">
                    <a:lumMod val="65000"/>
                  </a:schemeClr>
                </a:solidFill>
              </a:rPr>
              <a:t>Foster community support and outreach</a:t>
            </a:r>
          </a:p>
          <a:p>
            <a:pPr marL="285750" indent="-285750" algn="just">
              <a:lnSpc>
                <a:spcPct val="200000"/>
              </a:lnSpc>
              <a:buFont typeface="Arial" panose="020B0604020202020204" pitchFamily="34" charset="0"/>
              <a:buChar char="•"/>
            </a:pPr>
            <a:r>
              <a:rPr lang="en-US" sz="1400" b="1" dirty="0">
                <a:solidFill>
                  <a:schemeClr val="bg1">
                    <a:lumMod val="65000"/>
                  </a:schemeClr>
                </a:solidFill>
              </a:rPr>
              <a:t>Lobbying Restrictions</a:t>
            </a:r>
          </a:p>
        </p:txBody>
      </p:sp>
      <p:sp>
        <p:nvSpPr>
          <p:cNvPr id="8" name="Rectangle 7">
            <a:extLst>
              <a:ext uri="{FF2B5EF4-FFF2-40B4-BE49-F238E27FC236}">
                <a16:creationId xmlns:a16="http://schemas.microsoft.com/office/drawing/2014/main" id="{AF42B5CD-B5FF-4FB1-BF72-1E91CB538774}"/>
              </a:ext>
            </a:extLst>
          </p:cNvPr>
          <p:cNvSpPr/>
          <p:nvPr/>
        </p:nvSpPr>
        <p:spPr>
          <a:xfrm>
            <a:off x="1045466" y="5045725"/>
            <a:ext cx="4969744" cy="990621"/>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TextBox 9">
            <a:extLst>
              <a:ext uri="{FF2B5EF4-FFF2-40B4-BE49-F238E27FC236}">
                <a16:creationId xmlns:a16="http://schemas.microsoft.com/office/drawing/2014/main" id="{CC1EB07B-24F6-4E5E-BA9D-87BB8D760F81}"/>
              </a:ext>
            </a:extLst>
          </p:cNvPr>
          <p:cNvSpPr txBox="1"/>
          <p:nvPr/>
        </p:nvSpPr>
        <p:spPr>
          <a:xfrm>
            <a:off x="1282137" y="5294963"/>
            <a:ext cx="2129109" cy="307777"/>
          </a:xfrm>
          <a:prstGeom prst="rect">
            <a:avLst/>
          </a:prstGeom>
          <a:noFill/>
        </p:spPr>
        <p:txBody>
          <a:bodyPr wrap="none" rtlCol="0">
            <a:spAutoFit/>
          </a:bodyPr>
          <a:lstStyle/>
          <a:p>
            <a:r>
              <a:rPr lang="en-US" sz="1400" b="1" dirty="0">
                <a:solidFill>
                  <a:schemeClr val="bg1"/>
                </a:solidFill>
                <a:latin typeface="Raleway" panose="020B0003030101060003" pitchFamily="34" charset="0"/>
              </a:rPr>
              <a:t>Public Planning Session</a:t>
            </a:r>
            <a:endParaRPr lang="id-ID" sz="1400" b="1" dirty="0">
              <a:solidFill>
                <a:schemeClr val="bg1"/>
              </a:solidFill>
              <a:latin typeface="Raleway" panose="020B0003030101060003" pitchFamily="34" charset="0"/>
            </a:endParaRPr>
          </a:p>
        </p:txBody>
      </p:sp>
      <p:pic>
        <p:nvPicPr>
          <p:cNvPr id="17" name="Picture Placeholder 5">
            <a:extLst>
              <a:ext uri="{FF2B5EF4-FFF2-40B4-BE49-F238E27FC236}">
                <a16:creationId xmlns:a16="http://schemas.microsoft.com/office/drawing/2014/main" id="{D6B783F1-09FF-4E68-82E0-B023605419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011"/>
          <a:stretch/>
        </p:blipFill>
        <p:spPr>
          <a:xfrm>
            <a:off x="1045466" y="2147471"/>
            <a:ext cx="4948223" cy="2855584"/>
          </a:xfrm>
          <a:prstGeom prst="rect">
            <a:avLst/>
          </a:prstGeom>
        </p:spPr>
      </p:pic>
    </p:spTree>
    <p:extLst>
      <p:ext uri="{BB962C8B-B14F-4D97-AF65-F5344CB8AC3E}">
        <p14:creationId xmlns:p14="http://schemas.microsoft.com/office/powerpoint/2010/main" val="243738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305567" y="1417488"/>
            <a:ext cx="1580882" cy="369332"/>
          </a:xfrm>
          <a:prstGeom prst="rect">
            <a:avLst/>
          </a:prstGeom>
          <a:noFill/>
        </p:spPr>
        <p:txBody>
          <a:bodyPr wrap="none" rtlCol="0">
            <a:spAutoFit/>
          </a:bodyPr>
          <a:lstStyle/>
          <a:p>
            <a:pPr algn="ctr"/>
            <a:r>
              <a:rPr lang="en-US" dirty="0">
                <a:solidFill>
                  <a:schemeClr val="bg1">
                    <a:lumMod val="65000"/>
                  </a:schemeClr>
                </a:solidFill>
                <a:latin typeface="+mj-lt"/>
              </a:rPr>
              <a:t>Don’t Be Afraid</a:t>
            </a:r>
          </a:p>
        </p:txBody>
      </p:sp>
      <p:sp>
        <p:nvSpPr>
          <p:cNvPr id="10" name="TextBox 9"/>
          <p:cNvSpPr txBox="1"/>
          <p:nvPr/>
        </p:nvSpPr>
        <p:spPr>
          <a:xfrm>
            <a:off x="4480833" y="680759"/>
            <a:ext cx="3230373" cy="830997"/>
          </a:xfrm>
          <a:prstGeom prst="rect">
            <a:avLst/>
          </a:prstGeom>
          <a:noFill/>
        </p:spPr>
        <p:txBody>
          <a:bodyPr wrap="none" rtlCol="0">
            <a:spAutoFit/>
          </a:bodyPr>
          <a:lstStyle/>
          <a:p>
            <a:pPr algn="ctr"/>
            <a:r>
              <a:rPr lang="en-US" sz="4800" dirty="0">
                <a:solidFill>
                  <a:schemeClr val="bg1">
                    <a:lumMod val="50000"/>
                  </a:schemeClr>
                </a:solidFill>
                <a:latin typeface="+mj-lt"/>
              </a:rPr>
              <a:t>Committees</a:t>
            </a:r>
          </a:p>
        </p:txBody>
      </p:sp>
      <p:sp>
        <p:nvSpPr>
          <p:cNvPr id="43" name="TextBox 42"/>
          <p:cNvSpPr txBox="1"/>
          <p:nvPr/>
        </p:nvSpPr>
        <p:spPr>
          <a:xfrm>
            <a:off x="439205" y="2344429"/>
            <a:ext cx="5860893" cy="3139321"/>
          </a:xfrm>
          <a:prstGeom prst="rect">
            <a:avLst/>
          </a:prstGeom>
          <a:noFill/>
        </p:spPr>
        <p:txBody>
          <a:bodyPr wrap="square" rtlCol="0">
            <a:spAutoFit/>
          </a:bodyPr>
          <a:lstStyle/>
          <a:p>
            <a:pPr marL="342900" indent="-342900">
              <a:buClr>
                <a:schemeClr val="accent2"/>
              </a:buClr>
              <a:buSzPct val="150000"/>
              <a:buFont typeface="+mj-lt"/>
              <a:buAutoNum type="arabicPeriod"/>
            </a:pPr>
            <a:r>
              <a:rPr lang="en-US" dirty="0">
                <a:solidFill>
                  <a:schemeClr val="bg1">
                    <a:lumMod val="65000"/>
                  </a:schemeClr>
                </a:solidFill>
              </a:rPr>
              <a:t>Play a crucial role in the success of a project </a:t>
            </a:r>
          </a:p>
          <a:p>
            <a:pPr marL="342900" indent="-342900">
              <a:buClr>
                <a:schemeClr val="accent2"/>
              </a:buClr>
              <a:buSzPct val="150000"/>
              <a:buFont typeface="+mj-lt"/>
              <a:buAutoNum type="arabicPeriod"/>
            </a:pPr>
            <a:r>
              <a:rPr lang="en-US" dirty="0">
                <a:solidFill>
                  <a:schemeClr val="bg1">
                    <a:lumMod val="65000"/>
                  </a:schemeClr>
                </a:solidFill>
              </a:rPr>
              <a:t>Must have a common goal with clear and well-defined expectations </a:t>
            </a:r>
          </a:p>
          <a:p>
            <a:pPr marL="342900" indent="-342900">
              <a:buClr>
                <a:schemeClr val="accent2"/>
              </a:buClr>
              <a:buSzPct val="150000"/>
              <a:buFont typeface="+mj-lt"/>
              <a:buAutoNum type="arabicPeriod"/>
            </a:pPr>
            <a:r>
              <a:rPr lang="en-US" dirty="0">
                <a:solidFill>
                  <a:schemeClr val="bg1">
                    <a:lumMod val="65000"/>
                  </a:schemeClr>
                </a:solidFill>
              </a:rPr>
              <a:t>The number and types of committees vary </a:t>
            </a:r>
          </a:p>
          <a:p>
            <a:pPr marL="342900" indent="-342900">
              <a:buClr>
                <a:schemeClr val="accent2"/>
              </a:buClr>
              <a:buSzPct val="150000"/>
              <a:buFont typeface="+mj-lt"/>
              <a:buAutoNum type="arabicPeriod"/>
            </a:pPr>
            <a:r>
              <a:rPr lang="en-US" dirty="0">
                <a:solidFill>
                  <a:schemeClr val="bg1">
                    <a:lumMod val="65000"/>
                  </a:schemeClr>
                </a:solidFill>
              </a:rPr>
              <a:t>Committees most often result in a hierarchy based on factors such as dissemination of information, specific role in the project, approval authorities </a:t>
            </a:r>
          </a:p>
          <a:p>
            <a:pPr marL="342900" indent="-342900">
              <a:buClr>
                <a:schemeClr val="accent2"/>
              </a:buClr>
              <a:buSzPct val="150000"/>
              <a:buFont typeface="+mj-lt"/>
              <a:buAutoNum type="arabicPeriod"/>
            </a:pPr>
            <a:r>
              <a:rPr lang="en-US" b="1" dirty="0">
                <a:solidFill>
                  <a:schemeClr val="bg1">
                    <a:lumMod val="65000"/>
                  </a:schemeClr>
                </a:solidFill>
              </a:rPr>
              <a:t>Example: the role of a task force, advisory committee, building committee, selection committee, executive committee may all serve different functions or combined functions </a:t>
            </a:r>
          </a:p>
        </p:txBody>
      </p:sp>
      <p:sp>
        <p:nvSpPr>
          <p:cNvPr id="5" name="Rectangle 4">
            <a:extLst>
              <a:ext uri="{FF2B5EF4-FFF2-40B4-BE49-F238E27FC236}">
                <a16:creationId xmlns:a16="http://schemas.microsoft.com/office/drawing/2014/main" id="{00E2D3E6-AD6B-4149-9223-4FAFF681C97F}"/>
              </a:ext>
            </a:extLst>
          </p:cNvPr>
          <p:cNvSpPr/>
          <p:nvPr/>
        </p:nvSpPr>
        <p:spPr>
          <a:xfrm>
            <a:off x="6868751" y="5186620"/>
            <a:ext cx="4969744" cy="990621"/>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7CC8E799-71DE-4888-B395-372897127DCD}"/>
              </a:ext>
            </a:extLst>
          </p:cNvPr>
          <p:cNvSpPr txBox="1"/>
          <p:nvPr/>
        </p:nvSpPr>
        <p:spPr>
          <a:xfrm>
            <a:off x="7105422" y="5435858"/>
            <a:ext cx="2008050" cy="307777"/>
          </a:xfrm>
          <a:prstGeom prst="rect">
            <a:avLst/>
          </a:prstGeom>
          <a:noFill/>
        </p:spPr>
        <p:txBody>
          <a:bodyPr wrap="none" rtlCol="0">
            <a:spAutoFit/>
          </a:bodyPr>
          <a:lstStyle/>
          <a:p>
            <a:r>
              <a:rPr lang="en-US" sz="1400" b="1" dirty="0">
                <a:solidFill>
                  <a:schemeClr val="bg1"/>
                </a:solidFill>
                <a:latin typeface="Raleway" panose="020B0003030101060003" pitchFamily="34" charset="0"/>
              </a:rPr>
              <a:t>Brainstorming Session</a:t>
            </a:r>
            <a:endParaRPr lang="id-ID" sz="1400" b="1" dirty="0">
              <a:solidFill>
                <a:schemeClr val="bg1"/>
              </a:solidFill>
              <a:latin typeface="Raleway" panose="020B0003030101060003" pitchFamily="34" charset="0"/>
            </a:endParaRPr>
          </a:p>
        </p:txBody>
      </p:sp>
      <p:pic>
        <p:nvPicPr>
          <p:cNvPr id="16" name="Picture Placeholder 5">
            <a:extLst>
              <a:ext uri="{FF2B5EF4-FFF2-40B4-BE49-F238E27FC236}">
                <a16:creationId xmlns:a16="http://schemas.microsoft.com/office/drawing/2014/main" id="{ABDE8CB5-AAA4-452C-BD52-BE712835F7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687"/>
          <a:stretch/>
        </p:blipFill>
        <p:spPr>
          <a:xfrm>
            <a:off x="6868751" y="2278284"/>
            <a:ext cx="4969744" cy="2865665"/>
          </a:xfrm>
          <a:prstGeom prst="rect">
            <a:avLst/>
          </a:prstGeom>
        </p:spPr>
      </p:pic>
    </p:spTree>
    <p:extLst>
      <p:ext uri="{BB962C8B-B14F-4D97-AF65-F5344CB8AC3E}">
        <p14:creationId xmlns:p14="http://schemas.microsoft.com/office/powerpoint/2010/main" val="36779011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499" y="2323926"/>
            <a:ext cx="4882156" cy="4551069"/>
            <a:chOff x="-19499" y="2323926"/>
            <a:chExt cx="4882156" cy="4551069"/>
          </a:xfrm>
        </p:grpSpPr>
        <p:sp>
          <p:nvSpPr>
            <p:cNvPr id="222" name="Right Triangle 221"/>
            <p:cNvSpPr/>
            <p:nvPr/>
          </p:nvSpPr>
          <p:spPr>
            <a:xfrm>
              <a:off x="-19499" y="2323926"/>
              <a:ext cx="4525511" cy="4525511"/>
            </a:xfrm>
            <a:prstGeom prst="rtTriangl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0" name="Right Triangle 219"/>
            <p:cNvSpPr/>
            <p:nvPr/>
          </p:nvSpPr>
          <p:spPr>
            <a:xfrm>
              <a:off x="1075053" y="3087391"/>
              <a:ext cx="3787604" cy="3787604"/>
            </a:xfrm>
            <a:prstGeom prst="rtTriangl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ight Triangle 10"/>
            <p:cNvSpPr/>
            <p:nvPr/>
          </p:nvSpPr>
          <p:spPr>
            <a:xfrm>
              <a:off x="-6998" y="2575276"/>
              <a:ext cx="4274161" cy="4274161"/>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 name="Rectangle 9"/>
          <p:cNvSpPr/>
          <p:nvPr/>
        </p:nvSpPr>
        <p:spPr>
          <a:xfrm>
            <a:off x="5242991" y="2328987"/>
            <a:ext cx="739929" cy="739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6" name="Rectangle 215"/>
          <p:cNvSpPr/>
          <p:nvPr/>
        </p:nvSpPr>
        <p:spPr>
          <a:xfrm>
            <a:off x="5242991" y="3362864"/>
            <a:ext cx="739929" cy="739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7" name="Rectangle 216"/>
          <p:cNvSpPr/>
          <p:nvPr/>
        </p:nvSpPr>
        <p:spPr>
          <a:xfrm>
            <a:off x="5242991" y="4313085"/>
            <a:ext cx="739929" cy="7399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8" name="Rectangle 217"/>
          <p:cNvSpPr/>
          <p:nvPr/>
        </p:nvSpPr>
        <p:spPr>
          <a:xfrm>
            <a:off x="5242991" y="5346962"/>
            <a:ext cx="739929" cy="7399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5161539" y="1497990"/>
            <a:ext cx="3443571" cy="369332"/>
          </a:xfrm>
          <a:prstGeom prst="rect">
            <a:avLst/>
          </a:prstGeom>
          <a:noFill/>
        </p:spPr>
        <p:txBody>
          <a:bodyPr wrap="none" rtlCol="0">
            <a:spAutoFit/>
          </a:bodyPr>
          <a:lstStyle/>
          <a:p>
            <a:r>
              <a:rPr lang="en-US" dirty="0">
                <a:solidFill>
                  <a:schemeClr val="bg1">
                    <a:lumMod val="65000"/>
                  </a:schemeClr>
                </a:solidFill>
                <a:latin typeface="+mj-lt"/>
              </a:rPr>
              <a:t>County Judge – Bee County, Texas</a:t>
            </a:r>
          </a:p>
        </p:txBody>
      </p:sp>
      <p:sp>
        <p:nvSpPr>
          <p:cNvPr id="4" name="TextBox 3"/>
          <p:cNvSpPr txBox="1"/>
          <p:nvPr/>
        </p:nvSpPr>
        <p:spPr>
          <a:xfrm>
            <a:off x="5101506" y="761261"/>
            <a:ext cx="7080785" cy="784830"/>
          </a:xfrm>
          <a:prstGeom prst="rect">
            <a:avLst/>
          </a:prstGeom>
          <a:noFill/>
        </p:spPr>
        <p:txBody>
          <a:bodyPr wrap="none" rtlCol="0">
            <a:spAutoFit/>
          </a:bodyPr>
          <a:lstStyle/>
          <a:p>
            <a:r>
              <a:rPr lang="en-US" sz="4500" dirty="0">
                <a:solidFill>
                  <a:schemeClr val="bg1">
                    <a:lumMod val="50000"/>
                  </a:schemeClr>
                </a:solidFill>
                <a:latin typeface="+mj-lt"/>
              </a:rPr>
              <a:t>Honorable Stephanie Moreno</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220" b="7778"/>
          <a:stretch/>
        </p:blipFill>
        <p:spPr>
          <a:xfrm>
            <a:off x="-19500" y="478464"/>
            <a:ext cx="4162052" cy="6396531"/>
          </a:xfrm>
          <a:prstGeom prst="rect">
            <a:avLst/>
          </a:prstGeom>
          <a:effectLst>
            <a:outerShdw blurRad="266700" dist="571500" dir="8100000" algn="tr" rotWithShape="0">
              <a:prstClr val="black">
                <a:alpha val="24000"/>
              </a:prstClr>
            </a:outerShdw>
          </a:effectLst>
        </p:spPr>
      </p:pic>
      <p:grpSp>
        <p:nvGrpSpPr>
          <p:cNvPr id="5" name="Group 4"/>
          <p:cNvGrpSpPr/>
          <p:nvPr/>
        </p:nvGrpSpPr>
        <p:grpSpPr>
          <a:xfrm>
            <a:off x="6217425" y="2328987"/>
            <a:ext cx="4458527" cy="939754"/>
            <a:chOff x="6217425" y="2328987"/>
            <a:chExt cx="4458527" cy="939754"/>
          </a:xfrm>
        </p:grpSpPr>
        <p:sp>
          <p:nvSpPr>
            <p:cNvPr id="190" name="TextBox 189"/>
            <p:cNvSpPr txBox="1"/>
            <p:nvPr/>
          </p:nvSpPr>
          <p:spPr>
            <a:xfrm>
              <a:off x="6217426" y="2328987"/>
              <a:ext cx="1968809" cy="369332"/>
            </a:xfrm>
            <a:prstGeom prst="rect">
              <a:avLst/>
            </a:prstGeom>
            <a:noFill/>
          </p:spPr>
          <p:txBody>
            <a:bodyPr wrap="none" rtlCol="0">
              <a:spAutoFit/>
            </a:bodyPr>
            <a:lstStyle/>
            <a:p>
              <a:r>
                <a:rPr lang="en-US" b="1" dirty="0">
                  <a:solidFill>
                    <a:schemeClr val="bg1">
                      <a:lumMod val="50000"/>
                    </a:schemeClr>
                  </a:solidFill>
                  <a:latin typeface="+mj-lt"/>
                </a:rPr>
                <a:t>Fiscal Conservative</a:t>
              </a:r>
              <a:endParaRPr lang="id-ID" b="1" dirty="0">
                <a:solidFill>
                  <a:schemeClr val="bg1">
                    <a:lumMod val="50000"/>
                  </a:schemeClr>
                </a:solidFill>
                <a:latin typeface="+mj-lt"/>
              </a:endParaRPr>
            </a:p>
          </p:txBody>
        </p:sp>
        <p:sp>
          <p:nvSpPr>
            <p:cNvPr id="191" name="TextBox 190"/>
            <p:cNvSpPr txBox="1"/>
            <p:nvPr/>
          </p:nvSpPr>
          <p:spPr>
            <a:xfrm>
              <a:off x="6217425" y="2622410"/>
              <a:ext cx="4458527" cy="646331"/>
            </a:xfrm>
            <a:prstGeom prst="rect">
              <a:avLst/>
            </a:prstGeom>
            <a:noFill/>
          </p:spPr>
          <p:txBody>
            <a:bodyPr wrap="square" rtlCol="0">
              <a:spAutoFit/>
            </a:bodyPr>
            <a:lstStyle/>
            <a:p>
              <a:r>
                <a:rPr lang="en-US" sz="1200" dirty="0">
                  <a:solidFill>
                    <a:schemeClr val="bg1">
                      <a:lumMod val="65000"/>
                    </a:schemeClr>
                  </a:solidFill>
                </a:rPr>
                <a:t>Respectful of taxpayer dollars and the impact her decisions have on property owners</a:t>
              </a:r>
              <a:endParaRPr lang="id-ID" sz="1200" dirty="0">
                <a:solidFill>
                  <a:schemeClr val="bg1">
                    <a:lumMod val="65000"/>
                  </a:schemeClr>
                </a:solidFill>
              </a:endParaRPr>
            </a:p>
            <a:p>
              <a:endParaRPr lang="en-US" sz="1200" dirty="0">
                <a:solidFill>
                  <a:schemeClr val="bg1">
                    <a:lumMod val="65000"/>
                  </a:schemeClr>
                </a:solidFill>
              </a:endParaRPr>
            </a:p>
          </p:txBody>
        </p:sp>
      </p:grpSp>
      <p:grpSp>
        <p:nvGrpSpPr>
          <p:cNvPr id="6" name="Group 5"/>
          <p:cNvGrpSpPr/>
          <p:nvPr/>
        </p:nvGrpSpPr>
        <p:grpSpPr>
          <a:xfrm>
            <a:off x="6217425" y="3333319"/>
            <a:ext cx="4458527" cy="911156"/>
            <a:chOff x="6217425" y="3333319"/>
            <a:chExt cx="4458527" cy="911156"/>
          </a:xfrm>
        </p:grpSpPr>
        <p:sp>
          <p:nvSpPr>
            <p:cNvPr id="192" name="TextBox 191"/>
            <p:cNvSpPr txBox="1"/>
            <p:nvPr/>
          </p:nvSpPr>
          <p:spPr>
            <a:xfrm>
              <a:off x="6217426" y="3333319"/>
              <a:ext cx="904415" cy="369332"/>
            </a:xfrm>
            <a:prstGeom prst="rect">
              <a:avLst/>
            </a:prstGeom>
            <a:noFill/>
          </p:spPr>
          <p:txBody>
            <a:bodyPr wrap="none" rtlCol="0">
              <a:spAutoFit/>
            </a:bodyPr>
            <a:lstStyle/>
            <a:p>
              <a:r>
                <a:rPr lang="en-US" b="1" dirty="0">
                  <a:solidFill>
                    <a:schemeClr val="bg1">
                      <a:lumMod val="50000"/>
                    </a:schemeClr>
                  </a:solidFill>
                  <a:latin typeface="+mj-lt"/>
                </a:rPr>
                <a:t>Diligent</a:t>
              </a:r>
              <a:endParaRPr lang="id-ID" b="1" dirty="0">
                <a:solidFill>
                  <a:schemeClr val="bg1">
                    <a:lumMod val="50000"/>
                  </a:schemeClr>
                </a:solidFill>
                <a:latin typeface="+mj-lt"/>
              </a:endParaRPr>
            </a:p>
          </p:txBody>
        </p:sp>
        <p:sp>
          <p:nvSpPr>
            <p:cNvPr id="193" name="TextBox 192"/>
            <p:cNvSpPr txBox="1"/>
            <p:nvPr/>
          </p:nvSpPr>
          <p:spPr>
            <a:xfrm>
              <a:off x="6217425" y="3626742"/>
              <a:ext cx="4458527" cy="617733"/>
            </a:xfrm>
            <a:prstGeom prst="rect">
              <a:avLst/>
            </a:prstGeom>
            <a:noFill/>
          </p:spPr>
          <p:txBody>
            <a:bodyPr wrap="square" rtlCol="0">
              <a:spAutoFit/>
            </a:bodyPr>
            <a:lstStyle/>
            <a:p>
              <a:pPr>
                <a:lnSpc>
                  <a:spcPct val="150000"/>
                </a:lnSpc>
              </a:pPr>
              <a:r>
                <a:rPr lang="en-US" sz="1200" dirty="0">
                  <a:solidFill>
                    <a:schemeClr val="bg1">
                      <a:lumMod val="65000"/>
                    </a:schemeClr>
                  </a:solidFill>
                </a:rPr>
                <a:t>Does her homework and asks tough questions.</a:t>
              </a:r>
              <a:endParaRPr lang="id-ID" sz="1200" dirty="0">
                <a:solidFill>
                  <a:schemeClr val="bg1">
                    <a:lumMod val="65000"/>
                  </a:schemeClr>
                </a:solidFill>
              </a:endParaRPr>
            </a:p>
            <a:p>
              <a:pPr>
                <a:lnSpc>
                  <a:spcPct val="150000"/>
                </a:lnSpc>
              </a:pPr>
              <a:endParaRPr lang="en-US" sz="1200" dirty="0">
                <a:solidFill>
                  <a:schemeClr val="bg1">
                    <a:lumMod val="65000"/>
                  </a:schemeClr>
                </a:solidFill>
              </a:endParaRPr>
            </a:p>
          </p:txBody>
        </p:sp>
      </p:grpSp>
      <p:grpSp>
        <p:nvGrpSpPr>
          <p:cNvPr id="7" name="Group 6"/>
          <p:cNvGrpSpPr/>
          <p:nvPr/>
        </p:nvGrpSpPr>
        <p:grpSpPr>
          <a:xfrm>
            <a:off x="6217425" y="4297735"/>
            <a:ext cx="4458527" cy="755088"/>
            <a:chOff x="6217425" y="4297735"/>
            <a:chExt cx="4458527" cy="755088"/>
          </a:xfrm>
        </p:grpSpPr>
        <p:sp>
          <p:nvSpPr>
            <p:cNvPr id="194" name="TextBox 193"/>
            <p:cNvSpPr txBox="1"/>
            <p:nvPr/>
          </p:nvSpPr>
          <p:spPr>
            <a:xfrm>
              <a:off x="6217426" y="4297735"/>
              <a:ext cx="1208985" cy="369332"/>
            </a:xfrm>
            <a:prstGeom prst="rect">
              <a:avLst/>
            </a:prstGeom>
            <a:noFill/>
          </p:spPr>
          <p:txBody>
            <a:bodyPr wrap="none" rtlCol="0">
              <a:spAutoFit/>
            </a:bodyPr>
            <a:lstStyle/>
            <a:p>
              <a:r>
                <a:rPr lang="en-US" b="1" dirty="0">
                  <a:solidFill>
                    <a:schemeClr val="bg1">
                      <a:lumMod val="50000"/>
                    </a:schemeClr>
                  </a:solidFill>
                  <a:latin typeface="+mj-lt"/>
                </a:rPr>
                <a:t>Passionate</a:t>
              </a:r>
              <a:endParaRPr lang="id-ID" b="1" dirty="0">
                <a:solidFill>
                  <a:schemeClr val="bg1">
                    <a:lumMod val="50000"/>
                  </a:schemeClr>
                </a:solidFill>
                <a:latin typeface="+mj-lt"/>
              </a:endParaRPr>
            </a:p>
          </p:txBody>
        </p:sp>
        <p:sp>
          <p:nvSpPr>
            <p:cNvPr id="195" name="TextBox 194"/>
            <p:cNvSpPr txBox="1"/>
            <p:nvPr/>
          </p:nvSpPr>
          <p:spPr>
            <a:xfrm>
              <a:off x="6217425" y="4591158"/>
              <a:ext cx="4458527" cy="461665"/>
            </a:xfrm>
            <a:prstGeom prst="rect">
              <a:avLst/>
            </a:prstGeom>
            <a:noFill/>
          </p:spPr>
          <p:txBody>
            <a:bodyPr wrap="square" rtlCol="0">
              <a:spAutoFit/>
            </a:bodyPr>
            <a:lstStyle/>
            <a:p>
              <a:r>
                <a:rPr lang="en-US" sz="1200" dirty="0">
                  <a:solidFill>
                    <a:schemeClr val="bg1">
                      <a:lumMod val="65000"/>
                    </a:schemeClr>
                  </a:solidFill>
                </a:rPr>
                <a:t>Loves her job and is grateful for the opportunity to serve her community.</a:t>
              </a:r>
            </a:p>
          </p:txBody>
        </p:sp>
      </p:grpSp>
      <p:grpSp>
        <p:nvGrpSpPr>
          <p:cNvPr id="9" name="Group 8"/>
          <p:cNvGrpSpPr/>
          <p:nvPr/>
        </p:nvGrpSpPr>
        <p:grpSpPr>
          <a:xfrm>
            <a:off x="6217425" y="5262151"/>
            <a:ext cx="4458527" cy="911156"/>
            <a:chOff x="6217425" y="5262151"/>
            <a:chExt cx="4458527" cy="911156"/>
          </a:xfrm>
        </p:grpSpPr>
        <p:sp>
          <p:nvSpPr>
            <p:cNvPr id="197" name="TextBox 196"/>
            <p:cNvSpPr txBox="1"/>
            <p:nvPr/>
          </p:nvSpPr>
          <p:spPr>
            <a:xfrm>
              <a:off x="6217426" y="5262151"/>
              <a:ext cx="856325" cy="369332"/>
            </a:xfrm>
            <a:prstGeom prst="rect">
              <a:avLst/>
            </a:prstGeom>
            <a:noFill/>
          </p:spPr>
          <p:txBody>
            <a:bodyPr wrap="none" rtlCol="0">
              <a:spAutoFit/>
            </a:bodyPr>
            <a:lstStyle/>
            <a:p>
              <a:r>
                <a:rPr lang="id-ID" b="1" dirty="0">
                  <a:solidFill>
                    <a:schemeClr val="bg1">
                      <a:lumMod val="50000"/>
                    </a:schemeClr>
                  </a:solidFill>
                  <a:latin typeface="+mj-lt"/>
                </a:rPr>
                <a:t>Honest</a:t>
              </a:r>
            </a:p>
          </p:txBody>
        </p:sp>
        <p:sp>
          <p:nvSpPr>
            <p:cNvPr id="198" name="TextBox 197"/>
            <p:cNvSpPr txBox="1"/>
            <p:nvPr/>
          </p:nvSpPr>
          <p:spPr>
            <a:xfrm>
              <a:off x="6217425" y="5555574"/>
              <a:ext cx="4458527" cy="617733"/>
            </a:xfrm>
            <a:prstGeom prst="rect">
              <a:avLst/>
            </a:prstGeom>
            <a:noFill/>
          </p:spPr>
          <p:txBody>
            <a:bodyPr wrap="square" rtlCol="0">
              <a:spAutoFit/>
            </a:bodyPr>
            <a:lstStyle/>
            <a:p>
              <a:pPr>
                <a:lnSpc>
                  <a:spcPct val="150000"/>
                </a:lnSpc>
              </a:pPr>
              <a:r>
                <a:rPr lang="en-US" sz="1200" dirty="0">
                  <a:solidFill>
                    <a:schemeClr val="bg1">
                      <a:lumMod val="65000"/>
                    </a:schemeClr>
                  </a:solidFill>
                </a:rPr>
                <a:t>Tell it like it is.</a:t>
              </a:r>
              <a:endParaRPr lang="id-ID" sz="1200" dirty="0">
                <a:solidFill>
                  <a:schemeClr val="bg1">
                    <a:lumMod val="65000"/>
                  </a:schemeClr>
                </a:solidFill>
              </a:endParaRPr>
            </a:p>
            <a:p>
              <a:pPr>
                <a:lnSpc>
                  <a:spcPct val="150000"/>
                </a:lnSpc>
              </a:pPr>
              <a:endParaRPr lang="en-US" sz="1200" dirty="0">
                <a:solidFill>
                  <a:schemeClr val="bg1">
                    <a:lumMod val="65000"/>
                  </a:schemeClr>
                </a:solidFill>
              </a:endParaRPr>
            </a:p>
          </p:txBody>
        </p:sp>
      </p:grpSp>
      <p:grpSp>
        <p:nvGrpSpPr>
          <p:cNvPr id="209" name="Group 208"/>
          <p:cNvGrpSpPr/>
          <p:nvPr/>
        </p:nvGrpSpPr>
        <p:grpSpPr>
          <a:xfrm>
            <a:off x="5435679" y="5555574"/>
            <a:ext cx="375061" cy="374912"/>
            <a:chOff x="0" y="1588"/>
            <a:chExt cx="4016375" cy="4014787"/>
          </a:xfrm>
          <a:solidFill>
            <a:schemeClr val="bg1"/>
          </a:solidFill>
        </p:grpSpPr>
        <p:sp>
          <p:nvSpPr>
            <p:cNvPr id="210"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1"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12" name="Group 211"/>
          <p:cNvGrpSpPr/>
          <p:nvPr/>
        </p:nvGrpSpPr>
        <p:grpSpPr>
          <a:xfrm>
            <a:off x="5403472" y="4482555"/>
            <a:ext cx="436919" cy="376876"/>
            <a:chOff x="-122237" y="-128588"/>
            <a:chExt cx="4632324" cy="3995738"/>
          </a:xfrm>
          <a:solidFill>
            <a:schemeClr val="bg1"/>
          </a:solidFill>
        </p:grpSpPr>
        <p:sp>
          <p:nvSpPr>
            <p:cNvPr id="213"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4" name="Freeform 35"/>
            <p:cNvSpPr>
              <a:spLocks/>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15" name="Freeform 44"/>
          <p:cNvSpPr>
            <a:spLocks noEditPoints="1"/>
          </p:cNvSpPr>
          <p:nvPr/>
        </p:nvSpPr>
        <p:spPr bwMode="auto">
          <a:xfrm>
            <a:off x="5404752" y="3626742"/>
            <a:ext cx="413397" cy="310281"/>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pic>
        <p:nvPicPr>
          <p:cNvPr id="13" name="Picture 12">
            <a:extLst>
              <a:ext uri="{FF2B5EF4-FFF2-40B4-BE49-F238E27FC236}">
                <a16:creationId xmlns:a16="http://schemas.microsoft.com/office/drawing/2014/main" id="{4F2791A7-6BED-455D-8020-5AD5E2A1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518" y="723799"/>
            <a:ext cx="960987" cy="979830"/>
          </a:xfrm>
          <a:prstGeom prst="rect">
            <a:avLst/>
          </a:prstGeom>
        </p:spPr>
      </p:pic>
      <p:pic>
        <p:nvPicPr>
          <p:cNvPr id="14" name="Picture 13">
            <a:extLst>
              <a:ext uri="{FF2B5EF4-FFF2-40B4-BE49-F238E27FC236}">
                <a16:creationId xmlns:a16="http://schemas.microsoft.com/office/drawing/2014/main" id="{410B6EF3-87C2-483D-A051-0EF28D9FA0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3497" y="2477112"/>
            <a:ext cx="601054" cy="500878"/>
          </a:xfrm>
          <a:prstGeom prst="rect">
            <a:avLst/>
          </a:prstGeom>
        </p:spPr>
      </p:pic>
    </p:spTree>
    <p:extLst>
      <p:ext uri="{BB962C8B-B14F-4D97-AF65-F5344CB8AC3E}">
        <p14:creationId xmlns:p14="http://schemas.microsoft.com/office/powerpoint/2010/main" val="2658894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16"/>
                                        </p:tgtEl>
                                        <p:attrNameLst>
                                          <p:attrName>style.visibility</p:attrName>
                                        </p:attrNameLst>
                                      </p:cBhvr>
                                      <p:to>
                                        <p:strVal val="visible"/>
                                      </p:to>
                                    </p:set>
                                    <p:animEffect transition="in" filter="fade">
                                      <p:cBhvr>
                                        <p:cTn id="47" dur="500"/>
                                        <p:tgtEl>
                                          <p:spTgt spid="216"/>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5"/>
                                        </p:tgtEl>
                                        <p:attrNameLst>
                                          <p:attrName>style.visibility</p:attrName>
                                        </p:attrNameLst>
                                      </p:cBhvr>
                                      <p:to>
                                        <p:strVal val="visible"/>
                                      </p:to>
                                    </p:set>
                                    <p:anim calcmode="lin" valueType="num">
                                      <p:cBhvr>
                                        <p:cTn id="51" dur="500" fill="hold"/>
                                        <p:tgtEl>
                                          <p:spTgt spid="215"/>
                                        </p:tgtEl>
                                        <p:attrNameLst>
                                          <p:attrName>ppt_w</p:attrName>
                                        </p:attrNameLst>
                                      </p:cBhvr>
                                      <p:tavLst>
                                        <p:tav tm="0">
                                          <p:val>
                                            <p:fltVal val="0"/>
                                          </p:val>
                                        </p:tav>
                                        <p:tav tm="100000">
                                          <p:val>
                                            <p:strVal val="#ppt_w"/>
                                          </p:val>
                                        </p:tav>
                                      </p:tavLst>
                                    </p:anim>
                                    <p:anim calcmode="lin" valueType="num">
                                      <p:cBhvr>
                                        <p:cTn id="52" dur="500" fill="hold"/>
                                        <p:tgtEl>
                                          <p:spTgt spid="215"/>
                                        </p:tgtEl>
                                        <p:attrNameLst>
                                          <p:attrName>ppt_h</p:attrName>
                                        </p:attrNameLst>
                                      </p:cBhvr>
                                      <p:tavLst>
                                        <p:tav tm="0">
                                          <p:val>
                                            <p:fltVal val="0"/>
                                          </p:val>
                                        </p:tav>
                                        <p:tav tm="100000">
                                          <p:val>
                                            <p:strVal val="#ppt_h"/>
                                          </p:val>
                                        </p:tav>
                                      </p:tavLst>
                                    </p:anim>
                                    <p:animEffect transition="in" filter="fade">
                                      <p:cBhvr>
                                        <p:cTn id="53" dur="500"/>
                                        <p:tgtEl>
                                          <p:spTgt spid="215"/>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17"/>
                                        </p:tgtEl>
                                        <p:attrNameLst>
                                          <p:attrName>style.visibility</p:attrName>
                                        </p:attrNameLst>
                                      </p:cBhvr>
                                      <p:to>
                                        <p:strVal val="visible"/>
                                      </p:to>
                                    </p:set>
                                    <p:animEffect transition="in" filter="fade">
                                      <p:cBhvr>
                                        <p:cTn id="61" dur="500"/>
                                        <p:tgtEl>
                                          <p:spTgt spid="217"/>
                                        </p:tgtEl>
                                      </p:cBhvr>
                                    </p:animEffect>
                                  </p:childTnLst>
                                </p:cTn>
                              </p:par>
                            </p:childTnLst>
                          </p:cTn>
                        </p:par>
                        <p:par>
                          <p:cTn id="62" fill="hold">
                            <p:stCondLst>
                              <p:cond delay="6000"/>
                            </p:stCondLst>
                            <p:childTnLst>
                              <p:par>
                                <p:cTn id="63" presetID="53" presetClass="entr" presetSubtype="16" fill="hold" nodeType="afterEffect">
                                  <p:stCondLst>
                                    <p:cond delay="0"/>
                                  </p:stCondLst>
                                  <p:childTnLst>
                                    <p:set>
                                      <p:cBhvr>
                                        <p:cTn id="64" dur="1" fill="hold">
                                          <p:stCondLst>
                                            <p:cond delay="0"/>
                                          </p:stCondLst>
                                        </p:cTn>
                                        <p:tgtEl>
                                          <p:spTgt spid="212"/>
                                        </p:tgtEl>
                                        <p:attrNameLst>
                                          <p:attrName>style.visibility</p:attrName>
                                        </p:attrNameLst>
                                      </p:cBhvr>
                                      <p:to>
                                        <p:strVal val="visible"/>
                                      </p:to>
                                    </p:set>
                                    <p:anim calcmode="lin" valueType="num">
                                      <p:cBhvr>
                                        <p:cTn id="65" dur="500" fill="hold"/>
                                        <p:tgtEl>
                                          <p:spTgt spid="212"/>
                                        </p:tgtEl>
                                        <p:attrNameLst>
                                          <p:attrName>ppt_w</p:attrName>
                                        </p:attrNameLst>
                                      </p:cBhvr>
                                      <p:tavLst>
                                        <p:tav tm="0">
                                          <p:val>
                                            <p:fltVal val="0"/>
                                          </p:val>
                                        </p:tav>
                                        <p:tav tm="100000">
                                          <p:val>
                                            <p:strVal val="#ppt_w"/>
                                          </p:val>
                                        </p:tav>
                                      </p:tavLst>
                                    </p:anim>
                                    <p:anim calcmode="lin" valueType="num">
                                      <p:cBhvr>
                                        <p:cTn id="66" dur="500" fill="hold"/>
                                        <p:tgtEl>
                                          <p:spTgt spid="212"/>
                                        </p:tgtEl>
                                        <p:attrNameLst>
                                          <p:attrName>ppt_h</p:attrName>
                                        </p:attrNameLst>
                                      </p:cBhvr>
                                      <p:tavLst>
                                        <p:tav tm="0">
                                          <p:val>
                                            <p:fltVal val="0"/>
                                          </p:val>
                                        </p:tav>
                                        <p:tav tm="100000">
                                          <p:val>
                                            <p:strVal val="#ppt_h"/>
                                          </p:val>
                                        </p:tav>
                                      </p:tavLst>
                                    </p:anim>
                                    <p:animEffect transition="in" filter="fade">
                                      <p:cBhvr>
                                        <p:cTn id="67" dur="500"/>
                                        <p:tgtEl>
                                          <p:spTgt spid="212"/>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218"/>
                                        </p:tgtEl>
                                        <p:attrNameLst>
                                          <p:attrName>style.visibility</p:attrName>
                                        </p:attrNameLst>
                                      </p:cBhvr>
                                      <p:to>
                                        <p:strVal val="visible"/>
                                      </p:to>
                                    </p:set>
                                    <p:animEffect transition="in" filter="fade">
                                      <p:cBhvr>
                                        <p:cTn id="75" dur="500"/>
                                        <p:tgtEl>
                                          <p:spTgt spid="21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209"/>
                                        </p:tgtEl>
                                        <p:attrNameLst>
                                          <p:attrName>style.visibility</p:attrName>
                                        </p:attrNameLst>
                                      </p:cBhvr>
                                      <p:to>
                                        <p:strVal val="visible"/>
                                      </p:to>
                                    </p:set>
                                    <p:anim calcmode="lin" valueType="num">
                                      <p:cBhvr>
                                        <p:cTn id="79" dur="500" fill="hold"/>
                                        <p:tgtEl>
                                          <p:spTgt spid="209"/>
                                        </p:tgtEl>
                                        <p:attrNameLst>
                                          <p:attrName>ppt_w</p:attrName>
                                        </p:attrNameLst>
                                      </p:cBhvr>
                                      <p:tavLst>
                                        <p:tav tm="0">
                                          <p:val>
                                            <p:fltVal val="0"/>
                                          </p:val>
                                        </p:tav>
                                        <p:tav tm="100000">
                                          <p:val>
                                            <p:strVal val="#ppt_w"/>
                                          </p:val>
                                        </p:tav>
                                      </p:tavLst>
                                    </p:anim>
                                    <p:anim calcmode="lin" valueType="num">
                                      <p:cBhvr>
                                        <p:cTn id="80" dur="500" fill="hold"/>
                                        <p:tgtEl>
                                          <p:spTgt spid="209"/>
                                        </p:tgtEl>
                                        <p:attrNameLst>
                                          <p:attrName>ppt_h</p:attrName>
                                        </p:attrNameLst>
                                      </p:cBhvr>
                                      <p:tavLst>
                                        <p:tav tm="0">
                                          <p:val>
                                            <p:fltVal val="0"/>
                                          </p:val>
                                        </p:tav>
                                        <p:tav tm="100000">
                                          <p:val>
                                            <p:strVal val="#ppt_h"/>
                                          </p:val>
                                        </p:tav>
                                      </p:tavLst>
                                    </p:anim>
                                    <p:animEffect transition="in" filter="fade">
                                      <p:cBhvr>
                                        <p:cTn id="81" dur="500"/>
                                        <p:tgtEl>
                                          <p:spTgt spid="209"/>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6" grpId="0" animBg="1"/>
      <p:bldP spid="217" grpId="0" animBg="1"/>
      <p:bldP spid="218" grpId="0" animBg="1"/>
      <p:bldP spid="3" grpId="0"/>
      <p:bldP spid="4" grpId="0"/>
      <p:bldP spid="2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6D3D9C-04F4-4E28-9A4E-B8B23F1D3AA4}"/>
              </a:ext>
            </a:extLst>
          </p:cNvPr>
          <p:cNvSpPr txBox="1"/>
          <p:nvPr/>
        </p:nvSpPr>
        <p:spPr>
          <a:xfrm>
            <a:off x="2891533" y="680759"/>
            <a:ext cx="6409127" cy="830997"/>
          </a:xfrm>
          <a:prstGeom prst="rect">
            <a:avLst/>
          </a:prstGeom>
          <a:noFill/>
        </p:spPr>
        <p:txBody>
          <a:bodyPr wrap="none" rtlCol="0">
            <a:spAutoFit/>
          </a:bodyPr>
          <a:lstStyle/>
          <a:p>
            <a:pPr algn="ctr"/>
            <a:r>
              <a:rPr lang="en-US" sz="4800" dirty="0">
                <a:solidFill>
                  <a:schemeClr val="bg1">
                    <a:lumMod val="50000"/>
                  </a:schemeClr>
                </a:solidFill>
                <a:latin typeface="+mj-lt"/>
              </a:rPr>
              <a:t>Implementation Strategy</a:t>
            </a:r>
          </a:p>
        </p:txBody>
      </p:sp>
      <p:sp>
        <p:nvSpPr>
          <p:cNvPr id="3" name="TextBox 2">
            <a:extLst>
              <a:ext uri="{FF2B5EF4-FFF2-40B4-BE49-F238E27FC236}">
                <a16:creationId xmlns:a16="http://schemas.microsoft.com/office/drawing/2014/main" id="{D8F707D6-422B-4549-9C19-0D4EB888EB09}"/>
              </a:ext>
            </a:extLst>
          </p:cNvPr>
          <p:cNvSpPr txBox="1"/>
          <p:nvPr/>
        </p:nvSpPr>
        <p:spPr>
          <a:xfrm>
            <a:off x="4807031" y="1417488"/>
            <a:ext cx="2577950" cy="369332"/>
          </a:xfrm>
          <a:prstGeom prst="rect">
            <a:avLst/>
          </a:prstGeom>
          <a:noFill/>
        </p:spPr>
        <p:txBody>
          <a:bodyPr wrap="none" rtlCol="0">
            <a:spAutoFit/>
          </a:bodyPr>
          <a:lstStyle/>
          <a:p>
            <a:pPr algn="ctr"/>
            <a:r>
              <a:rPr lang="en-US" dirty="0">
                <a:solidFill>
                  <a:schemeClr val="bg1">
                    <a:lumMod val="65000"/>
                  </a:schemeClr>
                </a:solidFill>
                <a:latin typeface="+mj-lt"/>
              </a:rPr>
              <a:t>The Result of a Good Plan</a:t>
            </a:r>
          </a:p>
        </p:txBody>
      </p:sp>
      <p:sp>
        <p:nvSpPr>
          <p:cNvPr id="4" name="Freeform 5">
            <a:extLst>
              <a:ext uri="{FF2B5EF4-FFF2-40B4-BE49-F238E27FC236}">
                <a16:creationId xmlns:a16="http://schemas.microsoft.com/office/drawing/2014/main" id="{B9DA72B8-F8BF-4F7C-89D4-4C4B7E401603}"/>
              </a:ext>
            </a:extLst>
          </p:cNvPr>
          <p:cNvSpPr>
            <a:spLocks/>
          </p:cNvSpPr>
          <p:nvPr/>
        </p:nvSpPr>
        <p:spPr bwMode="auto">
          <a:xfrm>
            <a:off x="3596482" y="3628822"/>
            <a:ext cx="2422226" cy="2424605"/>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accent3"/>
              </a:solidFill>
            </a:endParaRPr>
          </a:p>
        </p:txBody>
      </p:sp>
      <p:sp>
        <p:nvSpPr>
          <p:cNvPr id="5" name="Freeform 6">
            <a:extLst>
              <a:ext uri="{FF2B5EF4-FFF2-40B4-BE49-F238E27FC236}">
                <a16:creationId xmlns:a16="http://schemas.microsoft.com/office/drawing/2014/main" id="{EBD3CD56-3AB0-4AD3-B3F7-132AABAEE725}"/>
              </a:ext>
            </a:extLst>
          </p:cNvPr>
          <p:cNvSpPr>
            <a:spLocks/>
          </p:cNvSpPr>
          <p:nvPr/>
        </p:nvSpPr>
        <p:spPr bwMode="auto">
          <a:xfrm>
            <a:off x="4884293" y="2342900"/>
            <a:ext cx="2422226" cy="2111867"/>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F752D141-D6F0-47D6-B270-54EDBEAD923F}"/>
              </a:ext>
            </a:extLst>
          </p:cNvPr>
          <p:cNvSpPr>
            <a:spLocks/>
          </p:cNvSpPr>
          <p:nvPr/>
        </p:nvSpPr>
        <p:spPr bwMode="auto">
          <a:xfrm>
            <a:off x="6169726" y="3628822"/>
            <a:ext cx="2425793" cy="2424605"/>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TextBox 6">
            <a:extLst>
              <a:ext uri="{FF2B5EF4-FFF2-40B4-BE49-F238E27FC236}">
                <a16:creationId xmlns:a16="http://schemas.microsoft.com/office/drawing/2014/main" id="{5CD7BADD-9F64-4BA6-8443-04D6ACF76D88}"/>
              </a:ext>
            </a:extLst>
          </p:cNvPr>
          <p:cNvSpPr txBox="1"/>
          <p:nvPr/>
        </p:nvSpPr>
        <p:spPr>
          <a:xfrm>
            <a:off x="5716550" y="3144930"/>
            <a:ext cx="755335" cy="769441"/>
          </a:xfrm>
          <a:prstGeom prst="rect">
            <a:avLst/>
          </a:prstGeom>
          <a:noFill/>
        </p:spPr>
        <p:txBody>
          <a:bodyPr wrap="none" rtlCol="0">
            <a:spAutoFit/>
          </a:bodyPr>
          <a:lstStyle/>
          <a:p>
            <a:r>
              <a:rPr lang="id-ID" sz="4400" b="1" dirty="0">
                <a:solidFill>
                  <a:schemeClr val="accent2"/>
                </a:solidFill>
              </a:rPr>
              <a:t>01</a:t>
            </a:r>
          </a:p>
        </p:txBody>
      </p:sp>
      <p:sp>
        <p:nvSpPr>
          <p:cNvPr id="8" name="TextBox 7">
            <a:extLst>
              <a:ext uri="{FF2B5EF4-FFF2-40B4-BE49-F238E27FC236}">
                <a16:creationId xmlns:a16="http://schemas.microsoft.com/office/drawing/2014/main" id="{A58C1E82-60D8-4AD5-8073-529C2A53BC94}"/>
              </a:ext>
            </a:extLst>
          </p:cNvPr>
          <p:cNvSpPr txBox="1"/>
          <p:nvPr/>
        </p:nvSpPr>
        <p:spPr>
          <a:xfrm>
            <a:off x="4429927" y="4454767"/>
            <a:ext cx="755335" cy="769441"/>
          </a:xfrm>
          <a:prstGeom prst="rect">
            <a:avLst/>
          </a:prstGeom>
          <a:noFill/>
        </p:spPr>
        <p:txBody>
          <a:bodyPr wrap="none" rtlCol="0">
            <a:spAutoFit/>
          </a:bodyPr>
          <a:lstStyle/>
          <a:p>
            <a:r>
              <a:rPr lang="id-ID" sz="4400" b="1" dirty="0">
                <a:solidFill>
                  <a:schemeClr val="accent1"/>
                </a:solidFill>
              </a:rPr>
              <a:t>02</a:t>
            </a:r>
          </a:p>
        </p:txBody>
      </p:sp>
      <p:sp>
        <p:nvSpPr>
          <p:cNvPr id="9" name="TextBox 8">
            <a:extLst>
              <a:ext uri="{FF2B5EF4-FFF2-40B4-BE49-F238E27FC236}">
                <a16:creationId xmlns:a16="http://schemas.microsoft.com/office/drawing/2014/main" id="{FACD97D3-846E-40B6-B116-33FBC08010D2}"/>
              </a:ext>
            </a:extLst>
          </p:cNvPr>
          <p:cNvSpPr txBox="1"/>
          <p:nvPr/>
        </p:nvSpPr>
        <p:spPr>
          <a:xfrm>
            <a:off x="7004954" y="4454767"/>
            <a:ext cx="755335" cy="769441"/>
          </a:xfrm>
          <a:prstGeom prst="rect">
            <a:avLst/>
          </a:prstGeom>
          <a:noFill/>
        </p:spPr>
        <p:txBody>
          <a:bodyPr wrap="none" rtlCol="0">
            <a:spAutoFit/>
          </a:bodyPr>
          <a:lstStyle/>
          <a:p>
            <a:r>
              <a:rPr lang="id-ID" sz="4400" b="1" dirty="0">
                <a:solidFill>
                  <a:schemeClr val="accent3"/>
                </a:solidFill>
              </a:rPr>
              <a:t>03</a:t>
            </a:r>
          </a:p>
        </p:txBody>
      </p:sp>
      <p:cxnSp>
        <p:nvCxnSpPr>
          <p:cNvPr id="17" name="Straight Connector 16">
            <a:extLst>
              <a:ext uri="{FF2B5EF4-FFF2-40B4-BE49-F238E27FC236}">
                <a16:creationId xmlns:a16="http://schemas.microsoft.com/office/drawing/2014/main" id="{4BFA9971-7D95-4667-8E8E-0629BC692C60}"/>
              </a:ext>
            </a:extLst>
          </p:cNvPr>
          <p:cNvCxnSpPr/>
          <p:nvPr/>
        </p:nvCxnSpPr>
        <p:spPr>
          <a:xfrm>
            <a:off x="4429927" y="2532722"/>
            <a:ext cx="929323" cy="0"/>
          </a:xfrm>
          <a:prstGeom prst="line">
            <a:avLst/>
          </a:prstGeom>
          <a:ln w="12700">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ED0CA8-BC96-47A3-8B54-7D1261FA07B3}"/>
              </a:ext>
            </a:extLst>
          </p:cNvPr>
          <p:cNvCxnSpPr/>
          <p:nvPr/>
        </p:nvCxnSpPr>
        <p:spPr>
          <a:xfrm>
            <a:off x="3403980" y="5751427"/>
            <a:ext cx="640820" cy="0"/>
          </a:xfrm>
          <a:prstGeom prst="line">
            <a:avLst/>
          </a:prstGeom>
          <a:ln w="12700">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FF004F-461A-4A86-9138-9820DE8E9074}"/>
              </a:ext>
            </a:extLst>
          </p:cNvPr>
          <p:cNvCxnSpPr>
            <a:cxnSpLocks/>
          </p:cNvCxnSpPr>
          <p:nvPr/>
        </p:nvCxnSpPr>
        <p:spPr>
          <a:xfrm flipH="1">
            <a:off x="8166886" y="5803467"/>
            <a:ext cx="3778066" cy="0"/>
          </a:xfrm>
          <a:prstGeom prst="line">
            <a:avLst/>
          </a:prstGeom>
          <a:ln w="12700">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0C18DF9-7EB4-4E00-8575-AFC7C74CC1AD}"/>
              </a:ext>
            </a:extLst>
          </p:cNvPr>
          <p:cNvGrpSpPr/>
          <p:nvPr/>
        </p:nvGrpSpPr>
        <p:grpSpPr>
          <a:xfrm>
            <a:off x="394636" y="2021671"/>
            <a:ext cx="3928517" cy="1655903"/>
            <a:chOff x="1495400" y="2500212"/>
            <a:chExt cx="2240269" cy="1655903"/>
          </a:xfrm>
        </p:grpSpPr>
        <p:sp>
          <p:nvSpPr>
            <p:cNvPr id="21" name="TextBox 20">
              <a:extLst>
                <a:ext uri="{FF2B5EF4-FFF2-40B4-BE49-F238E27FC236}">
                  <a16:creationId xmlns:a16="http://schemas.microsoft.com/office/drawing/2014/main" id="{F072A49B-39EC-44E9-B1A4-3604B3D3DE39}"/>
                </a:ext>
              </a:extLst>
            </p:cNvPr>
            <p:cNvSpPr txBox="1"/>
            <p:nvPr/>
          </p:nvSpPr>
          <p:spPr>
            <a:xfrm>
              <a:off x="2306559" y="2500212"/>
              <a:ext cx="1429110" cy="464871"/>
            </a:xfrm>
            <a:prstGeom prst="rect">
              <a:avLst/>
            </a:prstGeom>
            <a:noFill/>
          </p:spPr>
          <p:txBody>
            <a:bodyPr wrap="none" rtlCol="0">
              <a:spAutoFit/>
            </a:bodyPr>
            <a:lstStyle/>
            <a:p>
              <a:pPr algn="r">
                <a:lnSpc>
                  <a:spcPct val="150000"/>
                </a:lnSpc>
              </a:pPr>
              <a:r>
                <a:rPr lang="en-US" b="1" dirty="0">
                  <a:solidFill>
                    <a:schemeClr val="tx1">
                      <a:lumMod val="50000"/>
                      <a:lumOff val="50000"/>
                    </a:schemeClr>
                  </a:solidFill>
                </a:rPr>
                <a:t>Procurement</a:t>
              </a:r>
              <a:endParaRPr lang="id-ID" b="1" dirty="0">
                <a:solidFill>
                  <a:schemeClr val="tx1">
                    <a:lumMod val="50000"/>
                    <a:lumOff val="50000"/>
                  </a:schemeClr>
                </a:solidFill>
              </a:endParaRPr>
            </a:p>
          </p:txBody>
        </p:sp>
        <p:sp>
          <p:nvSpPr>
            <p:cNvPr id="22" name="TextBox 21">
              <a:extLst>
                <a:ext uri="{FF2B5EF4-FFF2-40B4-BE49-F238E27FC236}">
                  <a16:creationId xmlns:a16="http://schemas.microsoft.com/office/drawing/2014/main" id="{A52F6074-9F2E-4212-BBE4-DD4948373D9B}"/>
                </a:ext>
              </a:extLst>
            </p:cNvPr>
            <p:cNvSpPr txBox="1"/>
            <p:nvPr/>
          </p:nvSpPr>
          <p:spPr>
            <a:xfrm>
              <a:off x="1495400" y="2876982"/>
              <a:ext cx="2240269" cy="1279133"/>
            </a:xfrm>
            <a:prstGeom prst="rect">
              <a:avLst/>
            </a:prstGeom>
            <a:noFill/>
          </p:spPr>
          <p:txBody>
            <a:bodyPr wrap="square" rtlCol="0">
              <a:spAutoFit/>
            </a:bodyPr>
            <a:lstStyle/>
            <a:p>
              <a:pPr marL="171450" indent="-171450" algn="r">
                <a:lnSpc>
                  <a:spcPct val="150000"/>
                </a:lnSpc>
                <a:buFont typeface="Arial" panose="020B0604020202020204" pitchFamily="34" charset="0"/>
                <a:buChar char="•"/>
              </a:pPr>
              <a:r>
                <a:rPr lang="en-US" sz="1050" dirty="0">
                  <a:solidFill>
                    <a:schemeClr val="bg1">
                      <a:lumMod val="65000"/>
                    </a:schemeClr>
                  </a:solidFill>
                </a:rPr>
                <a:t>Critical :</a:t>
              </a:r>
            </a:p>
            <a:p>
              <a:pPr marL="171450" indent="-171450" algn="r">
                <a:lnSpc>
                  <a:spcPct val="150000"/>
                </a:lnSpc>
                <a:buFont typeface="Arial" panose="020B0604020202020204" pitchFamily="34" charset="0"/>
                <a:buChar char="•"/>
              </a:pPr>
              <a:r>
                <a:rPr lang="en-US" sz="1050" b="1" dirty="0">
                  <a:solidFill>
                    <a:schemeClr val="bg1">
                      <a:lumMod val="65000"/>
                    </a:schemeClr>
                  </a:solidFill>
                </a:rPr>
                <a:t>Due diligence for site selection</a:t>
              </a:r>
            </a:p>
            <a:p>
              <a:pPr marL="171450" indent="-171450" algn="r">
                <a:lnSpc>
                  <a:spcPct val="150000"/>
                </a:lnSpc>
                <a:buFont typeface="Arial" panose="020B0604020202020204" pitchFamily="34" charset="0"/>
                <a:buChar char="•"/>
              </a:pPr>
              <a:r>
                <a:rPr lang="en-US" sz="1050" b="1" dirty="0">
                  <a:solidFill>
                    <a:schemeClr val="bg1">
                      <a:lumMod val="65000"/>
                    </a:schemeClr>
                  </a:solidFill>
                </a:rPr>
                <a:t>Professional services (Geotech, survey, environmental …)</a:t>
              </a:r>
            </a:p>
            <a:p>
              <a:pPr marL="171450" indent="-171450" algn="r">
                <a:lnSpc>
                  <a:spcPct val="150000"/>
                </a:lnSpc>
                <a:buFont typeface="Arial" panose="020B0604020202020204" pitchFamily="34" charset="0"/>
                <a:buChar char="•"/>
              </a:pPr>
              <a:r>
                <a:rPr lang="en-US" sz="1050" b="1" dirty="0">
                  <a:solidFill>
                    <a:schemeClr val="bg1">
                      <a:lumMod val="65000"/>
                    </a:schemeClr>
                  </a:solidFill>
                </a:rPr>
                <a:t>Financial and Legal advisors, staff augmentation, Mgt support</a:t>
              </a:r>
            </a:p>
            <a:p>
              <a:pPr marL="171450" indent="-171450" algn="r">
                <a:lnSpc>
                  <a:spcPct val="150000"/>
                </a:lnSpc>
                <a:buFont typeface="Arial" panose="020B0604020202020204" pitchFamily="34" charset="0"/>
                <a:buChar char="•"/>
              </a:pPr>
              <a:r>
                <a:rPr lang="en-US" sz="1050" b="1" dirty="0">
                  <a:solidFill>
                    <a:schemeClr val="bg1">
                      <a:lumMod val="65000"/>
                    </a:schemeClr>
                  </a:solidFill>
                </a:rPr>
                <a:t>Designer and Builder</a:t>
              </a:r>
            </a:p>
          </p:txBody>
        </p:sp>
      </p:grpSp>
      <p:grpSp>
        <p:nvGrpSpPr>
          <p:cNvPr id="23" name="Group 22">
            <a:extLst>
              <a:ext uri="{FF2B5EF4-FFF2-40B4-BE49-F238E27FC236}">
                <a16:creationId xmlns:a16="http://schemas.microsoft.com/office/drawing/2014/main" id="{F3A0B561-593B-4EA4-B40F-11495EFCF582}"/>
              </a:ext>
            </a:extLst>
          </p:cNvPr>
          <p:cNvGrpSpPr/>
          <p:nvPr/>
        </p:nvGrpSpPr>
        <p:grpSpPr>
          <a:xfrm>
            <a:off x="924128" y="5267522"/>
            <a:ext cx="2311656" cy="657254"/>
            <a:chOff x="502984" y="4387510"/>
            <a:chExt cx="2311656" cy="657254"/>
          </a:xfrm>
        </p:grpSpPr>
        <p:sp>
          <p:nvSpPr>
            <p:cNvPr id="24" name="TextBox 23">
              <a:extLst>
                <a:ext uri="{FF2B5EF4-FFF2-40B4-BE49-F238E27FC236}">
                  <a16:creationId xmlns:a16="http://schemas.microsoft.com/office/drawing/2014/main" id="{4D178BF9-8ECF-4B4C-8FE4-03D9374CDFB3}"/>
                </a:ext>
              </a:extLst>
            </p:cNvPr>
            <p:cNvSpPr txBox="1"/>
            <p:nvPr/>
          </p:nvSpPr>
          <p:spPr>
            <a:xfrm>
              <a:off x="1668428" y="4387510"/>
              <a:ext cx="1146212" cy="464871"/>
            </a:xfrm>
            <a:prstGeom prst="rect">
              <a:avLst/>
            </a:prstGeom>
            <a:noFill/>
          </p:spPr>
          <p:txBody>
            <a:bodyPr wrap="none" rtlCol="0">
              <a:spAutoFit/>
            </a:bodyPr>
            <a:lstStyle/>
            <a:p>
              <a:pPr algn="r">
                <a:lnSpc>
                  <a:spcPct val="150000"/>
                </a:lnSpc>
              </a:pPr>
              <a:r>
                <a:rPr lang="en-US" b="1" dirty="0">
                  <a:solidFill>
                    <a:schemeClr val="tx1">
                      <a:lumMod val="50000"/>
                      <a:lumOff val="50000"/>
                    </a:schemeClr>
                  </a:solidFill>
                </a:rPr>
                <a:t>Resources</a:t>
              </a:r>
              <a:endParaRPr lang="id-ID" b="1" dirty="0">
                <a:solidFill>
                  <a:schemeClr val="tx1">
                    <a:lumMod val="50000"/>
                    <a:lumOff val="50000"/>
                  </a:schemeClr>
                </a:solidFill>
              </a:endParaRPr>
            </a:p>
          </p:txBody>
        </p:sp>
        <p:sp>
          <p:nvSpPr>
            <p:cNvPr id="25" name="TextBox 24">
              <a:extLst>
                <a:ext uri="{FF2B5EF4-FFF2-40B4-BE49-F238E27FC236}">
                  <a16:creationId xmlns:a16="http://schemas.microsoft.com/office/drawing/2014/main" id="{597B3C74-209E-4B28-9A07-2D0328C1F37F}"/>
                </a:ext>
              </a:extLst>
            </p:cNvPr>
            <p:cNvSpPr txBox="1"/>
            <p:nvPr/>
          </p:nvSpPr>
          <p:spPr>
            <a:xfrm>
              <a:off x="502984" y="4735127"/>
              <a:ext cx="2311656" cy="309637"/>
            </a:xfrm>
            <a:prstGeom prst="rect">
              <a:avLst/>
            </a:prstGeom>
            <a:noFill/>
          </p:spPr>
          <p:txBody>
            <a:bodyPr wrap="square" rtlCol="0">
              <a:spAutoFit/>
            </a:bodyPr>
            <a:lstStyle/>
            <a:p>
              <a:pPr algn="r">
                <a:lnSpc>
                  <a:spcPct val="150000"/>
                </a:lnSpc>
              </a:pPr>
              <a:r>
                <a:rPr lang="en-US" sz="1050" dirty="0">
                  <a:solidFill>
                    <a:schemeClr val="bg1">
                      <a:lumMod val="65000"/>
                    </a:schemeClr>
                  </a:solidFill>
                </a:rPr>
                <a:t>Staffing Requirements</a:t>
              </a:r>
              <a:endParaRPr lang="en-US" sz="1050" b="1" dirty="0">
                <a:solidFill>
                  <a:schemeClr val="bg1">
                    <a:lumMod val="65000"/>
                  </a:schemeClr>
                </a:solidFill>
              </a:endParaRPr>
            </a:p>
          </p:txBody>
        </p:sp>
      </p:grpSp>
      <p:grpSp>
        <p:nvGrpSpPr>
          <p:cNvPr id="26" name="Group 25">
            <a:extLst>
              <a:ext uri="{FF2B5EF4-FFF2-40B4-BE49-F238E27FC236}">
                <a16:creationId xmlns:a16="http://schemas.microsoft.com/office/drawing/2014/main" id="{250491E5-7733-4FD9-B3CA-9C54A6260CD1}"/>
              </a:ext>
            </a:extLst>
          </p:cNvPr>
          <p:cNvGrpSpPr/>
          <p:nvPr/>
        </p:nvGrpSpPr>
        <p:grpSpPr>
          <a:xfrm>
            <a:off x="8579815" y="3741809"/>
            <a:ext cx="3472554" cy="1910298"/>
            <a:chOff x="9583575" y="4532144"/>
            <a:chExt cx="3472554" cy="1910298"/>
          </a:xfrm>
        </p:grpSpPr>
        <p:sp>
          <p:nvSpPr>
            <p:cNvPr id="27" name="TextBox 26">
              <a:extLst>
                <a:ext uri="{FF2B5EF4-FFF2-40B4-BE49-F238E27FC236}">
                  <a16:creationId xmlns:a16="http://schemas.microsoft.com/office/drawing/2014/main" id="{A2E9D68A-1692-4447-9838-0D43CA0FC5DB}"/>
                </a:ext>
              </a:extLst>
            </p:cNvPr>
            <p:cNvSpPr txBox="1"/>
            <p:nvPr/>
          </p:nvSpPr>
          <p:spPr>
            <a:xfrm>
              <a:off x="9583575" y="4532144"/>
              <a:ext cx="3472554" cy="464871"/>
            </a:xfrm>
            <a:prstGeom prst="rect">
              <a:avLst/>
            </a:prstGeom>
            <a:noFill/>
          </p:spPr>
          <p:txBody>
            <a:bodyPr wrap="none" rtlCol="0">
              <a:spAutoFit/>
            </a:bodyPr>
            <a:lstStyle/>
            <a:p>
              <a:pPr>
                <a:lnSpc>
                  <a:spcPct val="150000"/>
                </a:lnSpc>
              </a:pPr>
              <a:r>
                <a:rPr lang="en-US" b="1" dirty="0">
                  <a:solidFill>
                    <a:schemeClr val="tx1">
                      <a:lumMod val="50000"/>
                      <a:lumOff val="50000"/>
                    </a:schemeClr>
                  </a:solidFill>
                </a:rPr>
                <a:t>Project Control Systems/Processes</a:t>
              </a:r>
            </a:p>
          </p:txBody>
        </p:sp>
        <p:sp>
          <p:nvSpPr>
            <p:cNvPr id="28" name="TextBox 27">
              <a:extLst>
                <a:ext uri="{FF2B5EF4-FFF2-40B4-BE49-F238E27FC236}">
                  <a16:creationId xmlns:a16="http://schemas.microsoft.com/office/drawing/2014/main" id="{FD5BBCFC-E8A7-4EAA-9A36-AFC221B62F1D}"/>
                </a:ext>
              </a:extLst>
            </p:cNvPr>
            <p:cNvSpPr txBox="1"/>
            <p:nvPr/>
          </p:nvSpPr>
          <p:spPr>
            <a:xfrm>
              <a:off x="9583575" y="4920935"/>
              <a:ext cx="3365137" cy="1521507"/>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50" b="1" dirty="0">
                  <a:solidFill>
                    <a:schemeClr val="bg1">
                      <a:lumMod val="65000"/>
                    </a:schemeClr>
                  </a:solidFill>
                </a:rPr>
                <a:t>Process Identification: identify objectives, scope, and players</a:t>
              </a:r>
            </a:p>
            <a:p>
              <a:pPr marL="171450" indent="-171450">
                <a:lnSpc>
                  <a:spcPct val="150000"/>
                </a:lnSpc>
                <a:buFont typeface="Arial" panose="020B0604020202020204" pitchFamily="34" charset="0"/>
                <a:buChar char="•"/>
              </a:pPr>
              <a:r>
                <a:rPr lang="en-US" sz="1050" b="1" dirty="0">
                  <a:solidFill>
                    <a:schemeClr val="bg1">
                      <a:lumMod val="65000"/>
                    </a:schemeClr>
                  </a:solidFill>
                </a:rPr>
                <a:t>Information gathering: gather process facts (who, what, when …)</a:t>
              </a:r>
            </a:p>
            <a:p>
              <a:pPr marL="171450" indent="-171450">
                <a:lnSpc>
                  <a:spcPct val="150000"/>
                </a:lnSpc>
                <a:buFont typeface="Arial" panose="020B0604020202020204" pitchFamily="34" charset="0"/>
                <a:buChar char="•"/>
              </a:pPr>
              <a:r>
                <a:rPr lang="en-US" sz="1050" b="1" dirty="0">
                  <a:solidFill>
                    <a:schemeClr val="bg1">
                      <a:lumMod val="65000"/>
                    </a:schemeClr>
                  </a:solidFill>
                </a:rPr>
                <a:t>Process mapping: convert into a project execution plan that supports decision making</a:t>
              </a:r>
            </a:p>
          </p:txBody>
        </p:sp>
      </p:grpSp>
      <p:sp>
        <p:nvSpPr>
          <p:cNvPr id="29" name="Freeform 70">
            <a:extLst>
              <a:ext uri="{FF2B5EF4-FFF2-40B4-BE49-F238E27FC236}">
                <a16:creationId xmlns:a16="http://schemas.microsoft.com/office/drawing/2014/main" id="{6F99FAB5-66ED-41BC-9433-2EB0AE2EB6AC}"/>
              </a:ext>
            </a:extLst>
          </p:cNvPr>
          <p:cNvSpPr>
            <a:spLocks noEditPoints="1"/>
          </p:cNvSpPr>
          <p:nvPr/>
        </p:nvSpPr>
        <p:spPr bwMode="auto">
          <a:xfrm>
            <a:off x="7207054" y="5560189"/>
            <a:ext cx="366713" cy="366713"/>
          </a:xfrm>
          <a:custGeom>
            <a:avLst/>
            <a:gdLst>
              <a:gd name="T0" fmla="*/ 188 w 231"/>
              <a:gd name="T1" fmla="*/ 145 h 231"/>
              <a:gd name="T2" fmla="*/ 188 w 231"/>
              <a:gd name="T3" fmla="*/ 101 h 231"/>
              <a:gd name="T4" fmla="*/ 130 w 231"/>
              <a:gd name="T5" fmla="*/ 101 h 231"/>
              <a:gd name="T6" fmla="*/ 130 w 231"/>
              <a:gd name="T7" fmla="*/ 87 h 231"/>
              <a:gd name="T8" fmla="*/ 173 w 231"/>
              <a:gd name="T9" fmla="*/ 87 h 231"/>
              <a:gd name="T10" fmla="*/ 173 w 231"/>
              <a:gd name="T11" fmla="*/ 0 h 231"/>
              <a:gd name="T12" fmla="*/ 72 w 231"/>
              <a:gd name="T13" fmla="*/ 0 h 231"/>
              <a:gd name="T14" fmla="*/ 72 w 231"/>
              <a:gd name="T15" fmla="*/ 87 h 231"/>
              <a:gd name="T16" fmla="*/ 115 w 231"/>
              <a:gd name="T17" fmla="*/ 87 h 231"/>
              <a:gd name="T18" fmla="*/ 115 w 231"/>
              <a:gd name="T19" fmla="*/ 101 h 231"/>
              <a:gd name="T20" fmla="*/ 43 w 231"/>
              <a:gd name="T21" fmla="*/ 101 h 231"/>
              <a:gd name="T22" fmla="*/ 43 w 231"/>
              <a:gd name="T23" fmla="*/ 145 h 231"/>
              <a:gd name="T24" fmla="*/ 0 w 231"/>
              <a:gd name="T25" fmla="*/ 145 h 231"/>
              <a:gd name="T26" fmla="*/ 0 w 231"/>
              <a:gd name="T27" fmla="*/ 231 h 231"/>
              <a:gd name="T28" fmla="*/ 101 w 231"/>
              <a:gd name="T29" fmla="*/ 231 h 231"/>
              <a:gd name="T30" fmla="*/ 101 w 231"/>
              <a:gd name="T31" fmla="*/ 145 h 231"/>
              <a:gd name="T32" fmla="*/ 58 w 231"/>
              <a:gd name="T33" fmla="*/ 145 h 231"/>
              <a:gd name="T34" fmla="*/ 58 w 231"/>
              <a:gd name="T35" fmla="*/ 116 h 231"/>
              <a:gd name="T36" fmla="*/ 173 w 231"/>
              <a:gd name="T37" fmla="*/ 116 h 231"/>
              <a:gd name="T38" fmla="*/ 173 w 231"/>
              <a:gd name="T39" fmla="*/ 145 h 231"/>
              <a:gd name="T40" fmla="*/ 130 w 231"/>
              <a:gd name="T41" fmla="*/ 145 h 231"/>
              <a:gd name="T42" fmla="*/ 130 w 231"/>
              <a:gd name="T43" fmla="*/ 231 h 231"/>
              <a:gd name="T44" fmla="*/ 231 w 231"/>
              <a:gd name="T45" fmla="*/ 231 h 231"/>
              <a:gd name="T46" fmla="*/ 231 w 231"/>
              <a:gd name="T47" fmla="*/ 145 h 231"/>
              <a:gd name="T48" fmla="*/ 188 w 231"/>
              <a:gd name="T49" fmla="*/ 145 h 231"/>
              <a:gd name="T50" fmla="*/ 87 w 231"/>
              <a:gd name="T51" fmla="*/ 159 h 231"/>
              <a:gd name="T52" fmla="*/ 87 w 231"/>
              <a:gd name="T53" fmla="*/ 173 h 231"/>
              <a:gd name="T54" fmla="*/ 14 w 231"/>
              <a:gd name="T55" fmla="*/ 173 h 231"/>
              <a:gd name="T56" fmla="*/ 14 w 231"/>
              <a:gd name="T57" fmla="*/ 159 h 231"/>
              <a:gd name="T58" fmla="*/ 87 w 231"/>
              <a:gd name="T59" fmla="*/ 159 h 231"/>
              <a:gd name="T60" fmla="*/ 87 w 231"/>
              <a:gd name="T61" fmla="*/ 29 h 231"/>
              <a:gd name="T62" fmla="*/ 87 w 231"/>
              <a:gd name="T63" fmla="*/ 15 h 231"/>
              <a:gd name="T64" fmla="*/ 159 w 231"/>
              <a:gd name="T65" fmla="*/ 15 h 231"/>
              <a:gd name="T66" fmla="*/ 159 w 231"/>
              <a:gd name="T67" fmla="*/ 29 h 231"/>
              <a:gd name="T68" fmla="*/ 87 w 231"/>
              <a:gd name="T69" fmla="*/ 29 h 231"/>
              <a:gd name="T70" fmla="*/ 217 w 231"/>
              <a:gd name="T71" fmla="*/ 173 h 231"/>
              <a:gd name="T72" fmla="*/ 144 w 231"/>
              <a:gd name="T73" fmla="*/ 173 h 231"/>
              <a:gd name="T74" fmla="*/ 144 w 231"/>
              <a:gd name="T75" fmla="*/ 159 h 231"/>
              <a:gd name="T76" fmla="*/ 217 w 231"/>
              <a:gd name="T77" fmla="*/ 159 h 231"/>
              <a:gd name="T78" fmla="*/ 217 w 231"/>
              <a:gd name="T79" fmla="*/ 17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231">
                <a:moveTo>
                  <a:pt x="188" y="145"/>
                </a:moveTo>
                <a:lnTo>
                  <a:pt x="188" y="101"/>
                </a:lnTo>
                <a:lnTo>
                  <a:pt x="130" y="101"/>
                </a:lnTo>
                <a:lnTo>
                  <a:pt x="130" y="87"/>
                </a:lnTo>
                <a:lnTo>
                  <a:pt x="173" y="87"/>
                </a:lnTo>
                <a:lnTo>
                  <a:pt x="173" y="0"/>
                </a:lnTo>
                <a:lnTo>
                  <a:pt x="72" y="0"/>
                </a:lnTo>
                <a:lnTo>
                  <a:pt x="72" y="87"/>
                </a:lnTo>
                <a:lnTo>
                  <a:pt x="115" y="87"/>
                </a:lnTo>
                <a:lnTo>
                  <a:pt x="115" y="101"/>
                </a:lnTo>
                <a:lnTo>
                  <a:pt x="43" y="101"/>
                </a:lnTo>
                <a:lnTo>
                  <a:pt x="43" y="145"/>
                </a:lnTo>
                <a:lnTo>
                  <a:pt x="0" y="145"/>
                </a:lnTo>
                <a:lnTo>
                  <a:pt x="0" y="231"/>
                </a:lnTo>
                <a:lnTo>
                  <a:pt x="101" y="231"/>
                </a:lnTo>
                <a:lnTo>
                  <a:pt x="101" y="145"/>
                </a:lnTo>
                <a:lnTo>
                  <a:pt x="58" y="145"/>
                </a:lnTo>
                <a:lnTo>
                  <a:pt x="58" y="116"/>
                </a:lnTo>
                <a:lnTo>
                  <a:pt x="173" y="116"/>
                </a:lnTo>
                <a:lnTo>
                  <a:pt x="173" y="145"/>
                </a:lnTo>
                <a:lnTo>
                  <a:pt x="130" y="145"/>
                </a:lnTo>
                <a:lnTo>
                  <a:pt x="130" y="231"/>
                </a:lnTo>
                <a:lnTo>
                  <a:pt x="231" y="231"/>
                </a:lnTo>
                <a:lnTo>
                  <a:pt x="231" y="145"/>
                </a:lnTo>
                <a:lnTo>
                  <a:pt x="188" y="145"/>
                </a:lnTo>
                <a:close/>
                <a:moveTo>
                  <a:pt x="87" y="159"/>
                </a:moveTo>
                <a:lnTo>
                  <a:pt x="87" y="173"/>
                </a:lnTo>
                <a:lnTo>
                  <a:pt x="14" y="173"/>
                </a:lnTo>
                <a:lnTo>
                  <a:pt x="14" y="159"/>
                </a:lnTo>
                <a:lnTo>
                  <a:pt x="87" y="159"/>
                </a:lnTo>
                <a:close/>
                <a:moveTo>
                  <a:pt x="87" y="29"/>
                </a:moveTo>
                <a:lnTo>
                  <a:pt x="87" y="15"/>
                </a:lnTo>
                <a:lnTo>
                  <a:pt x="159" y="15"/>
                </a:lnTo>
                <a:lnTo>
                  <a:pt x="159" y="29"/>
                </a:lnTo>
                <a:lnTo>
                  <a:pt x="87" y="29"/>
                </a:lnTo>
                <a:close/>
                <a:moveTo>
                  <a:pt x="217" y="173"/>
                </a:moveTo>
                <a:lnTo>
                  <a:pt x="144" y="173"/>
                </a:lnTo>
                <a:lnTo>
                  <a:pt x="144" y="159"/>
                </a:lnTo>
                <a:lnTo>
                  <a:pt x="217" y="159"/>
                </a:lnTo>
                <a:lnTo>
                  <a:pt x="217" y="1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pic>
        <p:nvPicPr>
          <p:cNvPr id="31" name="Picture 30">
            <a:extLst>
              <a:ext uri="{FF2B5EF4-FFF2-40B4-BE49-F238E27FC236}">
                <a16:creationId xmlns:a16="http://schemas.microsoft.com/office/drawing/2014/main" id="{995298A9-F0CB-4E4B-AF45-98F53CF6F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927" y="5398969"/>
            <a:ext cx="651184" cy="651184"/>
          </a:xfrm>
          <a:prstGeom prst="rect">
            <a:avLst/>
          </a:prstGeom>
        </p:spPr>
      </p:pic>
      <p:pic>
        <p:nvPicPr>
          <p:cNvPr id="33" name="Picture 32">
            <a:extLst>
              <a:ext uri="{FF2B5EF4-FFF2-40B4-BE49-F238E27FC236}">
                <a16:creationId xmlns:a16="http://schemas.microsoft.com/office/drawing/2014/main" id="{BCCAC1B4-FC19-41AA-8ECE-8D09269DF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5595" y="2393694"/>
            <a:ext cx="614045" cy="520683"/>
          </a:xfrm>
          <a:prstGeom prst="rect">
            <a:avLst/>
          </a:prstGeom>
        </p:spPr>
      </p:pic>
    </p:spTree>
    <p:extLst>
      <p:ext uri="{BB962C8B-B14F-4D97-AF65-F5344CB8AC3E}">
        <p14:creationId xmlns:p14="http://schemas.microsoft.com/office/powerpoint/2010/main" val="9092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right)">
                                      <p:cBhvr>
                                        <p:cTn id="34" dur="500"/>
                                        <p:tgtEl>
                                          <p:spTgt spid="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4000"/>
                            </p:stCondLst>
                            <p:childTnLst>
                              <p:par>
                                <p:cTn id="62" presetID="22" presetClass="entr" presetSubtype="2"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right)">
                                      <p:cBhvr>
                                        <p:cTn id="64" dur="500"/>
                                        <p:tgtEl>
                                          <p:spTgt spid="17"/>
                                        </p:tgtEl>
                                      </p:cBhvr>
                                    </p:animEffect>
                                  </p:childTnLst>
                                </p:cTn>
                              </p:par>
                            </p:childTnLst>
                          </p:cTn>
                        </p:par>
                        <p:par>
                          <p:cTn id="65" fill="hold">
                            <p:stCondLst>
                              <p:cond delay="4500"/>
                            </p:stCondLst>
                            <p:childTnLst>
                              <p:par>
                                <p:cTn id="66" presetID="10"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000"/>
                            </p:stCondLst>
                            <p:childTnLst>
                              <p:par>
                                <p:cTn id="70" presetID="22" presetClass="entr" presetSubtype="2"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right)">
                                      <p:cBhvr>
                                        <p:cTn id="72" dur="500"/>
                                        <p:tgtEl>
                                          <p:spTgt spid="18"/>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par>
                          <p:cTn id="77" fill="hold">
                            <p:stCondLst>
                              <p:cond delay="6000"/>
                            </p:stCondLst>
                            <p:childTnLst>
                              <p:par>
                                <p:cTn id="78" presetID="22" presetClass="entr" presetSubtype="8"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par>
                          <p:cTn id="81" fill="hold">
                            <p:stCondLst>
                              <p:cond delay="6500"/>
                            </p:stCondLst>
                            <p:childTnLst>
                              <p:par>
                                <p:cTn id="82" presetID="10"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8" grpId="0"/>
      <p:bldP spid="9" grpId="0"/>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9ED4F-672E-4C45-94C4-1EAF25CCF085}"/>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a:stretch/>
        </p:blipFill>
        <p:spPr>
          <a:xfrm>
            <a:off x="0" y="0"/>
            <a:ext cx="12192000" cy="6858000"/>
          </a:xfrm>
          <a:prstGeom prst="rect">
            <a:avLst/>
          </a:prstGeom>
        </p:spPr>
      </p:pic>
      <p:sp>
        <p:nvSpPr>
          <p:cNvPr id="5" name="TextBox 4">
            <a:extLst>
              <a:ext uri="{FF2B5EF4-FFF2-40B4-BE49-F238E27FC236}">
                <a16:creationId xmlns:a16="http://schemas.microsoft.com/office/drawing/2014/main" id="{042712DA-761D-444D-A700-D84291FFEFE0}"/>
              </a:ext>
            </a:extLst>
          </p:cNvPr>
          <p:cNvSpPr txBox="1"/>
          <p:nvPr/>
        </p:nvSpPr>
        <p:spPr>
          <a:xfrm>
            <a:off x="1535289" y="3429000"/>
            <a:ext cx="9304923" cy="1754326"/>
          </a:xfrm>
          <a:prstGeom prst="rect">
            <a:avLst/>
          </a:prstGeom>
          <a:noFill/>
        </p:spPr>
        <p:txBody>
          <a:bodyPr wrap="square" rtlCol="0">
            <a:spAutoFit/>
          </a:bodyPr>
          <a:lstStyle/>
          <a:p>
            <a:pPr algn="ctr"/>
            <a:r>
              <a:rPr lang="en-US" sz="3600" dirty="0">
                <a:solidFill>
                  <a:schemeClr val="bg1"/>
                </a:solidFill>
              </a:rPr>
              <a:t>IF YOU DON’T KNOW EXACTLY WHERE YOU’RE GOING,</a:t>
            </a:r>
          </a:p>
          <a:p>
            <a:pPr algn="ctr"/>
            <a:r>
              <a:rPr lang="en-US" sz="3600" dirty="0">
                <a:solidFill>
                  <a:schemeClr val="bg1"/>
                </a:solidFill>
              </a:rPr>
              <a:t>HOW WILL YOU KNOW WHEN YOU GET THERE?</a:t>
            </a:r>
          </a:p>
        </p:txBody>
      </p:sp>
    </p:spTree>
    <p:extLst>
      <p:ext uri="{BB962C8B-B14F-4D97-AF65-F5344CB8AC3E}">
        <p14:creationId xmlns:p14="http://schemas.microsoft.com/office/powerpoint/2010/main" val="2418237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5236E-A27C-4F10-BF57-D86855EC3965}"/>
              </a:ext>
            </a:extLst>
          </p:cNvPr>
          <p:cNvSpPr txBox="1"/>
          <p:nvPr/>
        </p:nvSpPr>
        <p:spPr>
          <a:xfrm>
            <a:off x="5815012" y="3281363"/>
            <a:ext cx="1556331" cy="1569660"/>
          </a:xfrm>
          <a:prstGeom prst="rect">
            <a:avLst/>
          </a:prstGeom>
          <a:noFill/>
        </p:spPr>
        <p:txBody>
          <a:bodyPr wrap="square" rtlCol="0">
            <a:spAutoFit/>
          </a:bodyPr>
          <a:lstStyle/>
          <a:p>
            <a:r>
              <a:rPr lang="en-US" sz="9600" dirty="0">
                <a:solidFill>
                  <a:schemeClr val="accent3"/>
                </a:solidFill>
              </a:rPr>
              <a:t>?</a:t>
            </a:r>
          </a:p>
        </p:txBody>
      </p:sp>
      <p:pic>
        <p:nvPicPr>
          <p:cNvPr id="6" name="Picture 5">
            <a:extLst>
              <a:ext uri="{FF2B5EF4-FFF2-40B4-BE49-F238E27FC236}">
                <a16:creationId xmlns:a16="http://schemas.microsoft.com/office/drawing/2014/main" id="{369ECE7F-BF5D-4EE0-9B58-4A90557E3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4637" y="147637"/>
            <a:ext cx="6562725" cy="6562725"/>
          </a:xfrm>
          <a:prstGeom prst="rect">
            <a:avLst/>
          </a:prstGeom>
        </p:spPr>
      </p:pic>
      <p:sp>
        <p:nvSpPr>
          <p:cNvPr id="7" name="TextBox 6">
            <a:extLst>
              <a:ext uri="{FF2B5EF4-FFF2-40B4-BE49-F238E27FC236}">
                <a16:creationId xmlns:a16="http://schemas.microsoft.com/office/drawing/2014/main" id="{A7F85607-6C31-4597-B8DB-F3696E8EDCD2}"/>
              </a:ext>
            </a:extLst>
          </p:cNvPr>
          <p:cNvSpPr txBox="1"/>
          <p:nvPr/>
        </p:nvSpPr>
        <p:spPr>
          <a:xfrm>
            <a:off x="4417536" y="4328834"/>
            <a:ext cx="3204724" cy="830997"/>
          </a:xfrm>
          <a:prstGeom prst="rect">
            <a:avLst/>
          </a:prstGeom>
          <a:noFill/>
        </p:spPr>
        <p:txBody>
          <a:bodyPr wrap="none" rtlCol="0">
            <a:spAutoFit/>
          </a:bodyPr>
          <a:lstStyle/>
          <a:p>
            <a:pPr algn="ctr"/>
            <a:r>
              <a:rPr lang="en-US" sz="4800" b="1" dirty="0">
                <a:latin typeface="+mj-lt"/>
              </a:rPr>
              <a:t>QUESTIONS</a:t>
            </a:r>
          </a:p>
        </p:txBody>
      </p:sp>
    </p:spTree>
    <p:extLst>
      <p:ext uri="{BB962C8B-B14F-4D97-AF65-F5344CB8AC3E}">
        <p14:creationId xmlns:p14="http://schemas.microsoft.com/office/powerpoint/2010/main" val="21572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E49D3E6-EA21-4786-A2F7-078B39EB8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812" y="1022766"/>
            <a:ext cx="1091491" cy="696735"/>
          </a:xfrm>
          <a:prstGeom prst="rect">
            <a:avLst/>
          </a:prstGeom>
        </p:spPr>
      </p:pic>
      <p:grpSp>
        <p:nvGrpSpPr>
          <p:cNvPr id="2" name="Group 1"/>
          <p:cNvGrpSpPr/>
          <p:nvPr/>
        </p:nvGrpSpPr>
        <p:grpSpPr>
          <a:xfrm>
            <a:off x="-19499" y="2323926"/>
            <a:ext cx="4882156" cy="4551069"/>
            <a:chOff x="-19499" y="2323926"/>
            <a:chExt cx="4882156" cy="4551069"/>
          </a:xfrm>
        </p:grpSpPr>
        <p:sp>
          <p:nvSpPr>
            <p:cNvPr id="222" name="Right Triangle 221"/>
            <p:cNvSpPr/>
            <p:nvPr/>
          </p:nvSpPr>
          <p:spPr>
            <a:xfrm>
              <a:off x="-19499" y="2323926"/>
              <a:ext cx="4525511" cy="4525511"/>
            </a:xfrm>
            <a:prstGeom prst="rtTriangl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0" name="Right Triangle 219"/>
            <p:cNvSpPr/>
            <p:nvPr/>
          </p:nvSpPr>
          <p:spPr>
            <a:xfrm>
              <a:off x="1075053" y="3087391"/>
              <a:ext cx="3787604" cy="3787604"/>
            </a:xfrm>
            <a:prstGeom prst="rtTriangl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ight Triangle 10"/>
            <p:cNvSpPr/>
            <p:nvPr/>
          </p:nvSpPr>
          <p:spPr>
            <a:xfrm>
              <a:off x="-6998" y="2575276"/>
              <a:ext cx="4274161" cy="4274161"/>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TextBox 2"/>
          <p:cNvSpPr txBox="1"/>
          <p:nvPr/>
        </p:nvSpPr>
        <p:spPr>
          <a:xfrm>
            <a:off x="5161539" y="1497990"/>
            <a:ext cx="4362092" cy="369332"/>
          </a:xfrm>
          <a:prstGeom prst="rect">
            <a:avLst/>
          </a:prstGeom>
          <a:noFill/>
        </p:spPr>
        <p:txBody>
          <a:bodyPr wrap="none" rtlCol="0">
            <a:spAutoFit/>
          </a:bodyPr>
          <a:lstStyle/>
          <a:p>
            <a:r>
              <a:rPr lang="en-US" dirty="0">
                <a:solidFill>
                  <a:schemeClr val="bg1">
                    <a:lumMod val="65000"/>
                  </a:schemeClr>
                </a:solidFill>
                <a:latin typeface="+mj-lt"/>
              </a:rPr>
              <a:t>Senior Vice President, ECM International, Inc.</a:t>
            </a:r>
          </a:p>
        </p:txBody>
      </p:sp>
      <p:sp>
        <p:nvSpPr>
          <p:cNvPr id="4" name="TextBox 3"/>
          <p:cNvSpPr txBox="1"/>
          <p:nvPr/>
        </p:nvSpPr>
        <p:spPr>
          <a:xfrm>
            <a:off x="5101506" y="761261"/>
            <a:ext cx="4031873" cy="830997"/>
          </a:xfrm>
          <a:prstGeom prst="rect">
            <a:avLst/>
          </a:prstGeom>
          <a:noFill/>
        </p:spPr>
        <p:txBody>
          <a:bodyPr wrap="none" rtlCol="0">
            <a:spAutoFit/>
          </a:bodyPr>
          <a:lstStyle/>
          <a:p>
            <a:r>
              <a:rPr lang="en-US" sz="4800" dirty="0">
                <a:solidFill>
                  <a:schemeClr val="bg1">
                    <a:lumMod val="50000"/>
                  </a:schemeClr>
                </a:solidFill>
                <a:latin typeface="+mj-lt"/>
              </a:rPr>
              <a:t>Brenda Jenkins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19" y="851127"/>
            <a:ext cx="3887806" cy="6004043"/>
          </a:xfrm>
          <a:prstGeom prst="rect">
            <a:avLst/>
          </a:prstGeom>
          <a:effectLst>
            <a:outerShdw blurRad="266700" dist="571500" dir="8100000" algn="tr" rotWithShape="0">
              <a:prstClr val="black">
                <a:alpha val="24000"/>
              </a:prstClr>
            </a:outerShdw>
          </a:effectLst>
        </p:spPr>
      </p:pic>
      <p:grpSp>
        <p:nvGrpSpPr>
          <p:cNvPr id="5" name="Group 4"/>
          <p:cNvGrpSpPr/>
          <p:nvPr/>
        </p:nvGrpSpPr>
        <p:grpSpPr>
          <a:xfrm>
            <a:off x="5113321" y="2132173"/>
            <a:ext cx="4458527" cy="755088"/>
            <a:chOff x="6217425" y="2328987"/>
            <a:chExt cx="4458527" cy="755088"/>
          </a:xfrm>
        </p:grpSpPr>
        <p:sp>
          <p:nvSpPr>
            <p:cNvPr id="190" name="TextBox 189"/>
            <p:cNvSpPr txBox="1"/>
            <p:nvPr/>
          </p:nvSpPr>
          <p:spPr>
            <a:xfrm>
              <a:off x="6217426" y="2328987"/>
              <a:ext cx="712054" cy="369332"/>
            </a:xfrm>
            <a:prstGeom prst="rect">
              <a:avLst/>
            </a:prstGeom>
            <a:noFill/>
          </p:spPr>
          <p:txBody>
            <a:bodyPr wrap="none" rtlCol="0">
              <a:spAutoFit/>
            </a:bodyPr>
            <a:lstStyle/>
            <a:p>
              <a:r>
                <a:rPr lang="en-US" b="1" dirty="0">
                  <a:solidFill>
                    <a:schemeClr val="bg1">
                      <a:lumMod val="50000"/>
                    </a:schemeClr>
                  </a:solidFill>
                  <a:latin typeface="+mj-lt"/>
                </a:rPr>
                <a:t>Email</a:t>
              </a:r>
              <a:endParaRPr lang="id-ID" b="1" dirty="0">
                <a:solidFill>
                  <a:schemeClr val="bg1">
                    <a:lumMod val="50000"/>
                  </a:schemeClr>
                </a:solidFill>
                <a:latin typeface="+mj-lt"/>
              </a:endParaRPr>
            </a:p>
          </p:txBody>
        </p:sp>
        <p:sp>
          <p:nvSpPr>
            <p:cNvPr id="191" name="TextBox 190"/>
            <p:cNvSpPr txBox="1"/>
            <p:nvPr/>
          </p:nvSpPr>
          <p:spPr>
            <a:xfrm>
              <a:off x="6217425" y="2622410"/>
              <a:ext cx="4458527" cy="461665"/>
            </a:xfrm>
            <a:prstGeom prst="rect">
              <a:avLst/>
            </a:prstGeom>
            <a:noFill/>
          </p:spPr>
          <p:txBody>
            <a:bodyPr wrap="square" rtlCol="0">
              <a:spAutoFit/>
            </a:bodyPr>
            <a:lstStyle/>
            <a:p>
              <a:r>
                <a:rPr lang="en-US" sz="1200" dirty="0">
                  <a:solidFill>
                    <a:schemeClr val="bg1">
                      <a:lumMod val="65000"/>
                    </a:schemeClr>
                  </a:solidFill>
                </a:rPr>
                <a:t>bjenkins@ecmintl.com</a:t>
              </a:r>
              <a:endParaRPr lang="id-ID" sz="1200" dirty="0">
                <a:solidFill>
                  <a:schemeClr val="bg1">
                    <a:lumMod val="65000"/>
                  </a:schemeClr>
                </a:solidFill>
              </a:endParaRPr>
            </a:p>
            <a:p>
              <a:endParaRPr lang="en-US" sz="1200" dirty="0">
                <a:solidFill>
                  <a:schemeClr val="bg1">
                    <a:lumMod val="65000"/>
                  </a:schemeClr>
                </a:solidFill>
              </a:endParaRPr>
            </a:p>
          </p:txBody>
        </p:sp>
      </p:grpSp>
      <p:grpSp>
        <p:nvGrpSpPr>
          <p:cNvPr id="30" name="Group 29">
            <a:extLst>
              <a:ext uri="{FF2B5EF4-FFF2-40B4-BE49-F238E27FC236}">
                <a16:creationId xmlns:a16="http://schemas.microsoft.com/office/drawing/2014/main" id="{093E676B-1CB0-420E-8EEF-F3FD18D6C2DC}"/>
              </a:ext>
            </a:extLst>
          </p:cNvPr>
          <p:cNvGrpSpPr/>
          <p:nvPr/>
        </p:nvGrpSpPr>
        <p:grpSpPr>
          <a:xfrm>
            <a:off x="5100081" y="2959123"/>
            <a:ext cx="4458527" cy="939754"/>
            <a:chOff x="6217425" y="2328987"/>
            <a:chExt cx="4458527" cy="939754"/>
          </a:xfrm>
        </p:grpSpPr>
        <p:sp>
          <p:nvSpPr>
            <p:cNvPr id="31" name="TextBox 30">
              <a:extLst>
                <a:ext uri="{FF2B5EF4-FFF2-40B4-BE49-F238E27FC236}">
                  <a16:creationId xmlns:a16="http://schemas.microsoft.com/office/drawing/2014/main" id="{6433FCEB-DF79-4FFF-8897-BA2FD6E75634}"/>
                </a:ext>
              </a:extLst>
            </p:cNvPr>
            <p:cNvSpPr txBox="1"/>
            <p:nvPr/>
          </p:nvSpPr>
          <p:spPr>
            <a:xfrm>
              <a:off x="6217426" y="2328987"/>
              <a:ext cx="928459" cy="369332"/>
            </a:xfrm>
            <a:prstGeom prst="rect">
              <a:avLst/>
            </a:prstGeom>
            <a:noFill/>
          </p:spPr>
          <p:txBody>
            <a:bodyPr wrap="none" rtlCol="0">
              <a:spAutoFit/>
            </a:bodyPr>
            <a:lstStyle/>
            <a:p>
              <a:r>
                <a:rPr lang="en-US" b="1" dirty="0">
                  <a:solidFill>
                    <a:schemeClr val="bg1">
                      <a:lumMod val="50000"/>
                    </a:schemeClr>
                  </a:solidFill>
                  <a:latin typeface="+mj-lt"/>
                </a:rPr>
                <a:t>Address</a:t>
              </a:r>
              <a:endParaRPr lang="id-ID" b="1" dirty="0">
                <a:solidFill>
                  <a:schemeClr val="bg1">
                    <a:lumMod val="50000"/>
                  </a:schemeClr>
                </a:solidFill>
                <a:latin typeface="+mj-lt"/>
              </a:endParaRPr>
            </a:p>
          </p:txBody>
        </p:sp>
        <p:sp>
          <p:nvSpPr>
            <p:cNvPr id="32" name="TextBox 31">
              <a:extLst>
                <a:ext uri="{FF2B5EF4-FFF2-40B4-BE49-F238E27FC236}">
                  <a16:creationId xmlns:a16="http://schemas.microsoft.com/office/drawing/2014/main" id="{947DF520-B161-4D6E-897E-C62C07F91F8D}"/>
                </a:ext>
              </a:extLst>
            </p:cNvPr>
            <p:cNvSpPr txBox="1"/>
            <p:nvPr/>
          </p:nvSpPr>
          <p:spPr>
            <a:xfrm>
              <a:off x="6217425" y="2622410"/>
              <a:ext cx="4458527" cy="646331"/>
            </a:xfrm>
            <a:prstGeom prst="rect">
              <a:avLst/>
            </a:prstGeom>
            <a:noFill/>
          </p:spPr>
          <p:txBody>
            <a:bodyPr wrap="square" rtlCol="0">
              <a:spAutoFit/>
            </a:bodyPr>
            <a:lstStyle/>
            <a:p>
              <a:r>
                <a:rPr lang="en-US" sz="1200" dirty="0">
                  <a:solidFill>
                    <a:schemeClr val="bg1">
                      <a:lumMod val="65000"/>
                    </a:schemeClr>
                  </a:solidFill>
                </a:rPr>
                <a:t>1220 Wonder World Drive</a:t>
              </a:r>
            </a:p>
            <a:p>
              <a:r>
                <a:rPr lang="en-US" sz="1200" dirty="0">
                  <a:solidFill>
                    <a:schemeClr val="bg1">
                      <a:lumMod val="65000"/>
                    </a:schemeClr>
                  </a:solidFill>
                </a:rPr>
                <a:t>San Marcos, TX 87662</a:t>
              </a:r>
              <a:endParaRPr lang="id-ID" sz="1200" dirty="0">
                <a:solidFill>
                  <a:schemeClr val="bg1">
                    <a:lumMod val="65000"/>
                  </a:schemeClr>
                </a:solidFill>
              </a:endParaRPr>
            </a:p>
            <a:p>
              <a:endParaRPr lang="en-US" sz="1200" dirty="0">
                <a:solidFill>
                  <a:schemeClr val="bg1">
                    <a:lumMod val="65000"/>
                  </a:schemeClr>
                </a:solidFill>
              </a:endParaRPr>
            </a:p>
          </p:txBody>
        </p:sp>
      </p:grpSp>
    </p:spTree>
    <p:extLst>
      <p:ext uri="{BB962C8B-B14F-4D97-AF65-F5344CB8AC3E}">
        <p14:creationId xmlns:p14="http://schemas.microsoft.com/office/powerpoint/2010/main" val="4280393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E49D3E6-EA21-4786-A2F7-078B39EB8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812" y="1022766"/>
            <a:ext cx="1091491" cy="696735"/>
          </a:xfrm>
          <a:prstGeom prst="rect">
            <a:avLst/>
          </a:prstGeom>
        </p:spPr>
      </p:pic>
      <p:grpSp>
        <p:nvGrpSpPr>
          <p:cNvPr id="2" name="Group 1"/>
          <p:cNvGrpSpPr/>
          <p:nvPr/>
        </p:nvGrpSpPr>
        <p:grpSpPr>
          <a:xfrm>
            <a:off x="-19499" y="2323926"/>
            <a:ext cx="4882156" cy="4551069"/>
            <a:chOff x="-19499" y="2323926"/>
            <a:chExt cx="4882156" cy="4551069"/>
          </a:xfrm>
        </p:grpSpPr>
        <p:sp>
          <p:nvSpPr>
            <p:cNvPr id="222" name="Right Triangle 221"/>
            <p:cNvSpPr/>
            <p:nvPr/>
          </p:nvSpPr>
          <p:spPr>
            <a:xfrm>
              <a:off x="-19499" y="2323926"/>
              <a:ext cx="4525511" cy="4525511"/>
            </a:xfrm>
            <a:prstGeom prst="rtTriangl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0" name="Right Triangle 219"/>
            <p:cNvSpPr/>
            <p:nvPr/>
          </p:nvSpPr>
          <p:spPr>
            <a:xfrm>
              <a:off x="1075053" y="3087391"/>
              <a:ext cx="3787604" cy="3787604"/>
            </a:xfrm>
            <a:prstGeom prst="rtTriangl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ight Triangle 10"/>
            <p:cNvSpPr/>
            <p:nvPr/>
          </p:nvSpPr>
          <p:spPr>
            <a:xfrm>
              <a:off x="-6998" y="2575276"/>
              <a:ext cx="4274161" cy="4274161"/>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 name="Rectangle 9"/>
          <p:cNvSpPr/>
          <p:nvPr/>
        </p:nvSpPr>
        <p:spPr>
          <a:xfrm>
            <a:off x="5242991" y="2328987"/>
            <a:ext cx="739929" cy="739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6" name="Rectangle 215"/>
          <p:cNvSpPr/>
          <p:nvPr/>
        </p:nvSpPr>
        <p:spPr>
          <a:xfrm>
            <a:off x="5242991" y="3362864"/>
            <a:ext cx="739929" cy="739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7" name="Rectangle 216"/>
          <p:cNvSpPr/>
          <p:nvPr/>
        </p:nvSpPr>
        <p:spPr>
          <a:xfrm>
            <a:off x="5242991" y="4313085"/>
            <a:ext cx="739929" cy="7399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8" name="Rectangle 217"/>
          <p:cNvSpPr/>
          <p:nvPr/>
        </p:nvSpPr>
        <p:spPr>
          <a:xfrm>
            <a:off x="5242991" y="5346962"/>
            <a:ext cx="739929" cy="7399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5161539" y="1497990"/>
            <a:ext cx="4362092" cy="369332"/>
          </a:xfrm>
          <a:prstGeom prst="rect">
            <a:avLst/>
          </a:prstGeom>
          <a:noFill/>
        </p:spPr>
        <p:txBody>
          <a:bodyPr wrap="none" rtlCol="0">
            <a:spAutoFit/>
          </a:bodyPr>
          <a:lstStyle/>
          <a:p>
            <a:r>
              <a:rPr lang="en-US" dirty="0">
                <a:solidFill>
                  <a:schemeClr val="bg1">
                    <a:lumMod val="65000"/>
                  </a:schemeClr>
                </a:solidFill>
                <a:latin typeface="+mj-lt"/>
              </a:rPr>
              <a:t>Senior Vice President, ECM International, Inc.</a:t>
            </a:r>
          </a:p>
        </p:txBody>
      </p:sp>
      <p:sp>
        <p:nvSpPr>
          <p:cNvPr id="4" name="TextBox 3"/>
          <p:cNvSpPr txBox="1"/>
          <p:nvPr/>
        </p:nvSpPr>
        <p:spPr>
          <a:xfrm>
            <a:off x="5101506" y="761261"/>
            <a:ext cx="4031873" cy="830997"/>
          </a:xfrm>
          <a:prstGeom prst="rect">
            <a:avLst/>
          </a:prstGeom>
          <a:noFill/>
        </p:spPr>
        <p:txBody>
          <a:bodyPr wrap="none" rtlCol="0">
            <a:spAutoFit/>
          </a:bodyPr>
          <a:lstStyle/>
          <a:p>
            <a:r>
              <a:rPr lang="en-US" sz="4800" dirty="0">
                <a:solidFill>
                  <a:schemeClr val="bg1">
                    <a:lumMod val="50000"/>
                  </a:schemeClr>
                </a:solidFill>
                <a:latin typeface="+mj-lt"/>
              </a:rPr>
              <a:t>Brenda Jenkins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19" y="851127"/>
            <a:ext cx="3887806" cy="6004043"/>
          </a:xfrm>
          <a:prstGeom prst="rect">
            <a:avLst/>
          </a:prstGeom>
          <a:effectLst>
            <a:outerShdw blurRad="266700" dist="571500" dir="8100000" algn="tr" rotWithShape="0">
              <a:prstClr val="black">
                <a:alpha val="24000"/>
              </a:prstClr>
            </a:outerShdw>
          </a:effectLst>
        </p:spPr>
      </p:pic>
      <p:grpSp>
        <p:nvGrpSpPr>
          <p:cNvPr id="5" name="Group 4"/>
          <p:cNvGrpSpPr/>
          <p:nvPr/>
        </p:nvGrpSpPr>
        <p:grpSpPr>
          <a:xfrm>
            <a:off x="6217425" y="2328987"/>
            <a:ext cx="4458527" cy="911156"/>
            <a:chOff x="6217425" y="2328987"/>
            <a:chExt cx="4458527" cy="911156"/>
          </a:xfrm>
        </p:grpSpPr>
        <p:sp>
          <p:nvSpPr>
            <p:cNvPr id="190" name="TextBox 189"/>
            <p:cNvSpPr txBox="1"/>
            <p:nvPr/>
          </p:nvSpPr>
          <p:spPr>
            <a:xfrm>
              <a:off x="6217426" y="2328987"/>
              <a:ext cx="1058303" cy="369332"/>
            </a:xfrm>
            <a:prstGeom prst="rect">
              <a:avLst/>
            </a:prstGeom>
            <a:noFill/>
          </p:spPr>
          <p:txBody>
            <a:bodyPr wrap="none" rtlCol="0">
              <a:spAutoFit/>
            </a:bodyPr>
            <a:lstStyle/>
            <a:p>
              <a:r>
                <a:rPr lang="en-US" b="1" dirty="0">
                  <a:solidFill>
                    <a:schemeClr val="bg1">
                      <a:lumMod val="50000"/>
                    </a:schemeClr>
                  </a:solidFill>
                  <a:latin typeface="+mj-lt"/>
                </a:rPr>
                <a:t>Advocate</a:t>
              </a:r>
              <a:endParaRPr lang="id-ID" b="1" dirty="0">
                <a:solidFill>
                  <a:schemeClr val="bg1">
                    <a:lumMod val="50000"/>
                  </a:schemeClr>
                </a:solidFill>
                <a:latin typeface="+mj-lt"/>
              </a:endParaRPr>
            </a:p>
          </p:txBody>
        </p:sp>
        <p:sp>
          <p:nvSpPr>
            <p:cNvPr id="191" name="TextBox 190"/>
            <p:cNvSpPr txBox="1"/>
            <p:nvPr/>
          </p:nvSpPr>
          <p:spPr>
            <a:xfrm>
              <a:off x="6217425" y="2622410"/>
              <a:ext cx="4458527" cy="617733"/>
            </a:xfrm>
            <a:prstGeom prst="rect">
              <a:avLst/>
            </a:prstGeom>
            <a:noFill/>
          </p:spPr>
          <p:txBody>
            <a:bodyPr wrap="square" rtlCol="0">
              <a:spAutoFit/>
            </a:bodyPr>
            <a:lstStyle/>
            <a:p>
              <a:pPr>
                <a:lnSpc>
                  <a:spcPct val="150000"/>
                </a:lnSpc>
              </a:pPr>
              <a:r>
                <a:rPr lang="en-US" sz="1200" dirty="0">
                  <a:solidFill>
                    <a:schemeClr val="bg1">
                      <a:lumMod val="65000"/>
                    </a:schemeClr>
                  </a:solidFill>
                </a:rPr>
                <a:t>Protect the Owner – No Exceptions</a:t>
              </a:r>
              <a:endParaRPr lang="id-ID" sz="1200" dirty="0">
                <a:solidFill>
                  <a:schemeClr val="bg1">
                    <a:lumMod val="65000"/>
                  </a:schemeClr>
                </a:solidFill>
              </a:endParaRPr>
            </a:p>
            <a:p>
              <a:pPr>
                <a:lnSpc>
                  <a:spcPct val="150000"/>
                </a:lnSpc>
              </a:pPr>
              <a:endParaRPr lang="en-US" sz="1200" dirty="0">
                <a:solidFill>
                  <a:schemeClr val="bg1">
                    <a:lumMod val="65000"/>
                  </a:schemeClr>
                </a:solidFill>
              </a:endParaRPr>
            </a:p>
          </p:txBody>
        </p:sp>
      </p:grpSp>
      <p:grpSp>
        <p:nvGrpSpPr>
          <p:cNvPr id="6" name="Group 5"/>
          <p:cNvGrpSpPr/>
          <p:nvPr/>
        </p:nvGrpSpPr>
        <p:grpSpPr>
          <a:xfrm>
            <a:off x="6217425" y="3333319"/>
            <a:ext cx="4458527" cy="911156"/>
            <a:chOff x="6217425" y="3333319"/>
            <a:chExt cx="4458527" cy="911156"/>
          </a:xfrm>
        </p:grpSpPr>
        <p:sp>
          <p:nvSpPr>
            <p:cNvPr id="192" name="TextBox 191"/>
            <p:cNvSpPr txBox="1"/>
            <p:nvPr/>
          </p:nvSpPr>
          <p:spPr>
            <a:xfrm>
              <a:off x="6217426" y="3333319"/>
              <a:ext cx="829073" cy="369332"/>
            </a:xfrm>
            <a:prstGeom prst="rect">
              <a:avLst/>
            </a:prstGeom>
            <a:noFill/>
          </p:spPr>
          <p:txBody>
            <a:bodyPr wrap="none" rtlCol="0">
              <a:spAutoFit/>
            </a:bodyPr>
            <a:lstStyle/>
            <a:p>
              <a:r>
                <a:rPr lang="en-US" b="1" dirty="0">
                  <a:solidFill>
                    <a:schemeClr val="bg1">
                      <a:lumMod val="50000"/>
                    </a:schemeClr>
                  </a:solidFill>
                  <a:latin typeface="+mj-lt"/>
                </a:rPr>
                <a:t>Leader</a:t>
              </a:r>
              <a:endParaRPr lang="id-ID" b="1" dirty="0">
                <a:solidFill>
                  <a:schemeClr val="bg1">
                    <a:lumMod val="50000"/>
                  </a:schemeClr>
                </a:solidFill>
                <a:latin typeface="+mj-lt"/>
              </a:endParaRPr>
            </a:p>
          </p:txBody>
        </p:sp>
        <p:sp>
          <p:nvSpPr>
            <p:cNvPr id="193" name="TextBox 192"/>
            <p:cNvSpPr txBox="1"/>
            <p:nvPr/>
          </p:nvSpPr>
          <p:spPr>
            <a:xfrm>
              <a:off x="6217425" y="3626742"/>
              <a:ext cx="4458527" cy="617733"/>
            </a:xfrm>
            <a:prstGeom prst="rect">
              <a:avLst/>
            </a:prstGeom>
            <a:noFill/>
          </p:spPr>
          <p:txBody>
            <a:bodyPr wrap="square" rtlCol="0">
              <a:spAutoFit/>
            </a:bodyPr>
            <a:lstStyle/>
            <a:p>
              <a:pPr>
                <a:lnSpc>
                  <a:spcPct val="150000"/>
                </a:lnSpc>
              </a:pPr>
              <a:r>
                <a:rPr lang="en-US" sz="1200" dirty="0">
                  <a:solidFill>
                    <a:schemeClr val="bg1">
                      <a:lumMod val="65000"/>
                    </a:schemeClr>
                  </a:solidFill>
                </a:rPr>
                <a:t>Servant Leader = Communication, Trust, and Respect.</a:t>
              </a:r>
              <a:endParaRPr lang="id-ID" sz="1200" dirty="0">
                <a:solidFill>
                  <a:schemeClr val="bg1">
                    <a:lumMod val="65000"/>
                  </a:schemeClr>
                </a:solidFill>
              </a:endParaRPr>
            </a:p>
            <a:p>
              <a:pPr>
                <a:lnSpc>
                  <a:spcPct val="150000"/>
                </a:lnSpc>
              </a:pPr>
              <a:endParaRPr lang="en-US" sz="1200" dirty="0">
                <a:solidFill>
                  <a:schemeClr val="bg1">
                    <a:lumMod val="65000"/>
                  </a:schemeClr>
                </a:solidFill>
              </a:endParaRPr>
            </a:p>
          </p:txBody>
        </p:sp>
      </p:grpSp>
      <p:grpSp>
        <p:nvGrpSpPr>
          <p:cNvPr id="7" name="Group 6"/>
          <p:cNvGrpSpPr/>
          <p:nvPr/>
        </p:nvGrpSpPr>
        <p:grpSpPr>
          <a:xfrm>
            <a:off x="6217425" y="4297735"/>
            <a:ext cx="4458527" cy="911156"/>
            <a:chOff x="6217425" y="4297735"/>
            <a:chExt cx="4458527" cy="911156"/>
          </a:xfrm>
        </p:grpSpPr>
        <p:sp>
          <p:nvSpPr>
            <p:cNvPr id="194" name="TextBox 193"/>
            <p:cNvSpPr txBox="1"/>
            <p:nvPr/>
          </p:nvSpPr>
          <p:spPr>
            <a:xfrm>
              <a:off x="6217426" y="4297735"/>
              <a:ext cx="1510350" cy="369332"/>
            </a:xfrm>
            <a:prstGeom prst="rect">
              <a:avLst/>
            </a:prstGeom>
            <a:noFill/>
          </p:spPr>
          <p:txBody>
            <a:bodyPr wrap="none" rtlCol="0">
              <a:spAutoFit/>
            </a:bodyPr>
            <a:lstStyle/>
            <a:p>
              <a:r>
                <a:rPr lang="en-US" b="1" dirty="0">
                  <a:solidFill>
                    <a:schemeClr val="bg1">
                      <a:lumMod val="50000"/>
                    </a:schemeClr>
                  </a:solidFill>
                  <a:latin typeface="+mj-lt"/>
                </a:rPr>
                <a:t>Accomplished</a:t>
              </a:r>
              <a:endParaRPr lang="id-ID" b="1" dirty="0">
                <a:solidFill>
                  <a:schemeClr val="bg1">
                    <a:lumMod val="50000"/>
                  </a:schemeClr>
                </a:solidFill>
                <a:latin typeface="+mj-lt"/>
              </a:endParaRPr>
            </a:p>
          </p:txBody>
        </p:sp>
        <p:sp>
          <p:nvSpPr>
            <p:cNvPr id="195" name="TextBox 194"/>
            <p:cNvSpPr txBox="1"/>
            <p:nvPr/>
          </p:nvSpPr>
          <p:spPr>
            <a:xfrm>
              <a:off x="6217425" y="4591158"/>
              <a:ext cx="4458527" cy="617733"/>
            </a:xfrm>
            <a:prstGeom prst="rect">
              <a:avLst/>
            </a:prstGeom>
            <a:noFill/>
          </p:spPr>
          <p:txBody>
            <a:bodyPr wrap="square" rtlCol="0">
              <a:spAutoFit/>
            </a:bodyPr>
            <a:lstStyle/>
            <a:p>
              <a:pPr>
                <a:lnSpc>
                  <a:spcPct val="150000"/>
                </a:lnSpc>
              </a:pPr>
              <a:r>
                <a:rPr lang="en-US" sz="1200" dirty="0">
                  <a:solidFill>
                    <a:schemeClr val="bg1">
                      <a:lumMod val="65000"/>
                    </a:schemeClr>
                  </a:solidFill>
                </a:rPr>
                <a:t>1</a:t>
              </a:r>
              <a:r>
                <a:rPr lang="en-US" sz="1200" baseline="30000" dirty="0">
                  <a:solidFill>
                    <a:schemeClr val="bg1">
                      <a:lumMod val="65000"/>
                    </a:schemeClr>
                  </a:solidFill>
                </a:rPr>
                <a:t>st</a:t>
              </a:r>
              <a:r>
                <a:rPr lang="en-US" sz="1200" dirty="0">
                  <a:solidFill>
                    <a:schemeClr val="bg1">
                      <a:lumMod val="65000"/>
                    </a:schemeClr>
                  </a:solidFill>
                </a:rPr>
                <a:t> Woman Executive Director at Public Utility Commission of Texas </a:t>
              </a:r>
              <a:endParaRPr lang="id-ID" sz="1200" dirty="0">
                <a:solidFill>
                  <a:schemeClr val="bg1">
                    <a:lumMod val="65000"/>
                  </a:schemeClr>
                </a:solidFill>
              </a:endParaRPr>
            </a:p>
            <a:p>
              <a:pPr>
                <a:lnSpc>
                  <a:spcPct val="150000"/>
                </a:lnSpc>
              </a:pPr>
              <a:endParaRPr lang="en-US" sz="1200" dirty="0">
                <a:solidFill>
                  <a:schemeClr val="bg1">
                    <a:lumMod val="65000"/>
                  </a:schemeClr>
                </a:solidFill>
              </a:endParaRPr>
            </a:p>
          </p:txBody>
        </p:sp>
      </p:grpSp>
      <p:grpSp>
        <p:nvGrpSpPr>
          <p:cNvPr id="9" name="Group 8"/>
          <p:cNvGrpSpPr/>
          <p:nvPr/>
        </p:nvGrpSpPr>
        <p:grpSpPr>
          <a:xfrm>
            <a:off x="6217425" y="5262151"/>
            <a:ext cx="4458527" cy="634157"/>
            <a:chOff x="6217425" y="5262151"/>
            <a:chExt cx="4458527" cy="634157"/>
          </a:xfrm>
        </p:grpSpPr>
        <p:sp>
          <p:nvSpPr>
            <p:cNvPr id="197" name="TextBox 196"/>
            <p:cNvSpPr txBox="1"/>
            <p:nvPr/>
          </p:nvSpPr>
          <p:spPr>
            <a:xfrm>
              <a:off x="6217426" y="5262151"/>
              <a:ext cx="1428596" cy="369332"/>
            </a:xfrm>
            <a:prstGeom prst="rect">
              <a:avLst/>
            </a:prstGeom>
            <a:noFill/>
          </p:spPr>
          <p:txBody>
            <a:bodyPr wrap="none" rtlCol="0">
              <a:spAutoFit/>
            </a:bodyPr>
            <a:lstStyle/>
            <a:p>
              <a:r>
                <a:rPr lang="en-US" b="1" dirty="0">
                  <a:solidFill>
                    <a:schemeClr val="bg1">
                      <a:lumMod val="50000"/>
                    </a:schemeClr>
                  </a:solidFill>
                  <a:latin typeface="+mj-lt"/>
                </a:rPr>
                <a:t>Process Geek</a:t>
              </a:r>
              <a:endParaRPr lang="id-ID" b="1" dirty="0">
                <a:solidFill>
                  <a:schemeClr val="bg1">
                    <a:lumMod val="50000"/>
                  </a:schemeClr>
                </a:solidFill>
                <a:latin typeface="+mj-lt"/>
              </a:endParaRPr>
            </a:p>
          </p:txBody>
        </p:sp>
        <p:sp>
          <p:nvSpPr>
            <p:cNvPr id="198" name="TextBox 197"/>
            <p:cNvSpPr txBox="1"/>
            <p:nvPr/>
          </p:nvSpPr>
          <p:spPr>
            <a:xfrm>
              <a:off x="6217425" y="5555574"/>
              <a:ext cx="4458527" cy="340734"/>
            </a:xfrm>
            <a:prstGeom prst="rect">
              <a:avLst/>
            </a:prstGeom>
            <a:noFill/>
          </p:spPr>
          <p:txBody>
            <a:bodyPr wrap="square" rtlCol="0">
              <a:spAutoFit/>
            </a:bodyPr>
            <a:lstStyle/>
            <a:p>
              <a:pPr>
                <a:lnSpc>
                  <a:spcPct val="150000"/>
                </a:lnSpc>
              </a:pPr>
              <a:r>
                <a:rPr lang="en-US" sz="1200" dirty="0">
                  <a:solidFill>
                    <a:schemeClr val="bg1">
                      <a:lumMod val="65000"/>
                    </a:schemeClr>
                  </a:solidFill>
                </a:rPr>
                <a:t>I have a plan for that.</a:t>
              </a:r>
            </a:p>
          </p:txBody>
        </p:sp>
      </p:grpSp>
      <p:sp>
        <p:nvSpPr>
          <p:cNvPr id="36" name="Freeform 47">
            <a:extLst>
              <a:ext uri="{FF2B5EF4-FFF2-40B4-BE49-F238E27FC236}">
                <a16:creationId xmlns:a16="http://schemas.microsoft.com/office/drawing/2014/main" id="{2BD22EAC-BFFD-4E5C-9148-6F88D2AADF47}"/>
              </a:ext>
            </a:extLst>
          </p:cNvPr>
          <p:cNvSpPr>
            <a:spLocks noEditPoints="1"/>
          </p:cNvSpPr>
          <p:nvPr/>
        </p:nvSpPr>
        <p:spPr bwMode="auto">
          <a:xfrm>
            <a:off x="5385409" y="3516888"/>
            <a:ext cx="430309" cy="371526"/>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70">
            <a:extLst>
              <a:ext uri="{FF2B5EF4-FFF2-40B4-BE49-F238E27FC236}">
                <a16:creationId xmlns:a16="http://schemas.microsoft.com/office/drawing/2014/main" id="{34771D78-50DC-41FD-A946-6E36B127A84E}"/>
              </a:ext>
            </a:extLst>
          </p:cNvPr>
          <p:cNvSpPr>
            <a:spLocks noEditPoints="1"/>
          </p:cNvSpPr>
          <p:nvPr/>
        </p:nvSpPr>
        <p:spPr bwMode="auto">
          <a:xfrm>
            <a:off x="5438573" y="5507329"/>
            <a:ext cx="366713" cy="366713"/>
          </a:xfrm>
          <a:custGeom>
            <a:avLst/>
            <a:gdLst>
              <a:gd name="T0" fmla="*/ 188 w 231"/>
              <a:gd name="T1" fmla="*/ 145 h 231"/>
              <a:gd name="T2" fmla="*/ 188 w 231"/>
              <a:gd name="T3" fmla="*/ 101 h 231"/>
              <a:gd name="T4" fmla="*/ 130 w 231"/>
              <a:gd name="T5" fmla="*/ 101 h 231"/>
              <a:gd name="T6" fmla="*/ 130 w 231"/>
              <a:gd name="T7" fmla="*/ 87 h 231"/>
              <a:gd name="T8" fmla="*/ 173 w 231"/>
              <a:gd name="T9" fmla="*/ 87 h 231"/>
              <a:gd name="T10" fmla="*/ 173 w 231"/>
              <a:gd name="T11" fmla="*/ 0 h 231"/>
              <a:gd name="T12" fmla="*/ 72 w 231"/>
              <a:gd name="T13" fmla="*/ 0 h 231"/>
              <a:gd name="T14" fmla="*/ 72 w 231"/>
              <a:gd name="T15" fmla="*/ 87 h 231"/>
              <a:gd name="T16" fmla="*/ 115 w 231"/>
              <a:gd name="T17" fmla="*/ 87 h 231"/>
              <a:gd name="T18" fmla="*/ 115 w 231"/>
              <a:gd name="T19" fmla="*/ 101 h 231"/>
              <a:gd name="T20" fmla="*/ 43 w 231"/>
              <a:gd name="T21" fmla="*/ 101 h 231"/>
              <a:gd name="T22" fmla="*/ 43 w 231"/>
              <a:gd name="T23" fmla="*/ 145 h 231"/>
              <a:gd name="T24" fmla="*/ 0 w 231"/>
              <a:gd name="T25" fmla="*/ 145 h 231"/>
              <a:gd name="T26" fmla="*/ 0 w 231"/>
              <a:gd name="T27" fmla="*/ 231 h 231"/>
              <a:gd name="T28" fmla="*/ 101 w 231"/>
              <a:gd name="T29" fmla="*/ 231 h 231"/>
              <a:gd name="T30" fmla="*/ 101 w 231"/>
              <a:gd name="T31" fmla="*/ 145 h 231"/>
              <a:gd name="T32" fmla="*/ 58 w 231"/>
              <a:gd name="T33" fmla="*/ 145 h 231"/>
              <a:gd name="T34" fmla="*/ 58 w 231"/>
              <a:gd name="T35" fmla="*/ 116 h 231"/>
              <a:gd name="T36" fmla="*/ 173 w 231"/>
              <a:gd name="T37" fmla="*/ 116 h 231"/>
              <a:gd name="T38" fmla="*/ 173 w 231"/>
              <a:gd name="T39" fmla="*/ 145 h 231"/>
              <a:gd name="T40" fmla="*/ 130 w 231"/>
              <a:gd name="T41" fmla="*/ 145 h 231"/>
              <a:gd name="T42" fmla="*/ 130 w 231"/>
              <a:gd name="T43" fmla="*/ 231 h 231"/>
              <a:gd name="T44" fmla="*/ 231 w 231"/>
              <a:gd name="T45" fmla="*/ 231 h 231"/>
              <a:gd name="T46" fmla="*/ 231 w 231"/>
              <a:gd name="T47" fmla="*/ 145 h 231"/>
              <a:gd name="T48" fmla="*/ 188 w 231"/>
              <a:gd name="T49" fmla="*/ 145 h 231"/>
              <a:gd name="T50" fmla="*/ 87 w 231"/>
              <a:gd name="T51" fmla="*/ 159 h 231"/>
              <a:gd name="T52" fmla="*/ 87 w 231"/>
              <a:gd name="T53" fmla="*/ 173 h 231"/>
              <a:gd name="T54" fmla="*/ 14 w 231"/>
              <a:gd name="T55" fmla="*/ 173 h 231"/>
              <a:gd name="T56" fmla="*/ 14 w 231"/>
              <a:gd name="T57" fmla="*/ 159 h 231"/>
              <a:gd name="T58" fmla="*/ 87 w 231"/>
              <a:gd name="T59" fmla="*/ 159 h 231"/>
              <a:gd name="T60" fmla="*/ 87 w 231"/>
              <a:gd name="T61" fmla="*/ 29 h 231"/>
              <a:gd name="T62" fmla="*/ 87 w 231"/>
              <a:gd name="T63" fmla="*/ 15 h 231"/>
              <a:gd name="T64" fmla="*/ 159 w 231"/>
              <a:gd name="T65" fmla="*/ 15 h 231"/>
              <a:gd name="T66" fmla="*/ 159 w 231"/>
              <a:gd name="T67" fmla="*/ 29 h 231"/>
              <a:gd name="T68" fmla="*/ 87 w 231"/>
              <a:gd name="T69" fmla="*/ 29 h 231"/>
              <a:gd name="T70" fmla="*/ 217 w 231"/>
              <a:gd name="T71" fmla="*/ 173 h 231"/>
              <a:gd name="T72" fmla="*/ 144 w 231"/>
              <a:gd name="T73" fmla="*/ 173 h 231"/>
              <a:gd name="T74" fmla="*/ 144 w 231"/>
              <a:gd name="T75" fmla="*/ 159 h 231"/>
              <a:gd name="T76" fmla="*/ 217 w 231"/>
              <a:gd name="T77" fmla="*/ 159 h 231"/>
              <a:gd name="T78" fmla="*/ 217 w 231"/>
              <a:gd name="T79" fmla="*/ 17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231">
                <a:moveTo>
                  <a:pt x="188" y="145"/>
                </a:moveTo>
                <a:lnTo>
                  <a:pt x="188" y="101"/>
                </a:lnTo>
                <a:lnTo>
                  <a:pt x="130" y="101"/>
                </a:lnTo>
                <a:lnTo>
                  <a:pt x="130" y="87"/>
                </a:lnTo>
                <a:lnTo>
                  <a:pt x="173" y="87"/>
                </a:lnTo>
                <a:lnTo>
                  <a:pt x="173" y="0"/>
                </a:lnTo>
                <a:lnTo>
                  <a:pt x="72" y="0"/>
                </a:lnTo>
                <a:lnTo>
                  <a:pt x="72" y="87"/>
                </a:lnTo>
                <a:lnTo>
                  <a:pt x="115" y="87"/>
                </a:lnTo>
                <a:lnTo>
                  <a:pt x="115" y="101"/>
                </a:lnTo>
                <a:lnTo>
                  <a:pt x="43" y="101"/>
                </a:lnTo>
                <a:lnTo>
                  <a:pt x="43" y="145"/>
                </a:lnTo>
                <a:lnTo>
                  <a:pt x="0" y="145"/>
                </a:lnTo>
                <a:lnTo>
                  <a:pt x="0" y="231"/>
                </a:lnTo>
                <a:lnTo>
                  <a:pt x="101" y="231"/>
                </a:lnTo>
                <a:lnTo>
                  <a:pt x="101" y="145"/>
                </a:lnTo>
                <a:lnTo>
                  <a:pt x="58" y="145"/>
                </a:lnTo>
                <a:lnTo>
                  <a:pt x="58" y="116"/>
                </a:lnTo>
                <a:lnTo>
                  <a:pt x="173" y="116"/>
                </a:lnTo>
                <a:lnTo>
                  <a:pt x="173" y="145"/>
                </a:lnTo>
                <a:lnTo>
                  <a:pt x="130" y="145"/>
                </a:lnTo>
                <a:lnTo>
                  <a:pt x="130" y="231"/>
                </a:lnTo>
                <a:lnTo>
                  <a:pt x="231" y="231"/>
                </a:lnTo>
                <a:lnTo>
                  <a:pt x="231" y="145"/>
                </a:lnTo>
                <a:lnTo>
                  <a:pt x="188" y="145"/>
                </a:lnTo>
                <a:close/>
                <a:moveTo>
                  <a:pt x="87" y="159"/>
                </a:moveTo>
                <a:lnTo>
                  <a:pt x="87" y="173"/>
                </a:lnTo>
                <a:lnTo>
                  <a:pt x="14" y="173"/>
                </a:lnTo>
                <a:lnTo>
                  <a:pt x="14" y="159"/>
                </a:lnTo>
                <a:lnTo>
                  <a:pt x="87" y="159"/>
                </a:lnTo>
                <a:close/>
                <a:moveTo>
                  <a:pt x="87" y="29"/>
                </a:moveTo>
                <a:lnTo>
                  <a:pt x="87" y="15"/>
                </a:lnTo>
                <a:lnTo>
                  <a:pt x="159" y="15"/>
                </a:lnTo>
                <a:lnTo>
                  <a:pt x="159" y="29"/>
                </a:lnTo>
                <a:lnTo>
                  <a:pt x="87" y="29"/>
                </a:lnTo>
                <a:close/>
                <a:moveTo>
                  <a:pt x="217" y="173"/>
                </a:moveTo>
                <a:lnTo>
                  <a:pt x="144" y="173"/>
                </a:lnTo>
                <a:lnTo>
                  <a:pt x="144" y="159"/>
                </a:lnTo>
                <a:lnTo>
                  <a:pt x="217" y="159"/>
                </a:lnTo>
                <a:lnTo>
                  <a:pt x="217" y="1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9">
            <a:extLst>
              <a:ext uri="{FF2B5EF4-FFF2-40B4-BE49-F238E27FC236}">
                <a16:creationId xmlns:a16="http://schemas.microsoft.com/office/drawing/2014/main" id="{A7D6FF0F-3970-4E1C-BFB0-338267000D37}"/>
              </a:ext>
            </a:extLst>
          </p:cNvPr>
          <p:cNvSpPr>
            <a:spLocks noEditPoints="1"/>
          </p:cNvSpPr>
          <p:nvPr/>
        </p:nvSpPr>
        <p:spPr bwMode="auto">
          <a:xfrm>
            <a:off x="5429598" y="2575276"/>
            <a:ext cx="366713" cy="296863"/>
          </a:xfrm>
          <a:custGeom>
            <a:avLst/>
            <a:gdLst>
              <a:gd name="T0" fmla="*/ 32 w 64"/>
              <a:gd name="T1" fmla="*/ 12 h 52"/>
              <a:gd name="T2" fmla="*/ 0 w 64"/>
              <a:gd name="T3" fmla="*/ 0 h 52"/>
              <a:gd name="T4" fmla="*/ 0 w 64"/>
              <a:gd name="T5" fmla="*/ 44 h 52"/>
              <a:gd name="T6" fmla="*/ 2 w 64"/>
              <a:gd name="T7" fmla="*/ 44 h 52"/>
              <a:gd name="T8" fmla="*/ 4 w 64"/>
              <a:gd name="T9" fmla="*/ 44 h 52"/>
              <a:gd name="T10" fmla="*/ 4 w 64"/>
              <a:gd name="T11" fmla="*/ 48 h 52"/>
              <a:gd name="T12" fmla="*/ 28 w 64"/>
              <a:gd name="T13" fmla="*/ 52 h 52"/>
              <a:gd name="T14" fmla="*/ 36 w 64"/>
              <a:gd name="T15" fmla="*/ 52 h 52"/>
              <a:gd name="T16" fmla="*/ 60 w 64"/>
              <a:gd name="T17" fmla="*/ 48 h 52"/>
              <a:gd name="T18" fmla="*/ 60 w 64"/>
              <a:gd name="T19" fmla="*/ 44 h 52"/>
              <a:gd name="T20" fmla="*/ 62 w 64"/>
              <a:gd name="T21" fmla="*/ 44 h 52"/>
              <a:gd name="T22" fmla="*/ 64 w 64"/>
              <a:gd name="T23" fmla="*/ 44 h 52"/>
              <a:gd name="T24" fmla="*/ 64 w 64"/>
              <a:gd name="T25" fmla="*/ 0 h 52"/>
              <a:gd name="T26" fmla="*/ 32 w 64"/>
              <a:gd name="T27" fmla="*/ 12 h 52"/>
              <a:gd name="T28" fmla="*/ 28 w 64"/>
              <a:gd name="T29" fmla="*/ 42 h 52"/>
              <a:gd name="T30" fmla="*/ 4 w 64"/>
              <a:gd name="T31" fmla="*/ 38 h 52"/>
              <a:gd name="T32" fmla="*/ 4 w 64"/>
              <a:gd name="T33" fmla="*/ 4 h 52"/>
              <a:gd name="T34" fmla="*/ 9 w 64"/>
              <a:gd name="T35" fmla="*/ 4 h 52"/>
              <a:gd name="T36" fmla="*/ 10 w 64"/>
              <a:gd name="T37" fmla="*/ 4 h 52"/>
              <a:gd name="T38" fmla="*/ 11 w 64"/>
              <a:gd name="T39" fmla="*/ 4 h 52"/>
              <a:gd name="T40" fmla="*/ 28 w 64"/>
              <a:gd name="T41" fmla="*/ 11 h 52"/>
              <a:gd name="T42" fmla="*/ 28 w 64"/>
              <a:gd name="T43" fmla="*/ 12 h 52"/>
              <a:gd name="T44" fmla="*/ 28 w 64"/>
              <a:gd name="T45" fmla="*/ 42 h 52"/>
              <a:gd name="T46" fmla="*/ 60 w 64"/>
              <a:gd name="T47" fmla="*/ 38 h 52"/>
              <a:gd name="T48" fmla="*/ 36 w 64"/>
              <a:gd name="T49" fmla="*/ 42 h 52"/>
              <a:gd name="T50" fmla="*/ 36 w 64"/>
              <a:gd name="T51" fmla="*/ 12 h 52"/>
              <a:gd name="T52" fmla="*/ 60 w 64"/>
              <a:gd name="T53" fmla="*/ 4 h 52"/>
              <a:gd name="T54" fmla="*/ 60 w 64"/>
              <a:gd name="T55"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52">
                <a:moveTo>
                  <a:pt x="32" y="12"/>
                </a:moveTo>
                <a:cubicBezTo>
                  <a:pt x="32" y="2"/>
                  <a:pt x="10" y="0"/>
                  <a:pt x="0" y="0"/>
                </a:cubicBezTo>
                <a:cubicBezTo>
                  <a:pt x="0" y="44"/>
                  <a:pt x="0" y="44"/>
                  <a:pt x="0" y="44"/>
                </a:cubicBezTo>
                <a:cubicBezTo>
                  <a:pt x="2" y="44"/>
                  <a:pt x="2" y="44"/>
                  <a:pt x="2" y="44"/>
                </a:cubicBezTo>
                <a:cubicBezTo>
                  <a:pt x="3" y="44"/>
                  <a:pt x="3" y="44"/>
                  <a:pt x="4" y="44"/>
                </a:cubicBezTo>
                <a:cubicBezTo>
                  <a:pt x="4" y="48"/>
                  <a:pt x="4" y="48"/>
                  <a:pt x="4" y="48"/>
                </a:cubicBezTo>
                <a:cubicBezTo>
                  <a:pt x="12" y="48"/>
                  <a:pt x="28" y="46"/>
                  <a:pt x="28" y="52"/>
                </a:cubicBezTo>
                <a:cubicBezTo>
                  <a:pt x="36" y="52"/>
                  <a:pt x="36" y="52"/>
                  <a:pt x="36" y="52"/>
                </a:cubicBezTo>
                <a:cubicBezTo>
                  <a:pt x="36" y="46"/>
                  <a:pt x="52" y="48"/>
                  <a:pt x="60" y="48"/>
                </a:cubicBezTo>
                <a:cubicBezTo>
                  <a:pt x="60" y="44"/>
                  <a:pt x="60" y="44"/>
                  <a:pt x="60" y="44"/>
                </a:cubicBezTo>
                <a:cubicBezTo>
                  <a:pt x="61" y="44"/>
                  <a:pt x="61" y="44"/>
                  <a:pt x="62" y="44"/>
                </a:cubicBezTo>
                <a:cubicBezTo>
                  <a:pt x="64" y="44"/>
                  <a:pt x="64" y="44"/>
                  <a:pt x="64" y="44"/>
                </a:cubicBezTo>
                <a:cubicBezTo>
                  <a:pt x="64" y="0"/>
                  <a:pt x="64" y="0"/>
                  <a:pt x="64" y="0"/>
                </a:cubicBezTo>
                <a:cubicBezTo>
                  <a:pt x="54" y="0"/>
                  <a:pt x="32" y="2"/>
                  <a:pt x="32" y="12"/>
                </a:cubicBezTo>
                <a:close/>
                <a:moveTo>
                  <a:pt x="28" y="42"/>
                </a:moveTo>
                <a:cubicBezTo>
                  <a:pt x="22" y="38"/>
                  <a:pt x="11" y="38"/>
                  <a:pt x="4" y="38"/>
                </a:cubicBezTo>
                <a:cubicBezTo>
                  <a:pt x="4" y="4"/>
                  <a:pt x="4" y="4"/>
                  <a:pt x="4" y="4"/>
                </a:cubicBezTo>
                <a:cubicBezTo>
                  <a:pt x="6" y="4"/>
                  <a:pt x="8" y="4"/>
                  <a:pt x="9" y="4"/>
                </a:cubicBezTo>
                <a:cubicBezTo>
                  <a:pt x="10" y="4"/>
                  <a:pt x="10" y="4"/>
                  <a:pt x="10" y="4"/>
                </a:cubicBezTo>
                <a:cubicBezTo>
                  <a:pt x="11" y="4"/>
                  <a:pt x="11" y="4"/>
                  <a:pt x="11" y="4"/>
                </a:cubicBezTo>
                <a:cubicBezTo>
                  <a:pt x="19" y="5"/>
                  <a:pt x="27" y="7"/>
                  <a:pt x="28" y="11"/>
                </a:cubicBezTo>
                <a:cubicBezTo>
                  <a:pt x="28" y="12"/>
                  <a:pt x="28" y="12"/>
                  <a:pt x="28" y="12"/>
                </a:cubicBezTo>
                <a:lnTo>
                  <a:pt x="28" y="42"/>
                </a:lnTo>
                <a:close/>
                <a:moveTo>
                  <a:pt x="60" y="38"/>
                </a:moveTo>
                <a:cubicBezTo>
                  <a:pt x="53" y="38"/>
                  <a:pt x="42" y="38"/>
                  <a:pt x="36" y="42"/>
                </a:cubicBezTo>
                <a:cubicBezTo>
                  <a:pt x="36" y="12"/>
                  <a:pt x="36" y="12"/>
                  <a:pt x="36" y="12"/>
                </a:cubicBezTo>
                <a:cubicBezTo>
                  <a:pt x="36" y="9"/>
                  <a:pt x="40" y="4"/>
                  <a:pt x="60" y="4"/>
                </a:cubicBezTo>
                <a:lnTo>
                  <a:pt x="60"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44">
            <a:extLst>
              <a:ext uri="{FF2B5EF4-FFF2-40B4-BE49-F238E27FC236}">
                <a16:creationId xmlns:a16="http://schemas.microsoft.com/office/drawing/2014/main" id="{0E0A66EE-7BA7-4596-BFCA-A3E4A4F54E7C}"/>
              </a:ext>
            </a:extLst>
          </p:cNvPr>
          <p:cNvSpPr>
            <a:spLocks noEditPoints="1"/>
          </p:cNvSpPr>
          <p:nvPr/>
        </p:nvSpPr>
        <p:spPr bwMode="auto">
          <a:xfrm>
            <a:off x="5372448" y="4474082"/>
            <a:ext cx="481012" cy="34607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3372652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16"/>
                                        </p:tgtEl>
                                        <p:attrNameLst>
                                          <p:attrName>style.visibility</p:attrName>
                                        </p:attrNameLst>
                                      </p:cBhvr>
                                      <p:to>
                                        <p:strVal val="visible"/>
                                      </p:to>
                                    </p:set>
                                    <p:animEffect transition="in" filter="fade">
                                      <p:cBhvr>
                                        <p:cTn id="47" dur="500"/>
                                        <p:tgtEl>
                                          <p:spTgt spid="216"/>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17"/>
                                        </p:tgtEl>
                                        <p:attrNameLst>
                                          <p:attrName>style.visibility</p:attrName>
                                        </p:attrNameLst>
                                      </p:cBhvr>
                                      <p:to>
                                        <p:strVal val="visible"/>
                                      </p:to>
                                    </p:set>
                                    <p:animEffect transition="in" filter="fade">
                                      <p:cBhvr>
                                        <p:cTn id="61" dur="500"/>
                                        <p:tgtEl>
                                          <p:spTgt spid="21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218"/>
                                        </p:tgtEl>
                                        <p:attrNameLst>
                                          <p:attrName>style.visibility</p:attrName>
                                        </p:attrNameLst>
                                      </p:cBhvr>
                                      <p:to>
                                        <p:strVal val="visible"/>
                                      </p:to>
                                    </p:set>
                                    <p:animEffect transition="in" filter="fade">
                                      <p:cBhvr>
                                        <p:cTn id="75" dur="500"/>
                                        <p:tgtEl>
                                          <p:spTgt spid="218"/>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6" grpId="0" animBg="1"/>
      <p:bldP spid="217" grpId="0" animBg="1"/>
      <p:bldP spid="218" grpId="0" animBg="1"/>
      <p:bldP spid="3" grpId="0"/>
      <p:bldP spid="4" grpId="0"/>
      <p:bldP spid="36" grpId="0" animBg="1"/>
      <p:bldP spid="34" grpId="0" animBg="1"/>
      <p:bldP spid="35"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4661206" y="1476446"/>
            <a:ext cx="2896947" cy="369332"/>
          </a:xfrm>
          <a:prstGeom prst="rect">
            <a:avLst/>
          </a:prstGeom>
          <a:noFill/>
        </p:spPr>
        <p:txBody>
          <a:bodyPr wrap="none" rtlCol="0">
            <a:spAutoFit/>
          </a:bodyPr>
          <a:lstStyle/>
          <a:p>
            <a:r>
              <a:rPr lang="en-US" dirty="0">
                <a:solidFill>
                  <a:schemeClr val="accent2"/>
                </a:solidFill>
                <a:latin typeface="+mj-lt"/>
              </a:rPr>
              <a:t>Hazardous</a:t>
            </a:r>
            <a:r>
              <a:rPr lang="en-US" dirty="0">
                <a:solidFill>
                  <a:schemeClr val="bg1">
                    <a:lumMod val="65000"/>
                  </a:schemeClr>
                </a:solidFill>
                <a:latin typeface="+mj-lt"/>
              </a:rPr>
              <a:t> Conditions Ahead</a:t>
            </a:r>
          </a:p>
        </p:txBody>
      </p:sp>
      <p:sp>
        <p:nvSpPr>
          <p:cNvPr id="8" name="TextBox 7"/>
          <p:cNvSpPr txBox="1"/>
          <p:nvPr/>
        </p:nvSpPr>
        <p:spPr>
          <a:xfrm>
            <a:off x="3385216" y="754144"/>
            <a:ext cx="5448928" cy="830997"/>
          </a:xfrm>
          <a:prstGeom prst="rect">
            <a:avLst/>
          </a:prstGeom>
          <a:noFill/>
        </p:spPr>
        <p:txBody>
          <a:bodyPr wrap="none" rtlCol="0">
            <a:spAutoFit/>
          </a:bodyPr>
          <a:lstStyle/>
          <a:p>
            <a:r>
              <a:rPr lang="en-US" sz="4800" dirty="0">
                <a:solidFill>
                  <a:schemeClr val="bg1">
                    <a:lumMod val="50000"/>
                  </a:schemeClr>
                </a:solidFill>
                <a:latin typeface="+mj-lt"/>
              </a:rPr>
              <a:t>Planning &amp; Execution</a:t>
            </a:r>
          </a:p>
        </p:txBody>
      </p:sp>
      <p:cxnSp>
        <p:nvCxnSpPr>
          <p:cNvPr id="11" name="Straight Connector 10"/>
          <p:cNvCxnSpPr/>
          <p:nvPr/>
        </p:nvCxnSpPr>
        <p:spPr>
          <a:xfrm>
            <a:off x="6096000" y="2102176"/>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29675" y="2889686"/>
            <a:ext cx="2186817" cy="461665"/>
          </a:xfrm>
          <a:prstGeom prst="rect">
            <a:avLst/>
          </a:prstGeom>
          <a:noFill/>
        </p:spPr>
        <p:txBody>
          <a:bodyPr wrap="none" rtlCol="0">
            <a:spAutoFit/>
          </a:bodyPr>
          <a:lstStyle/>
          <a:p>
            <a:pPr algn="r"/>
            <a:r>
              <a:rPr lang="en-US" sz="2400" b="1" dirty="0">
                <a:solidFill>
                  <a:schemeClr val="bg1">
                    <a:lumMod val="50000"/>
                  </a:schemeClr>
                </a:solidFill>
                <a:latin typeface="+mj-lt"/>
              </a:rPr>
              <a:t>Project Concept</a:t>
            </a:r>
            <a:endParaRPr lang="id-ID" sz="2400" b="1" dirty="0">
              <a:solidFill>
                <a:schemeClr val="bg1">
                  <a:lumMod val="50000"/>
                </a:schemeClr>
              </a:solidFill>
              <a:latin typeface="+mj-lt"/>
            </a:endParaRPr>
          </a:p>
        </p:txBody>
      </p:sp>
      <p:sp>
        <p:nvSpPr>
          <p:cNvPr id="16" name="TextBox 15"/>
          <p:cNvSpPr txBox="1"/>
          <p:nvPr/>
        </p:nvSpPr>
        <p:spPr>
          <a:xfrm>
            <a:off x="1700625" y="3306861"/>
            <a:ext cx="2615867" cy="276999"/>
          </a:xfrm>
          <a:prstGeom prst="rect">
            <a:avLst/>
          </a:prstGeom>
          <a:noFill/>
        </p:spPr>
        <p:txBody>
          <a:bodyPr wrap="square" rtlCol="0">
            <a:spAutoFit/>
          </a:bodyPr>
          <a:lstStyle/>
          <a:p>
            <a:pPr algn="r"/>
            <a:r>
              <a:rPr lang="en-US" sz="1200" dirty="0">
                <a:solidFill>
                  <a:schemeClr val="bg1">
                    <a:lumMod val="65000"/>
                  </a:schemeClr>
                </a:solidFill>
              </a:rPr>
              <a:t>Starts with design?</a:t>
            </a:r>
            <a:endParaRPr lang="en-US" sz="1200" b="1" dirty="0">
              <a:solidFill>
                <a:schemeClr val="bg1">
                  <a:lumMod val="65000"/>
                </a:schemeClr>
              </a:solidFill>
            </a:endParaRPr>
          </a:p>
        </p:txBody>
      </p:sp>
      <p:sp>
        <p:nvSpPr>
          <p:cNvPr id="2" name="Isosceles Triangle 1"/>
          <p:cNvSpPr/>
          <p:nvPr/>
        </p:nvSpPr>
        <p:spPr>
          <a:xfrm rot="10800000">
            <a:off x="5964025" y="1973474"/>
            <a:ext cx="263951" cy="15580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p:cNvSpPr/>
          <p:nvPr/>
        </p:nvSpPr>
        <p:spPr>
          <a:xfrm>
            <a:off x="6039439" y="3366931"/>
            <a:ext cx="113122" cy="113122"/>
          </a:xfrm>
          <a:prstGeom prst="ellipse">
            <a:avLst/>
          </a:prstGeom>
          <a:solidFill>
            <a:schemeClr val="accent2"/>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 name="Straight Connector 9"/>
          <p:cNvCxnSpPr/>
          <p:nvPr/>
        </p:nvCxnSpPr>
        <p:spPr>
          <a:xfrm>
            <a:off x="5514680" y="3442346"/>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48467" y="2915164"/>
            <a:ext cx="1054364" cy="10543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cxnSp>
        <p:nvCxnSpPr>
          <p:cNvPr id="27" name="Straight Connector 26"/>
          <p:cNvCxnSpPr/>
          <p:nvPr/>
        </p:nvCxnSpPr>
        <p:spPr>
          <a:xfrm>
            <a:off x="6096000" y="3488801"/>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039439" y="4753556"/>
            <a:ext cx="113122" cy="113122"/>
          </a:xfrm>
          <a:prstGeom prst="ellipse">
            <a:avLst/>
          </a:prstGeom>
          <a:solidFill>
            <a:schemeClr val="accent3"/>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9" name="Straight Connector 28"/>
          <p:cNvCxnSpPr/>
          <p:nvPr/>
        </p:nvCxnSpPr>
        <p:spPr>
          <a:xfrm>
            <a:off x="6152561" y="4828971"/>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677320" y="4301789"/>
            <a:ext cx="1054364" cy="1054364"/>
          </a:xfrm>
          <a:prstGeom prst="rect">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2" name="Straight Connector 31"/>
          <p:cNvCxnSpPr/>
          <p:nvPr/>
        </p:nvCxnSpPr>
        <p:spPr>
          <a:xfrm>
            <a:off x="6096000" y="4866678"/>
            <a:ext cx="0" cy="1991322"/>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17011" y="4301789"/>
            <a:ext cx="1029449" cy="461665"/>
          </a:xfrm>
          <a:prstGeom prst="rect">
            <a:avLst/>
          </a:prstGeom>
          <a:noFill/>
        </p:spPr>
        <p:txBody>
          <a:bodyPr wrap="none" rtlCol="0">
            <a:spAutoFit/>
          </a:bodyPr>
          <a:lstStyle/>
          <a:p>
            <a:r>
              <a:rPr lang="en-US" sz="2400" b="1" dirty="0">
                <a:solidFill>
                  <a:schemeClr val="bg1">
                    <a:lumMod val="50000"/>
                  </a:schemeClr>
                </a:solidFill>
                <a:latin typeface="+mj-lt"/>
              </a:rPr>
              <a:t>Design</a:t>
            </a:r>
            <a:endParaRPr lang="id-ID" sz="2400" b="1" dirty="0">
              <a:solidFill>
                <a:schemeClr val="bg1">
                  <a:lumMod val="50000"/>
                </a:schemeClr>
              </a:solidFill>
              <a:latin typeface="+mj-lt"/>
            </a:endParaRPr>
          </a:p>
        </p:txBody>
      </p:sp>
      <p:cxnSp>
        <p:nvCxnSpPr>
          <p:cNvPr id="31" name="Straight Connector 30"/>
          <p:cNvCxnSpPr>
            <a:cxnSpLocks/>
            <a:endCxn id="8" idx="0"/>
          </p:cNvCxnSpPr>
          <p:nvPr/>
        </p:nvCxnSpPr>
        <p:spPr>
          <a:xfrm>
            <a:off x="6109680" y="0"/>
            <a:ext cx="0" cy="754144"/>
          </a:xfrm>
          <a:prstGeom prst="line">
            <a:avLst/>
          </a:prstGeom>
          <a:ln w="25400">
            <a:solidFill>
              <a:schemeClr val="bg1">
                <a:lumMod val="8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48467" y="3882658"/>
            <a:ext cx="1054364" cy="8687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p:cNvSpPr/>
          <p:nvPr/>
        </p:nvSpPr>
        <p:spPr>
          <a:xfrm>
            <a:off x="6674896" y="5269283"/>
            <a:ext cx="1054364" cy="8687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a:extLst>
              <a:ext uri="{FF2B5EF4-FFF2-40B4-BE49-F238E27FC236}">
                <a16:creationId xmlns:a16="http://schemas.microsoft.com/office/drawing/2014/main" id="{CB1F827B-15E8-4D94-B498-68582494E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983" y="3071835"/>
            <a:ext cx="593170" cy="682066"/>
          </a:xfrm>
          <a:prstGeom prst="rect">
            <a:avLst/>
          </a:prstGeom>
        </p:spPr>
      </p:pic>
      <p:sp>
        <p:nvSpPr>
          <p:cNvPr id="23" name="Oval 22">
            <a:extLst>
              <a:ext uri="{FF2B5EF4-FFF2-40B4-BE49-F238E27FC236}">
                <a16:creationId xmlns:a16="http://schemas.microsoft.com/office/drawing/2014/main" id="{77DA4699-1E17-4A53-A62B-D822C52B66A1}"/>
              </a:ext>
            </a:extLst>
          </p:cNvPr>
          <p:cNvSpPr/>
          <p:nvPr/>
        </p:nvSpPr>
        <p:spPr>
          <a:xfrm>
            <a:off x="6038285" y="5936064"/>
            <a:ext cx="113122" cy="113122"/>
          </a:xfrm>
          <a:prstGeom prst="ellipse">
            <a:avLst/>
          </a:prstGeom>
          <a:solidFill>
            <a:schemeClr val="accent2"/>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4" name="Straight Connector 23">
            <a:extLst>
              <a:ext uri="{FF2B5EF4-FFF2-40B4-BE49-F238E27FC236}">
                <a16:creationId xmlns:a16="http://schemas.microsoft.com/office/drawing/2014/main" id="{B647363E-D9FE-4430-9A90-9C2A9AD9AD3D}"/>
              </a:ext>
            </a:extLst>
          </p:cNvPr>
          <p:cNvCxnSpPr/>
          <p:nvPr/>
        </p:nvCxnSpPr>
        <p:spPr>
          <a:xfrm>
            <a:off x="5513526" y="6011479"/>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5799CE-E1AB-47D9-AD2D-7461AE7BA994}"/>
              </a:ext>
            </a:extLst>
          </p:cNvPr>
          <p:cNvSpPr/>
          <p:nvPr/>
        </p:nvSpPr>
        <p:spPr>
          <a:xfrm>
            <a:off x="4447313" y="5484297"/>
            <a:ext cx="1054364" cy="10543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 name="Rectangle 25">
            <a:extLst>
              <a:ext uri="{FF2B5EF4-FFF2-40B4-BE49-F238E27FC236}">
                <a16:creationId xmlns:a16="http://schemas.microsoft.com/office/drawing/2014/main" id="{790C953F-633F-41BF-9526-B3EE49CCC28F}"/>
              </a:ext>
            </a:extLst>
          </p:cNvPr>
          <p:cNvSpPr/>
          <p:nvPr/>
        </p:nvSpPr>
        <p:spPr>
          <a:xfrm>
            <a:off x="4447313" y="6451791"/>
            <a:ext cx="1054364" cy="8687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3" name="Picture 32">
            <a:extLst>
              <a:ext uri="{FF2B5EF4-FFF2-40B4-BE49-F238E27FC236}">
                <a16:creationId xmlns:a16="http://schemas.microsoft.com/office/drawing/2014/main" id="{49B8748D-BF7F-4F3E-97A7-D3151DF945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9145" y="5576436"/>
            <a:ext cx="593170" cy="682066"/>
          </a:xfrm>
          <a:prstGeom prst="rect">
            <a:avLst/>
          </a:prstGeom>
        </p:spPr>
      </p:pic>
      <p:sp>
        <p:nvSpPr>
          <p:cNvPr id="35" name="TextBox 34">
            <a:extLst>
              <a:ext uri="{FF2B5EF4-FFF2-40B4-BE49-F238E27FC236}">
                <a16:creationId xmlns:a16="http://schemas.microsoft.com/office/drawing/2014/main" id="{D51596C7-F78C-416F-A70A-5E56A76C31B9}"/>
              </a:ext>
            </a:extLst>
          </p:cNvPr>
          <p:cNvSpPr txBox="1"/>
          <p:nvPr/>
        </p:nvSpPr>
        <p:spPr>
          <a:xfrm>
            <a:off x="2531494" y="5455804"/>
            <a:ext cx="1802096" cy="461665"/>
          </a:xfrm>
          <a:prstGeom prst="rect">
            <a:avLst/>
          </a:prstGeom>
          <a:noFill/>
        </p:spPr>
        <p:txBody>
          <a:bodyPr wrap="none" rtlCol="0">
            <a:spAutoFit/>
          </a:bodyPr>
          <a:lstStyle/>
          <a:p>
            <a:pPr algn="r"/>
            <a:r>
              <a:rPr lang="en-US" sz="2400" b="1" dirty="0">
                <a:solidFill>
                  <a:schemeClr val="bg1">
                    <a:lumMod val="50000"/>
                  </a:schemeClr>
                </a:solidFill>
                <a:latin typeface="+mj-lt"/>
              </a:rPr>
              <a:t>Construction</a:t>
            </a:r>
            <a:endParaRPr lang="id-ID" sz="2400" b="1" dirty="0">
              <a:solidFill>
                <a:schemeClr val="bg1">
                  <a:lumMod val="50000"/>
                </a:schemeClr>
              </a:solidFill>
              <a:latin typeface="+mj-lt"/>
            </a:endParaRPr>
          </a:p>
        </p:txBody>
      </p:sp>
      <p:sp>
        <p:nvSpPr>
          <p:cNvPr id="36" name="Freeform 34">
            <a:extLst>
              <a:ext uri="{FF2B5EF4-FFF2-40B4-BE49-F238E27FC236}">
                <a16:creationId xmlns:a16="http://schemas.microsoft.com/office/drawing/2014/main" id="{AD702B37-2866-4B49-9A1B-8CDDDDF8F9F9}"/>
              </a:ext>
            </a:extLst>
          </p:cNvPr>
          <p:cNvSpPr>
            <a:spLocks noEditPoints="1"/>
          </p:cNvSpPr>
          <p:nvPr/>
        </p:nvSpPr>
        <p:spPr bwMode="auto">
          <a:xfrm>
            <a:off x="6978141" y="4560869"/>
            <a:ext cx="496887" cy="482600"/>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pic>
        <p:nvPicPr>
          <p:cNvPr id="13" name="Picture 12">
            <a:extLst>
              <a:ext uri="{FF2B5EF4-FFF2-40B4-BE49-F238E27FC236}">
                <a16:creationId xmlns:a16="http://schemas.microsoft.com/office/drawing/2014/main" id="{44702278-51B1-4325-81FF-60F0CC47F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734" y="5669270"/>
            <a:ext cx="646709" cy="646709"/>
          </a:xfrm>
          <a:prstGeom prst="rect">
            <a:avLst/>
          </a:prstGeom>
        </p:spPr>
      </p:pic>
    </p:spTree>
    <p:extLst>
      <p:ext uri="{BB962C8B-B14F-4D97-AF65-F5344CB8AC3E}">
        <p14:creationId xmlns:p14="http://schemas.microsoft.com/office/powerpoint/2010/main" val="1702394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4500"/>
                            </p:stCondLst>
                            <p:childTnLst>
                              <p:par>
                                <p:cTn id="53" presetID="22" presetClass="entr" presetSubtype="1"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par>
                          <p:cTn id="79" fill="hold">
                            <p:stCondLst>
                              <p:cond delay="7000"/>
                            </p:stCondLst>
                            <p:childTnLst>
                              <p:par>
                                <p:cTn id="80" presetID="10"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par>
                          <p:cTn id="83" fill="hold">
                            <p:stCondLst>
                              <p:cond delay="7500"/>
                            </p:stCondLst>
                            <p:childTnLst>
                              <p:par>
                                <p:cTn id="84" presetID="22" presetClass="entr" presetSubtype="1"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up)">
                                      <p:cBhvr>
                                        <p:cTn id="86" dur="500"/>
                                        <p:tgtEl>
                                          <p:spTgt spid="32"/>
                                        </p:tgtEl>
                                      </p:cBhvr>
                                    </p:animEffect>
                                  </p:childTnLst>
                                </p:cTn>
                              </p:par>
                            </p:childTnLst>
                          </p:cTn>
                        </p:par>
                        <p:par>
                          <p:cTn id="87" fill="hold">
                            <p:stCondLst>
                              <p:cond delay="8000"/>
                            </p:stCondLst>
                            <p:childTnLst>
                              <p:par>
                                <p:cTn id="88" presetID="53" presetClass="entr" presetSubtype="16"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par>
                          <p:cTn id="93" fill="hold">
                            <p:stCondLst>
                              <p:cond delay="8500"/>
                            </p:stCondLst>
                            <p:childTnLst>
                              <p:par>
                                <p:cTn id="94" presetID="22" presetClass="entr" presetSubtype="2"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right)">
                                      <p:cBhvr>
                                        <p:cTn id="96" dur="500"/>
                                        <p:tgtEl>
                                          <p:spTgt spid="24"/>
                                        </p:tgtEl>
                                      </p:cBhvr>
                                    </p:animEffect>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childTnLst>
                                </p:cTn>
                              </p:par>
                            </p:childTnLst>
                          </p:cTn>
                        </p:par>
                        <p:par>
                          <p:cTn id="104" fill="hold">
                            <p:stCondLst>
                              <p:cond delay="9500"/>
                            </p:stCondLst>
                            <p:childTnLst>
                              <p:par>
                                <p:cTn id="105" presetID="53" presetClass="entr" presetSubtype="16"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childTnLst>
                          </p:cTn>
                        </p:par>
                        <p:par>
                          <p:cTn id="110" fill="hold">
                            <p:stCondLst>
                              <p:cond delay="10000"/>
                            </p:stCondLst>
                            <p:childTnLst>
                              <p:par>
                                <p:cTn id="111" presetID="10" presetClass="entr" presetSubtype="0"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500"/>
                                        <p:tgtEl>
                                          <p:spTgt spid="35"/>
                                        </p:tgtEl>
                                      </p:cBhvr>
                                    </p:animEffect>
                                  </p:childTnLst>
                                </p:cTn>
                              </p:par>
                            </p:childTnLst>
                          </p:cTn>
                        </p:par>
                        <p:par>
                          <p:cTn id="114" fill="hold">
                            <p:stCondLst>
                              <p:cond delay="10500"/>
                            </p:stCondLst>
                            <p:childTnLst>
                              <p:par>
                                <p:cTn id="115" presetID="53" presetClass="entr" presetSubtype="16" fill="hold"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P spid="2" grpId="0" animBg="1"/>
      <p:bldP spid="4" grpId="0" animBg="1"/>
      <p:bldP spid="14" grpId="0" animBg="1"/>
      <p:bldP spid="28" grpId="0" animBg="1"/>
      <p:bldP spid="30" grpId="0" animBg="1"/>
      <p:bldP spid="37" grpId="0"/>
      <p:bldP spid="5" grpId="0" animBg="1"/>
      <p:bldP spid="34" grpId="0" animBg="1"/>
      <p:bldP spid="23" grpId="0" animBg="1"/>
      <p:bldP spid="25" grpId="0" animBg="1"/>
      <p:bldP spid="26" grpId="0" animBg="1"/>
      <p:bldP spid="35"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6096000" y="0"/>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28310" y="787510"/>
            <a:ext cx="2488182" cy="461665"/>
          </a:xfrm>
          <a:prstGeom prst="rect">
            <a:avLst/>
          </a:prstGeom>
          <a:noFill/>
        </p:spPr>
        <p:txBody>
          <a:bodyPr wrap="none" rtlCol="0">
            <a:spAutoFit/>
          </a:bodyPr>
          <a:lstStyle/>
          <a:p>
            <a:pPr algn="r"/>
            <a:r>
              <a:rPr lang="en-US" sz="2400" b="1" dirty="0">
                <a:solidFill>
                  <a:schemeClr val="bg1">
                    <a:lumMod val="50000"/>
                  </a:schemeClr>
                </a:solidFill>
                <a:latin typeface="+mj-lt"/>
              </a:rPr>
              <a:t>Stages of a Project</a:t>
            </a:r>
            <a:endParaRPr lang="id-ID" sz="2400" b="1" dirty="0">
              <a:solidFill>
                <a:schemeClr val="bg1">
                  <a:lumMod val="50000"/>
                </a:schemeClr>
              </a:solidFill>
              <a:latin typeface="+mj-lt"/>
            </a:endParaRPr>
          </a:p>
        </p:txBody>
      </p:sp>
      <p:sp>
        <p:nvSpPr>
          <p:cNvPr id="16" name="TextBox 15"/>
          <p:cNvSpPr txBox="1"/>
          <p:nvPr/>
        </p:nvSpPr>
        <p:spPr>
          <a:xfrm>
            <a:off x="1700624" y="1214389"/>
            <a:ext cx="2615867" cy="276999"/>
          </a:xfrm>
          <a:prstGeom prst="rect">
            <a:avLst/>
          </a:prstGeom>
          <a:noFill/>
        </p:spPr>
        <p:txBody>
          <a:bodyPr wrap="square" rtlCol="0">
            <a:spAutoFit/>
          </a:bodyPr>
          <a:lstStyle/>
          <a:p>
            <a:pPr algn="r"/>
            <a:r>
              <a:rPr lang="en-US" sz="1200" dirty="0">
                <a:solidFill>
                  <a:schemeClr val="bg1">
                    <a:lumMod val="65000"/>
                  </a:schemeClr>
                </a:solidFill>
              </a:rPr>
              <a:t>Piece by Piece what to look for.</a:t>
            </a:r>
            <a:endParaRPr lang="en-US" sz="1200" b="1" dirty="0">
              <a:solidFill>
                <a:schemeClr val="bg1">
                  <a:lumMod val="65000"/>
                </a:schemeClr>
              </a:solidFill>
            </a:endParaRPr>
          </a:p>
        </p:txBody>
      </p:sp>
      <p:sp>
        <p:nvSpPr>
          <p:cNvPr id="4" name="Oval 3"/>
          <p:cNvSpPr/>
          <p:nvPr/>
        </p:nvSpPr>
        <p:spPr>
          <a:xfrm>
            <a:off x="6039439" y="1264755"/>
            <a:ext cx="113122" cy="113122"/>
          </a:xfrm>
          <a:prstGeom prst="ellipse">
            <a:avLst/>
          </a:prstGeom>
          <a:solidFill>
            <a:schemeClr val="accent4"/>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 name="Straight Connector 9"/>
          <p:cNvCxnSpPr/>
          <p:nvPr/>
        </p:nvCxnSpPr>
        <p:spPr>
          <a:xfrm>
            <a:off x="5514680" y="1340170"/>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48467" y="812988"/>
            <a:ext cx="1054364" cy="1054364"/>
          </a:xfrm>
          <a:prstGeom prst="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7" name="Straight Connector 26"/>
          <p:cNvCxnSpPr/>
          <p:nvPr/>
        </p:nvCxnSpPr>
        <p:spPr>
          <a:xfrm>
            <a:off x="6096000" y="1386625"/>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039439" y="2651380"/>
            <a:ext cx="113122" cy="113122"/>
          </a:xfrm>
          <a:prstGeom prst="ellipse">
            <a:avLst/>
          </a:prstGeom>
          <a:solidFill>
            <a:schemeClr val="accent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9" name="Straight Connector 28"/>
          <p:cNvCxnSpPr/>
          <p:nvPr/>
        </p:nvCxnSpPr>
        <p:spPr>
          <a:xfrm>
            <a:off x="6152561" y="2726795"/>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677320" y="2199613"/>
            <a:ext cx="1054364" cy="1054364"/>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TextBox 36"/>
          <p:cNvSpPr txBox="1"/>
          <p:nvPr/>
        </p:nvSpPr>
        <p:spPr>
          <a:xfrm>
            <a:off x="7917011" y="2199613"/>
            <a:ext cx="2488182" cy="461665"/>
          </a:xfrm>
          <a:prstGeom prst="rect">
            <a:avLst/>
          </a:prstGeom>
          <a:noFill/>
        </p:spPr>
        <p:txBody>
          <a:bodyPr wrap="none" rtlCol="0">
            <a:spAutoFit/>
          </a:bodyPr>
          <a:lstStyle/>
          <a:p>
            <a:r>
              <a:rPr lang="en-US" sz="2400" b="1" dirty="0">
                <a:solidFill>
                  <a:schemeClr val="bg1">
                    <a:lumMod val="50000"/>
                  </a:schemeClr>
                </a:solidFill>
                <a:latin typeface="+mj-lt"/>
              </a:rPr>
              <a:t>Success vs. Failure</a:t>
            </a:r>
            <a:endParaRPr lang="id-ID" sz="2400" b="1" dirty="0">
              <a:solidFill>
                <a:schemeClr val="bg1">
                  <a:lumMod val="50000"/>
                </a:schemeClr>
              </a:solidFill>
              <a:latin typeface="+mj-lt"/>
            </a:endParaRPr>
          </a:p>
        </p:txBody>
      </p:sp>
      <p:sp>
        <p:nvSpPr>
          <p:cNvPr id="38" name="TextBox 37"/>
          <p:cNvSpPr txBox="1"/>
          <p:nvPr/>
        </p:nvSpPr>
        <p:spPr>
          <a:xfrm>
            <a:off x="7917011" y="2616788"/>
            <a:ext cx="2615867" cy="276999"/>
          </a:xfrm>
          <a:prstGeom prst="rect">
            <a:avLst/>
          </a:prstGeom>
          <a:noFill/>
        </p:spPr>
        <p:txBody>
          <a:bodyPr wrap="square" rtlCol="0">
            <a:spAutoFit/>
          </a:bodyPr>
          <a:lstStyle/>
          <a:p>
            <a:r>
              <a:rPr lang="en-US" sz="1200" dirty="0">
                <a:solidFill>
                  <a:schemeClr val="bg1">
                    <a:lumMod val="65000"/>
                  </a:schemeClr>
                </a:solidFill>
              </a:rPr>
              <a:t>A few examples</a:t>
            </a:r>
            <a:endParaRPr lang="en-US" sz="1200" b="1" dirty="0">
              <a:solidFill>
                <a:schemeClr val="bg1">
                  <a:lumMod val="65000"/>
                </a:schemeClr>
              </a:solidFill>
            </a:endParaRPr>
          </a:p>
        </p:txBody>
      </p:sp>
      <p:cxnSp>
        <p:nvCxnSpPr>
          <p:cNvPr id="67" name="Straight Connector 66"/>
          <p:cNvCxnSpPr/>
          <p:nvPr/>
        </p:nvCxnSpPr>
        <p:spPr>
          <a:xfrm>
            <a:off x="6096000" y="2761021"/>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92841" y="3548531"/>
            <a:ext cx="923651" cy="461665"/>
          </a:xfrm>
          <a:prstGeom prst="rect">
            <a:avLst/>
          </a:prstGeom>
          <a:noFill/>
        </p:spPr>
        <p:txBody>
          <a:bodyPr wrap="none" rtlCol="0">
            <a:spAutoFit/>
          </a:bodyPr>
          <a:lstStyle/>
          <a:p>
            <a:pPr algn="r"/>
            <a:r>
              <a:rPr lang="en-US" sz="2400" b="1" dirty="0">
                <a:solidFill>
                  <a:schemeClr val="bg1">
                    <a:lumMod val="50000"/>
                  </a:schemeClr>
                </a:solidFill>
                <a:latin typeface="+mj-lt"/>
              </a:rPr>
              <a:t>Why?!</a:t>
            </a:r>
            <a:endParaRPr lang="id-ID" sz="2400" b="1" dirty="0">
              <a:solidFill>
                <a:schemeClr val="bg1">
                  <a:lumMod val="50000"/>
                </a:schemeClr>
              </a:solidFill>
              <a:latin typeface="+mj-lt"/>
            </a:endParaRPr>
          </a:p>
        </p:txBody>
      </p:sp>
      <p:sp>
        <p:nvSpPr>
          <p:cNvPr id="69" name="TextBox 68"/>
          <p:cNvSpPr txBox="1"/>
          <p:nvPr/>
        </p:nvSpPr>
        <p:spPr>
          <a:xfrm>
            <a:off x="1700625" y="3965706"/>
            <a:ext cx="2615867" cy="276999"/>
          </a:xfrm>
          <a:prstGeom prst="rect">
            <a:avLst/>
          </a:prstGeom>
          <a:noFill/>
        </p:spPr>
        <p:txBody>
          <a:bodyPr wrap="square" rtlCol="0">
            <a:spAutoFit/>
          </a:bodyPr>
          <a:lstStyle/>
          <a:p>
            <a:pPr algn="r"/>
            <a:r>
              <a:rPr lang="en-US" sz="1200" dirty="0">
                <a:solidFill>
                  <a:schemeClr val="bg1">
                    <a:lumMod val="65000"/>
                  </a:schemeClr>
                </a:solidFill>
              </a:rPr>
              <a:t>The Best Examples</a:t>
            </a:r>
            <a:endParaRPr lang="en-US" sz="1200" b="1" dirty="0">
              <a:solidFill>
                <a:schemeClr val="bg1">
                  <a:lumMod val="65000"/>
                </a:schemeClr>
              </a:solidFill>
            </a:endParaRPr>
          </a:p>
        </p:txBody>
      </p:sp>
      <p:sp>
        <p:nvSpPr>
          <p:cNvPr id="70" name="Oval 69"/>
          <p:cNvSpPr/>
          <p:nvPr/>
        </p:nvSpPr>
        <p:spPr>
          <a:xfrm>
            <a:off x="6039439" y="4025776"/>
            <a:ext cx="113122" cy="113122"/>
          </a:xfrm>
          <a:prstGeom prst="ellipse">
            <a:avLst/>
          </a:prstGeom>
          <a:solidFill>
            <a:schemeClr val="accent5"/>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1" name="Straight Connector 70"/>
          <p:cNvCxnSpPr/>
          <p:nvPr/>
        </p:nvCxnSpPr>
        <p:spPr>
          <a:xfrm>
            <a:off x="5514680" y="4101191"/>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448467" y="3574009"/>
            <a:ext cx="1054364" cy="1054364"/>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8" name="Straight Connector 77"/>
          <p:cNvCxnSpPr/>
          <p:nvPr/>
        </p:nvCxnSpPr>
        <p:spPr>
          <a:xfrm>
            <a:off x="6096000" y="4147646"/>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039439" y="5412401"/>
            <a:ext cx="113122" cy="113122"/>
          </a:xfrm>
          <a:prstGeom prst="ellipse">
            <a:avLst/>
          </a:prstGeom>
          <a:solidFill>
            <a:schemeClr val="accent6"/>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0" name="Straight Connector 79"/>
          <p:cNvCxnSpPr/>
          <p:nvPr/>
        </p:nvCxnSpPr>
        <p:spPr>
          <a:xfrm>
            <a:off x="6152561" y="5487816"/>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677320" y="4960634"/>
            <a:ext cx="1054364" cy="1054364"/>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TextBox 81"/>
          <p:cNvSpPr txBox="1"/>
          <p:nvPr/>
        </p:nvSpPr>
        <p:spPr>
          <a:xfrm>
            <a:off x="7917011" y="4960634"/>
            <a:ext cx="962123" cy="461665"/>
          </a:xfrm>
          <a:prstGeom prst="rect">
            <a:avLst/>
          </a:prstGeom>
          <a:noFill/>
        </p:spPr>
        <p:txBody>
          <a:bodyPr wrap="none" rtlCol="0">
            <a:spAutoFit/>
          </a:bodyPr>
          <a:lstStyle/>
          <a:p>
            <a:r>
              <a:rPr lang="en-US" sz="2400" b="1" dirty="0">
                <a:solidFill>
                  <a:schemeClr val="bg1">
                    <a:lumMod val="50000"/>
                  </a:schemeClr>
                </a:solidFill>
                <a:latin typeface="+mj-lt"/>
              </a:rPr>
              <a:t>How?!</a:t>
            </a:r>
            <a:endParaRPr lang="id-ID" sz="2400" b="1" dirty="0">
              <a:solidFill>
                <a:schemeClr val="bg1">
                  <a:lumMod val="50000"/>
                </a:schemeClr>
              </a:solidFill>
              <a:latin typeface="+mj-lt"/>
            </a:endParaRPr>
          </a:p>
        </p:txBody>
      </p:sp>
      <p:sp>
        <p:nvSpPr>
          <p:cNvPr id="83" name="TextBox 82"/>
          <p:cNvSpPr txBox="1"/>
          <p:nvPr/>
        </p:nvSpPr>
        <p:spPr>
          <a:xfrm>
            <a:off x="7917011" y="5377809"/>
            <a:ext cx="2615867" cy="276999"/>
          </a:xfrm>
          <a:prstGeom prst="rect">
            <a:avLst/>
          </a:prstGeom>
          <a:noFill/>
        </p:spPr>
        <p:txBody>
          <a:bodyPr wrap="square" rtlCol="0">
            <a:spAutoFit/>
          </a:bodyPr>
          <a:lstStyle/>
          <a:p>
            <a:r>
              <a:rPr lang="en-US" sz="1200" dirty="0">
                <a:solidFill>
                  <a:schemeClr val="bg1">
                    <a:lumMod val="65000"/>
                  </a:schemeClr>
                </a:solidFill>
              </a:rPr>
              <a:t>Step by Step Plan</a:t>
            </a:r>
            <a:endParaRPr lang="en-US" sz="1200" b="1" dirty="0">
              <a:solidFill>
                <a:schemeClr val="bg1">
                  <a:lumMod val="65000"/>
                </a:schemeClr>
              </a:solidFill>
            </a:endParaRPr>
          </a:p>
        </p:txBody>
      </p:sp>
      <p:cxnSp>
        <p:nvCxnSpPr>
          <p:cNvPr id="92" name="Straight Connector 91"/>
          <p:cNvCxnSpPr/>
          <p:nvPr/>
        </p:nvCxnSpPr>
        <p:spPr>
          <a:xfrm>
            <a:off x="6096000" y="5539737"/>
            <a:ext cx="0" cy="1318263"/>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759246" y="1105077"/>
            <a:ext cx="432806" cy="432478"/>
            <a:chOff x="9525" y="-1587"/>
            <a:chExt cx="2097088" cy="2095500"/>
          </a:xfrm>
          <a:solidFill>
            <a:schemeClr val="bg1"/>
          </a:solidFill>
        </p:grpSpPr>
        <p:sp>
          <p:nvSpPr>
            <p:cNvPr id="12" name="Freeform 5"/>
            <p:cNvSpPr>
              <a:spLocks noEditPoints="1"/>
            </p:cNvSpPr>
            <p:nvPr/>
          </p:nvSpPr>
          <p:spPr bwMode="auto">
            <a:xfrm>
              <a:off x="9525"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4 w 174"/>
                <a:gd name="T31" fmla="*/ 52 h 556"/>
                <a:gd name="T32" fmla="*/ 104 w 174"/>
                <a:gd name="T33" fmla="*/ 89 h 556"/>
                <a:gd name="T34" fmla="*/ 87 w 174"/>
                <a:gd name="T35" fmla="*/ 87 h 556"/>
                <a:gd name="T36" fmla="*/ 70 w 174"/>
                <a:gd name="T37" fmla="*/ 89 h 556"/>
                <a:gd name="T38" fmla="*/ 70 w 174"/>
                <a:gd name="T39" fmla="*/ 52 h 556"/>
                <a:gd name="T40" fmla="*/ 104 w 174"/>
                <a:gd name="T41" fmla="*/ 504 h 556"/>
                <a:gd name="T42" fmla="*/ 87 w 174"/>
                <a:gd name="T43" fmla="*/ 521 h 556"/>
                <a:gd name="T44" fmla="*/ 70 w 174"/>
                <a:gd name="T45" fmla="*/ 504 h 556"/>
                <a:gd name="T46" fmla="*/ 70 w 174"/>
                <a:gd name="T47" fmla="*/ 259 h 556"/>
                <a:gd name="T48" fmla="*/ 87 w 174"/>
                <a:gd name="T49" fmla="*/ 261 h 556"/>
                <a:gd name="T50" fmla="*/ 104 w 174"/>
                <a:gd name="T51" fmla="*/ 259 h 556"/>
                <a:gd name="T52" fmla="*/ 104 w 174"/>
                <a:gd name="T53" fmla="*/ 504 h 556"/>
                <a:gd name="T54" fmla="*/ 137 w 174"/>
                <a:gd name="T55" fmla="*/ 188 h 556"/>
                <a:gd name="T56" fmla="*/ 136 w 174"/>
                <a:gd name="T57" fmla="*/ 191 h 556"/>
                <a:gd name="T58" fmla="*/ 129 w 174"/>
                <a:gd name="T59" fmla="*/ 204 h 556"/>
                <a:gd name="T60" fmla="*/ 129 w 174"/>
                <a:gd name="T61" fmla="*/ 204 h 556"/>
                <a:gd name="T62" fmla="*/ 118 w 174"/>
                <a:gd name="T63" fmla="*/ 215 h 556"/>
                <a:gd name="T64" fmla="*/ 118 w 174"/>
                <a:gd name="T65" fmla="*/ 215 h 556"/>
                <a:gd name="T66" fmla="*/ 104 w 174"/>
                <a:gd name="T67" fmla="*/ 223 h 556"/>
                <a:gd name="T68" fmla="*/ 87 w 174"/>
                <a:gd name="T69" fmla="*/ 226 h 556"/>
                <a:gd name="T70" fmla="*/ 70 w 174"/>
                <a:gd name="T71" fmla="*/ 223 h 556"/>
                <a:gd name="T72" fmla="*/ 56 w 174"/>
                <a:gd name="T73" fmla="*/ 215 h 556"/>
                <a:gd name="T74" fmla="*/ 55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5 w 174"/>
                <a:gd name="T95" fmla="*/ 132 h 556"/>
                <a:gd name="T96" fmla="*/ 56 w 174"/>
                <a:gd name="T97" fmla="*/ 132 h 556"/>
                <a:gd name="T98" fmla="*/ 70 w 174"/>
                <a:gd name="T99" fmla="*/ 125 h 556"/>
                <a:gd name="T100" fmla="*/ 87 w 174"/>
                <a:gd name="T101" fmla="*/ 122 h 556"/>
                <a:gd name="T102" fmla="*/ 104 w 174"/>
                <a:gd name="T103" fmla="*/ 125 h 556"/>
                <a:gd name="T104" fmla="*/ 118 w 174"/>
                <a:gd name="T105" fmla="*/ 132 h 556"/>
                <a:gd name="T106" fmla="*/ 118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7" y="35"/>
                    <a:pt x="87" y="35"/>
                  </a:cubicBezTo>
                  <a:cubicBezTo>
                    <a:pt x="96" y="35"/>
                    <a:pt x="104" y="43"/>
                    <a:pt x="104" y="52"/>
                  </a:cubicBezTo>
                  <a:cubicBezTo>
                    <a:pt x="104" y="89"/>
                    <a:pt x="104" y="89"/>
                    <a:pt x="104" y="89"/>
                  </a:cubicBezTo>
                  <a:cubicBezTo>
                    <a:pt x="99" y="87"/>
                    <a:pt x="93" y="87"/>
                    <a:pt x="87" y="87"/>
                  </a:cubicBezTo>
                  <a:cubicBezTo>
                    <a:pt x="81" y="87"/>
                    <a:pt x="75" y="87"/>
                    <a:pt x="70" y="89"/>
                  </a:cubicBezTo>
                  <a:lnTo>
                    <a:pt x="70" y="52"/>
                  </a:lnTo>
                  <a:close/>
                  <a:moveTo>
                    <a:pt x="104" y="504"/>
                  </a:moveTo>
                  <a:cubicBezTo>
                    <a:pt x="104" y="513"/>
                    <a:pt x="96" y="521"/>
                    <a:pt x="87" y="521"/>
                  </a:cubicBezTo>
                  <a:cubicBezTo>
                    <a:pt x="77" y="521"/>
                    <a:pt x="70" y="513"/>
                    <a:pt x="70" y="504"/>
                  </a:cubicBezTo>
                  <a:cubicBezTo>
                    <a:pt x="70" y="259"/>
                    <a:pt x="70" y="259"/>
                    <a:pt x="70" y="259"/>
                  </a:cubicBezTo>
                  <a:cubicBezTo>
                    <a:pt x="75" y="260"/>
                    <a:pt x="81" y="261"/>
                    <a:pt x="87" y="261"/>
                  </a:cubicBezTo>
                  <a:cubicBezTo>
                    <a:pt x="93" y="261"/>
                    <a:pt x="99" y="260"/>
                    <a:pt x="104" y="259"/>
                  </a:cubicBezTo>
                  <a:lnTo>
                    <a:pt x="104" y="504"/>
                  </a:lnTo>
                  <a:close/>
                  <a:moveTo>
                    <a:pt x="137" y="188"/>
                  </a:moveTo>
                  <a:cubicBezTo>
                    <a:pt x="136" y="189"/>
                    <a:pt x="136" y="190"/>
                    <a:pt x="136" y="191"/>
                  </a:cubicBezTo>
                  <a:cubicBezTo>
                    <a:pt x="134" y="196"/>
                    <a:pt x="132" y="200"/>
                    <a:pt x="129" y="204"/>
                  </a:cubicBezTo>
                  <a:cubicBezTo>
                    <a:pt x="129" y="204"/>
                    <a:pt x="129" y="204"/>
                    <a:pt x="129" y="204"/>
                  </a:cubicBezTo>
                  <a:cubicBezTo>
                    <a:pt x="126" y="208"/>
                    <a:pt x="122" y="212"/>
                    <a:pt x="118" y="215"/>
                  </a:cubicBezTo>
                  <a:cubicBezTo>
                    <a:pt x="118" y="215"/>
                    <a:pt x="118" y="215"/>
                    <a:pt x="118" y="215"/>
                  </a:cubicBezTo>
                  <a:cubicBezTo>
                    <a:pt x="114" y="218"/>
                    <a:pt x="109" y="221"/>
                    <a:pt x="104" y="223"/>
                  </a:cubicBezTo>
                  <a:cubicBezTo>
                    <a:pt x="99" y="225"/>
                    <a:pt x="93" y="226"/>
                    <a:pt x="87" y="226"/>
                  </a:cubicBezTo>
                  <a:cubicBezTo>
                    <a:pt x="81" y="226"/>
                    <a:pt x="75" y="225"/>
                    <a:pt x="70" y="223"/>
                  </a:cubicBezTo>
                  <a:cubicBezTo>
                    <a:pt x="64" y="221"/>
                    <a:pt x="60" y="218"/>
                    <a:pt x="56" y="215"/>
                  </a:cubicBezTo>
                  <a:cubicBezTo>
                    <a:pt x="56" y="215"/>
                    <a:pt x="56" y="215"/>
                    <a:pt x="55" y="215"/>
                  </a:cubicBezTo>
                  <a:cubicBezTo>
                    <a:pt x="51" y="212"/>
                    <a:pt x="48" y="208"/>
                    <a:pt x="45" y="204"/>
                  </a:cubicBezTo>
                  <a:cubicBezTo>
                    <a:pt x="45" y="204"/>
                    <a:pt x="45" y="204"/>
                    <a:pt x="45" y="204"/>
                  </a:cubicBezTo>
                  <a:cubicBezTo>
                    <a:pt x="42" y="200"/>
                    <a:pt x="40" y="196"/>
                    <a:pt x="38" y="191"/>
                  </a:cubicBezTo>
                  <a:cubicBezTo>
                    <a:pt x="38" y="190"/>
                    <a:pt x="37" y="189"/>
                    <a:pt x="37" y="188"/>
                  </a:cubicBezTo>
                  <a:cubicBezTo>
                    <a:pt x="36" y="184"/>
                    <a:pt x="35" y="179"/>
                    <a:pt x="35" y="174"/>
                  </a:cubicBezTo>
                  <a:cubicBezTo>
                    <a:pt x="35" y="169"/>
                    <a:pt x="36" y="164"/>
                    <a:pt x="37" y="159"/>
                  </a:cubicBezTo>
                  <a:cubicBezTo>
                    <a:pt x="37" y="158"/>
                    <a:pt x="38" y="157"/>
                    <a:pt x="38" y="156"/>
                  </a:cubicBezTo>
                  <a:cubicBezTo>
                    <a:pt x="40" y="152"/>
                    <a:pt x="42" y="147"/>
                    <a:pt x="45" y="144"/>
                  </a:cubicBezTo>
                  <a:cubicBezTo>
                    <a:pt x="45" y="143"/>
                    <a:pt x="45" y="143"/>
                    <a:pt x="45" y="143"/>
                  </a:cubicBezTo>
                  <a:cubicBezTo>
                    <a:pt x="48" y="139"/>
                    <a:pt x="51" y="136"/>
                    <a:pt x="55" y="132"/>
                  </a:cubicBezTo>
                  <a:cubicBezTo>
                    <a:pt x="56" y="132"/>
                    <a:pt x="56" y="132"/>
                    <a:pt x="56" y="132"/>
                  </a:cubicBezTo>
                  <a:cubicBezTo>
                    <a:pt x="60" y="129"/>
                    <a:pt x="64" y="127"/>
                    <a:pt x="70" y="125"/>
                  </a:cubicBezTo>
                  <a:cubicBezTo>
                    <a:pt x="75" y="123"/>
                    <a:pt x="81" y="122"/>
                    <a:pt x="87" y="122"/>
                  </a:cubicBezTo>
                  <a:cubicBezTo>
                    <a:pt x="93" y="122"/>
                    <a:pt x="99" y="123"/>
                    <a:pt x="104" y="125"/>
                  </a:cubicBezTo>
                  <a:cubicBezTo>
                    <a:pt x="109" y="127"/>
                    <a:pt x="114" y="129"/>
                    <a:pt x="118" y="132"/>
                  </a:cubicBezTo>
                  <a:cubicBezTo>
                    <a:pt x="118" y="132"/>
                    <a:pt x="118" y="132"/>
                    <a:pt x="118" y="132"/>
                  </a:cubicBezTo>
                  <a:cubicBezTo>
                    <a:pt x="122" y="136"/>
                    <a:pt x="126" y="139"/>
                    <a:pt x="129" y="143"/>
                  </a:cubicBezTo>
                  <a:cubicBezTo>
                    <a:pt x="129" y="143"/>
                    <a:pt x="129" y="143"/>
                    <a:pt x="129" y="144"/>
                  </a:cubicBezTo>
                  <a:cubicBezTo>
                    <a:pt x="132" y="147"/>
                    <a:pt x="134" y="152"/>
                    <a:pt x="136" y="156"/>
                  </a:cubicBezTo>
                  <a:cubicBezTo>
                    <a:pt x="136" y="157"/>
                    <a:pt x="136" y="158"/>
                    <a:pt x="137" y="159"/>
                  </a:cubicBezTo>
                  <a:cubicBezTo>
                    <a:pt x="138" y="164"/>
                    <a:pt x="139" y="169"/>
                    <a:pt x="139" y="174"/>
                  </a:cubicBezTo>
                  <a:cubicBezTo>
                    <a:pt x="139" y="179"/>
                    <a:pt x="138" y="184"/>
                    <a:pt x="137" y="1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6"/>
            <p:cNvSpPr>
              <a:spLocks noEditPoints="1"/>
            </p:cNvSpPr>
            <p:nvPr/>
          </p:nvSpPr>
          <p:spPr bwMode="auto">
            <a:xfrm>
              <a:off x="1449388"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5 w 174"/>
                <a:gd name="T31" fmla="*/ 52 h 556"/>
                <a:gd name="T32" fmla="*/ 105 w 174"/>
                <a:gd name="T33" fmla="*/ 89 h 556"/>
                <a:gd name="T34" fmla="*/ 87 w 174"/>
                <a:gd name="T35" fmla="*/ 87 h 556"/>
                <a:gd name="T36" fmla="*/ 70 w 174"/>
                <a:gd name="T37" fmla="*/ 89 h 556"/>
                <a:gd name="T38" fmla="*/ 70 w 174"/>
                <a:gd name="T39" fmla="*/ 52 h 556"/>
                <a:gd name="T40" fmla="*/ 105 w 174"/>
                <a:gd name="T41" fmla="*/ 504 h 556"/>
                <a:gd name="T42" fmla="*/ 87 w 174"/>
                <a:gd name="T43" fmla="*/ 521 h 556"/>
                <a:gd name="T44" fmla="*/ 70 w 174"/>
                <a:gd name="T45" fmla="*/ 504 h 556"/>
                <a:gd name="T46" fmla="*/ 70 w 174"/>
                <a:gd name="T47" fmla="*/ 259 h 556"/>
                <a:gd name="T48" fmla="*/ 87 w 174"/>
                <a:gd name="T49" fmla="*/ 261 h 556"/>
                <a:gd name="T50" fmla="*/ 105 w 174"/>
                <a:gd name="T51" fmla="*/ 259 h 556"/>
                <a:gd name="T52" fmla="*/ 105 w 174"/>
                <a:gd name="T53" fmla="*/ 504 h 556"/>
                <a:gd name="T54" fmla="*/ 137 w 174"/>
                <a:gd name="T55" fmla="*/ 188 h 556"/>
                <a:gd name="T56" fmla="*/ 136 w 174"/>
                <a:gd name="T57" fmla="*/ 191 h 556"/>
                <a:gd name="T58" fmla="*/ 129 w 174"/>
                <a:gd name="T59" fmla="*/ 204 h 556"/>
                <a:gd name="T60" fmla="*/ 129 w 174"/>
                <a:gd name="T61" fmla="*/ 204 h 556"/>
                <a:gd name="T62" fmla="*/ 119 w 174"/>
                <a:gd name="T63" fmla="*/ 215 h 556"/>
                <a:gd name="T64" fmla="*/ 118 w 174"/>
                <a:gd name="T65" fmla="*/ 215 h 556"/>
                <a:gd name="T66" fmla="*/ 105 w 174"/>
                <a:gd name="T67" fmla="*/ 223 h 556"/>
                <a:gd name="T68" fmla="*/ 87 w 174"/>
                <a:gd name="T69" fmla="*/ 226 h 556"/>
                <a:gd name="T70" fmla="*/ 70 w 174"/>
                <a:gd name="T71" fmla="*/ 223 h 556"/>
                <a:gd name="T72" fmla="*/ 56 w 174"/>
                <a:gd name="T73" fmla="*/ 215 h 556"/>
                <a:gd name="T74" fmla="*/ 56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6 w 174"/>
                <a:gd name="T95" fmla="*/ 132 h 556"/>
                <a:gd name="T96" fmla="*/ 56 w 174"/>
                <a:gd name="T97" fmla="*/ 132 h 556"/>
                <a:gd name="T98" fmla="*/ 70 w 174"/>
                <a:gd name="T99" fmla="*/ 125 h 556"/>
                <a:gd name="T100" fmla="*/ 87 w 174"/>
                <a:gd name="T101" fmla="*/ 122 h 556"/>
                <a:gd name="T102" fmla="*/ 105 w 174"/>
                <a:gd name="T103" fmla="*/ 125 h 556"/>
                <a:gd name="T104" fmla="*/ 118 w 174"/>
                <a:gd name="T105" fmla="*/ 132 h 556"/>
                <a:gd name="T106" fmla="*/ 119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8" y="35"/>
                    <a:pt x="87" y="35"/>
                  </a:cubicBezTo>
                  <a:cubicBezTo>
                    <a:pt x="97" y="35"/>
                    <a:pt x="105" y="43"/>
                    <a:pt x="105" y="52"/>
                  </a:cubicBezTo>
                  <a:cubicBezTo>
                    <a:pt x="105" y="89"/>
                    <a:pt x="105" y="89"/>
                    <a:pt x="105" y="89"/>
                  </a:cubicBezTo>
                  <a:cubicBezTo>
                    <a:pt x="99" y="87"/>
                    <a:pt x="93" y="87"/>
                    <a:pt x="87" y="87"/>
                  </a:cubicBezTo>
                  <a:cubicBezTo>
                    <a:pt x="81" y="87"/>
                    <a:pt x="75" y="87"/>
                    <a:pt x="70" y="89"/>
                  </a:cubicBezTo>
                  <a:lnTo>
                    <a:pt x="70" y="52"/>
                  </a:lnTo>
                  <a:close/>
                  <a:moveTo>
                    <a:pt x="105" y="504"/>
                  </a:moveTo>
                  <a:cubicBezTo>
                    <a:pt x="105" y="513"/>
                    <a:pt x="97" y="521"/>
                    <a:pt x="87" y="521"/>
                  </a:cubicBezTo>
                  <a:cubicBezTo>
                    <a:pt x="78" y="521"/>
                    <a:pt x="70" y="513"/>
                    <a:pt x="70" y="504"/>
                  </a:cubicBezTo>
                  <a:cubicBezTo>
                    <a:pt x="70" y="259"/>
                    <a:pt x="70" y="259"/>
                    <a:pt x="70" y="259"/>
                  </a:cubicBezTo>
                  <a:cubicBezTo>
                    <a:pt x="75" y="260"/>
                    <a:pt x="81" y="261"/>
                    <a:pt x="87" y="261"/>
                  </a:cubicBezTo>
                  <a:cubicBezTo>
                    <a:pt x="93" y="261"/>
                    <a:pt x="99" y="260"/>
                    <a:pt x="105" y="259"/>
                  </a:cubicBezTo>
                  <a:lnTo>
                    <a:pt x="105" y="504"/>
                  </a:lnTo>
                  <a:close/>
                  <a:moveTo>
                    <a:pt x="137" y="188"/>
                  </a:moveTo>
                  <a:cubicBezTo>
                    <a:pt x="137" y="189"/>
                    <a:pt x="136" y="190"/>
                    <a:pt x="136" y="191"/>
                  </a:cubicBezTo>
                  <a:cubicBezTo>
                    <a:pt x="134" y="196"/>
                    <a:pt x="132" y="200"/>
                    <a:pt x="129" y="204"/>
                  </a:cubicBezTo>
                  <a:cubicBezTo>
                    <a:pt x="129" y="204"/>
                    <a:pt x="129" y="204"/>
                    <a:pt x="129" y="204"/>
                  </a:cubicBezTo>
                  <a:cubicBezTo>
                    <a:pt x="126" y="208"/>
                    <a:pt x="123" y="212"/>
                    <a:pt x="119" y="215"/>
                  </a:cubicBezTo>
                  <a:cubicBezTo>
                    <a:pt x="118" y="215"/>
                    <a:pt x="118" y="215"/>
                    <a:pt x="118" y="215"/>
                  </a:cubicBezTo>
                  <a:cubicBezTo>
                    <a:pt x="114" y="218"/>
                    <a:pt x="110" y="221"/>
                    <a:pt x="105" y="223"/>
                  </a:cubicBezTo>
                  <a:cubicBezTo>
                    <a:pt x="99" y="225"/>
                    <a:pt x="93" y="226"/>
                    <a:pt x="87" y="226"/>
                  </a:cubicBezTo>
                  <a:cubicBezTo>
                    <a:pt x="81" y="226"/>
                    <a:pt x="75" y="225"/>
                    <a:pt x="70" y="223"/>
                  </a:cubicBezTo>
                  <a:cubicBezTo>
                    <a:pt x="65" y="221"/>
                    <a:pt x="60" y="218"/>
                    <a:pt x="56" y="215"/>
                  </a:cubicBezTo>
                  <a:cubicBezTo>
                    <a:pt x="56" y="215"/>
                    <a:pt x="56" y="215"/>
                    <a:pt x="56" y="215"/>
                  </a:cubicBezTo>
                  <a:cubicBezTo>
                    <a:pt x="52" y="212"/>
                    <a:pt x="48" y="208"/>
                    <a:pt x="45" y="204"/>
                  </a:cubicBezTo>
                  <a:cubicBezTo>
                    <a:pt x="45" y="204"/>
                    <a:pt x="45" y="204"/>
                    <a:pt x="45" y="204"/>
                  </a:cubicBezTo>
                  <a:cubicBezTo>
                    <a:pt x="42" y="200"/>
                    <a:pt x="40" y="196"/>
                    <a:pt x="38" y="191"/>
                  </a:cubicBezTo>
                  <a:cubicBezTo>
                    <a:pt x="38" y="190"/>
                    <a:pt x="38" y="189"/>
                    <a:pt x="37" y="188"/>
                  </a:cubicBezTo>
                  <a:cubicBezTo>
                    <a:pt x="36" y="184"/>
                    <a:pt x="35" y="179"/>
                    <a:pt x="35" y="174"/>
                  </a:cubicBezTo>
                  <a:cubicBezTo>
                    <a:pt x="35" y="169"/>
                    <a:pt x="36" y="164"/>
                    <a:pt x="37" y="159"/>
                  </a:cubicBezTo>
                  <a:cubicBezTo>
                    <a:pt x="38" y="158"/>
                    <a:pt x="38" y="157"/>
                    <a:pt x="38" y="156"/>
                  </a:cubicBezTo>
                  <a:cubicBezTo>
                    <a:pt x="40" y="152"/>
                    <a:pt x="42" y="147"/>
                    <a:pt x="45" y="144"/>
                  </a:cubicBezTo>
                  <a:cubicBezTo>
                    <a:pt x="45" y="143"/>
                    <a:pt x="45" y="143"/>
                    <a:pt x="45" y="143"/>
                  </a:cubicBezTo>
                  <a:cubicBezTo>
                    <a:pt x="48" y="139"/>
                    <a:pt x="52" y="136"/>
                    <a:pt x="56" y="132"/>
                  </a:cubicBezTo>
                  <a:cubicBezTo>
                    <a:pt x="56" y="132"/>
                    <a:pt x="56" y="132"/>
                    <a:pt x="56" y="132"/>
                  </a:cubicBezTo>
                  <a:cubicBezTo>
                    <a:pt x="60" y="129"/>
                    <a:pt x="65" y="127"/>
                    <a:pt x="70" y="125"/>
                  </a:cubicBezTo>
                  <a:cubicBezTo>
                    <a:pt x="75" y="123"/>
                    <a:pt x="81" y="122"/>
                    <a:pt x="87" y="122"/>
                  </a:cubicBezTo>
                  <a:cubicBezTo>
                    <a:pt x="93" y="122"/>
                    <a:pt x="99" y="123"/>
                    <a:pt x="105" y="125"/>
                  </a:cubicBezTo>
                  <a:cubicBezTo>
                    <a:pt x="110" y="127"/>
                    <a:pt x="114" y="129"/>
                    <a:pt x="118" y="132"/>
                  </a:cubicBezTo>
                  <a:cubicBezTo>
                    <a:pt x="118" y="132"/>
                    <a:pt x="118" y="132"/>
                    <a:pt x="119" y="132"/>
                  </a:cubicBezTo>
                  <a:cubicBezTo>
                    <a:pt x="123" y="136"/>
                    <a:pt x="126" y="139"/>
                    <a:pt x="129" y="143"/>
                  </a:cubicBezTo>
                  <a:cubicBezTo>
                    <a:pt x="129" y="143"/>
                    <a:pt x="129" y="143"/>
                    <a:pt x="129" y="144"/>
                  </a:cubicBezTo>
                  <a:cubicBezTo>
                    <a:pt x="132" y="147"/>
                    <a:pt x="134" y="152"/>
                    <a:pt x="136" y="156"/>
                  </a:cubicBezTo>
                  <a:cubicBezTo>
                    <a:pt x="136" y="157"/>
                    <a:pt x="137" y="158"/>
                    <a:pt x="137" y="159"/>
                  </a:cubicBezTo>
                  <a:cubicBezTo>
                    <a:pt x="138" y="164"/>
                    <a:pt x="139" y="169"/>
                    <a:pt x="139" y="174"/>
                  </a:cubicBezTo>
                  <a:cubicBezTo>
                    <a:pt x="139" y="179"/>
                    <a:pt x="138" y="184"/>
                    <a:pt x="137" y="1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7"/>
            <p:cNvSpPr>
              <a:spLocks noEditPoints="1"/>
            </p:cNvSpPr>
            <p:nvPr/>
          </p:nvSpPr>
          <p:spPr bwMode="auto">
            <a:xfrm>
              <a:off x="730250" y="-1587"/>
              <a:ext cx="655638" cy="2095500"/>
            </a:xfrm>
            <a:custGeom>
              <a:avLst/>
              <a:gdLst>
                <a:gd name="T0" fmla="*/ 139 w 174"/>
                <a:gd name="T1" fmla="*/ 313 h 556"/>
                <a:gd name="T2" fmla="*/ 139 w 174"/>
                <a:gd name="T3" fmla="*/ 52 h 556"/>
                <a:gd name="T4" fmla="*/ 87 w 174"/>
                <a:gd name="T5" fmla="*/ 0 h 556"/>
                <a:gd name="T6" fmla="*/ 35 w 174"/>
                <a:gd name="T7" fmla="*/ 52 h 556"/>
                <a:gd name="T8" fmla="*/ 35 w 174"/>
                <a:gd name="T9" fmla="*/ 313 h 556"/>
                <a:gd name="T10" fmla="*/ 0 w 174"/>
                <a:gd name="T11" fmla="*/ 382 h 556"/>
                <a:gd name="T12" fmla="*/ 35 w 174"/>
                <a:gd name="T13" fmla="*/ 451 h 556"/>
                <a:gd name="T14" fmla="*/ 35 w 174"/>
                <a:gd name="T15" fmla="*/ 504 h 556"/>
                <a:gd name="T16" fmla="*/ 87 w 174"/>
                <a:gd name="T17" fmla="*/ 556 h 556"/>
                <a:gd name="T18" fmla="*/ 139 w 174"/>
                <a:gd name="T19" fmla="*/ 504 h 556"/>
                <a:gd name="T20" fmla="*/ 139 w 174"/>
                <a:gd name="T21" fmla="*/ 451 h 556"/>
                <a:gd name="T22" fmla="*/ 174 w 174"/>
                <a:gd name="T23" fmla="*/ 382 h 556"/>
                <a:gd name="T24" fmla="*/ 139 w 174"/>
                <a:gd name="T25" fmla="*/ 313 h 556"/>
                <a:gd name="T26" fmla="*/ 70 w 174"/>
                <a:gd name="T27" fmla="*/ 52 h 556"/>
                <a:gd name="T28" fmla="*/ 87 w 174"/>
                <a:gd name="T29" fmla="*/ 35 h 556"/>
                <a:gd name="T30" fmla="*/ 104 w 174"/>
                <a:gd name="T31" fmla="*/ 52 h 556"/>
                <a:gd name="T32" fmla="*/ 104 w 174"/>
                <a:gd name="T33" fmla="*/ 297 h 556"/>
                <a:gd name="T34" fmla="*/ 87 w 174"/>
                <a:gd name="T35" fmla="*/ 295 h 556"/>
                <a:gd name="T36" fmla="*/ 70 w 174"/>
                <a:gd name="T37" fmla="*/ 297 h 556"/>
                <a:gd name="T38" fmla="*/ 70 w 174"/>
                <a:gd name="T39" fmla="*/ 52 h 556"/>
                <a:gd name="T40" fmla="*/ 104 w 174"/>
                <a:gd name="T41" fmla="*/ 504 h 556"/>
                <a:gd name="T42" fmla="*/ 87 w 174"/>
                <a:gd name="T43" fmla="*/ 521 h 556"/>
                <a:gd name="T44" fmla="*/ 70 w 174"/>
                <a:gd name="T45" fmla="*/ 504 h 556"/>
                <a:gd name="T46" fmla="*/ 70 w 174"/>
                <a:gd name="T47" fmla="*/ 467 h 556"/>
                <a:gd name="T48" fmla="*/ 87 w 174"/>
                <a:gd name="T49" fmla="*/ 469 h 556"/>
                <a:gd name="T50" fmla="*/ 104 w 174"/>
                <a:gd name="T51" fmla="*/ 467 h 556"/>
                <a:gd name="T52" fmla="*/ 104 w 174"/>
                <a:gd name="T53" fmla="*/ 504 h 556"/>
                <a:gd name="T54" fmla="*/ 137 w 174"/>
                <a:gd name="T55" fmla="*/ 397 h 556"/>
                <a:gd name="T56" fmla="*/ 136 w 174"/>
                <a:gd name="T57" fmla="*/ 400 h 556"/>
                <a:gd name="T58" fmla="*/ 129 w 174"/>
                <a:gd name="T59" fmla="*/ 412 h 556"/>
                <a:gd name="T60" fmla="*/ 129 w 174"/>
                <a:gd name="T61" fmla="*/ 413 h 556"/>
                <a:gd name="T62" fmla="*/ 118 w 174"/>
                <a:gd name="T63" fmla="*/ 424 h 556"/>
                <a:gd name="T64" fmla="*/ 118 w 174"/>
                <a:gd name="T65" fmla="*/ 424 h 556"/>
                <a:gd name="T66" fmla="*/ 104 w 174"/>
                <a:gd name="T67" fmla="*/ 431 h 556"/>
                <a:gd name="T68" fmla="*/ 87 w 174"/>
                <a:gd name="T69" fmla="*/ 434 h 556"/>
                <a:gd name="T70" fmla="*/ 70 w 174"/>
                <a:gd name="T71" fmla="*/ 431 h 556"/>
                <a:gd name="T72" fmla="*/ 56 w 174"/>
                <a:gd name="T73" fmla="*/ 424 h 556"/>
                <a:gd name="T74" fmla="*/ 56 w 174"/>
                <a:gd name="T75" fmla="*/ 424 h 556"/>
                <a:gd name="T76" fmla="*/ 45 w 174"/>
                <a:gd name="T77" fmla="*/ 413 h 556"/>
                <a:gd name="T78" fmla="*/ 45 w 174"/>
                <a:gd name="T79" fmla="*/ 412 h 556"/>
                <a:gd name="T80" fmla="*/ 38 w 174"/>
                <a:gd name="T81" fmla="*/ 400 h 556"/>
                <a:gd name="T82" fmla="*/ 37 w 174"/>
                <a:gd name="T83" fmla="*/ 397 h 556"/>
                <a:gd name="T84" fmla="*/ 35 w 174"/>
                <a:gd name="T85" fmla="*/ 382 h 556"/>
                <a:gd name="T86" fmla="*/ 37 w 174"/>
                <a:gd name="T87" fmla="*/ 368 h 556"/>
                <a:gd name="T88" fmla="*/ 38 w 174"/>
                <a:gd name="T89" fmla="*/ 365 h 556"/>
                <a:gd name="T90" fmla="*/ 45 w 174"/>
                <a:gd name="T91" fmla="*/ 352 h 556"/>
                <a:gd name="T92" fmla="*/ 45 w 174"/>
                <a:gd name="T93" fmla="*/ 352 h 556"/>
                <a:gd name="T94" fmla="*/ 56 w 174"/>
                <a:gd name="T95" fmla="*/ 341 h 556"/>
                <a:gd name="T96" fmla="*/ 56 w 174"/>
                <a:gd name="T97" fmla="*/ 341 h 556"/>
                <a:gd name="T98" fmla="*/ 70 w 174"/>
                <a:gd name="T99" fmla="*/ 333 h 556"/>
                <a:gd name="T100" fmla="*/ 87 w 174"/>
                <a:gd name="T101" fmla="*/ 330 h 556"/>
                <a:gd name="T102" fmla="*/ 104 w 174"/>
                <a:gd name="T103" fmla="*/ 333 h 556"/>
                <a:gd name="T104" fmla="*/ 118 w 174"/>
                <a:gd name="T105" fmla="*/ 341 h 556"/>
                <a:gd name="T106" fmla="*/ 118 w 174"/>
                <a:gd name="T107" fmla="*/ 341 h 556"/>
                <a:gd name="T108" fmla="*/ 129 w 174"/>
                <a:gd name="T109" fmla="*/ 352 h 556"/>
                <a:gd name="T110" fmla="*/ 129 w 174"/>
                <a:gd name="T111" fmla="*/ 352 h 556"/>
                <a:gd name="T112" fmla="*/ 136 w 174"/>
                <a:gd name="T113" fmla="*/ 365 h 556"/>
                <a:gd name="T114" fmla="*/ 137 w 174"/>
                <a:gd name="T115" fmla="*/ 368 h 556"/>
                <a:gd name="T116" fmla="*/ 139 w 174"/>
                <a:gd name="T117" fmla="*/ 382 h 556"/>
                <a:gd name="T118" fmla="*/ 137 w 174"/>
                <a:gd name="T119" fmla="*/ 3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313"/>
                  </a:moveTo>
                  <a:cubicBezTo>
                    <a:pt x="139" y="52"/>
                    <a:pt x="139" y="52"/>
                    <a:pt x="139" y="52"/>
                  </a:cubicBezTo>
                  <a:cubicBezTo>
                    <a:pt x="139" y="23"/>
                    <a:pt x="116" y="0"/>
                    <a:pt x="87" y="0"/>
                  </a:cubicBezTo>
                  <a:cubicBezTo>
                    <a:pt x="58" y="0"/>
                    <a:pt x="35" y="23"/>
                    <a:pt x="35" y="52"/>
                  </a:cubicBezTo>
                  <a:cubicBezTo>
                    <a:pt x="35" y="313"/>
                    <a:pt x="35" y="313"/>
                    <a:pt x="35" y="313"/>
                  </a:cubicBezTo>
                  <a:cubicBezTo>
                    <a:pt x="14" y="329"/>
                    <a:pt x="0" y="354"/>
                    <a:pt x="0" y="382"/>
                  </a:cubicBezTo>
                  <a:cubicBezTo>
                    <a:pt x="0" y="411"/>
                    <a:pt x="14" y="435"/>
                    <a:pt x="35" y="451"/>
                  </a:cubicBezTo>
                  <a:cubicBezTo>
                    <a:pt x="35" y="504"/>
                    <a:pt x="35" y="504"/>
                    <a:pt x="35" y="504"/>
                  </a:cubicBezTo>
                  <a:cubicBezTo>
                    <a:pt x="35" y="533"/>
                    <a:pt x="58" y="556"/>
                    <a:pt x="87" y="556"/>
                  </a:cubicBezTo>
                  <a:cubicBezTo>
                    <a:pt x="116" y="556"/>
                    <a:pt x="139" y="533"/>
                    <a:pt x="139" y="504"/>
                  </a:cubicBezTo>
                  <a:cubicBezTo>
                    <a:pt x="139" y="451"/>
                    <a:pt x="139" y="451"/>
                    <a:pt x="139" y="451"/>
                  </a:cubicBezTo>
                  <a:cubicBezTo>
                    <a:pt x="160" y="435"/>
                    <a:pt x="174" y="411"/>
                    <a:pt x="174" y="382"/>
                  </a:cubicBezTo>
                  <a:cubicBezTo>
                    <a:pt x="174" y="354"/>
                    <a:pt x="160" y="329"/>
                    <a:pt x="139" y="313"/>
                  </a:cubicBezTo>
                  <a:close/>
                  <a:moveTo>
                    <a:pt x="70" y="52"/>
                  </a:moveTo>
                  <a:cubicBezTo>
                    <a:pt x="70" y="43"/>
                    <a:pt x="77" y="35"/>
                    <a:pt x="87" y="35"/>
                  </a:cubicBezTo>
                  <a:cubicBezTo>
                    <a:pt x="97" y="35"/>
                    <a:pt x="104" y="43"/>
                    <a:pt x="104" y="52"/>
                  </a:cubicBezTo>
                  <a:cubicBezTo>
                    <a:pt x="104" y="297"/>
                    <a:pt x="104" y="297"/>
                    <a:pt x="104" y="297"/>
                  </a:cubicBezTo>
                  <a:cubicBezTo>
                    <a:pt x="99" y="296"/>
                    <a:pt x="93" y="295"/>
                    <a:pt x="87" y="295"/>
                  </a:cubicBezTo>
                  <a:cubicBezTo>
                    <a:pt x="81" y="295"/>
                    <a:pt x="75" y="296"/>
                    <a:pt x="70" y="297"/>
                  </a:cubicBezTo>
                  <a:lnTo>
                    <a:pt x="70" y="52"/>
                  </a:lnTo>
                  <a:close/>
                  <a:moveTo>
                    <a:pt x="104" y="504"/>
                  </a:moveTo>
                  <a:cubicBezTo>
                    <a:pt x="104" y="513"/>
                    <a:pt x="97" y="521"/>
                    <a:pt x="87" y="521"/>
                  </a:cubicBezTo>
                  <a:cubicBezTo>
                    <a:pt x="77" y="521"/>
                    <a:pt x="70" y="513"/>
                    <a:pt x="70" y="504"/>
                  </a:cubicBezTo>
                  <a:cubicBezTo>
                    <a:pt x="70" y="467"/>
                    <a:pt x="70" y="467"/>
                    <a:pt x="70" y="467"/>
                  </a:cubicBezTo>
                  <a:cubicBezTo>
                    <a:pt x="75" y="469"/>
                    <a:pt x="81" y="469"/>
                    <a:pt x="87" y="469"/>
                  </a:cubicBezTo>
                  <a:cubicBezTo>
                    <a:pt x="93" y="469"/>
                    <a:pt x="99" y="469"/>
                    <a:pt x="104" y="467"/>
                  </a:cubicBezTo>
                  <a:lnTo>
                    <a:pt x="104" y="504"/>
                  </a:lnTo>
                  <a:close/>
                  <a:moveTo>
                    <a:pt x="137" y="397"/>
                  </a:moveTo>
                  <a:cubicBezTo>
                    <a:pt x="137" y="398"/>
                    <a:pt x="136" y="399"/>
                    <a:pt x="136" y="400"/>
                  </a:cubicBezTo>
                  <a:cubicBezTo>
                    <a:pt x="134" y="404"/>
                    <a:pt x="132" y="409"/>
                    <a:pt x="129" y="412"/>
                  </a:cubicBezTo>
                  <a:cubicBezTo>
                    <a:pt x="129" y="412"/>
                    <a:pt x="129" y="413"/>
                    <a:pt x="129" y="413"/>
                  </a:cubicBezTo>
                  <a:cubicBezTo>
                    <a:pt x="126" y="417"/>
                    <a:pt x="123" y="420"/>
                    <a:pt x="118" y="424"/>
                  </a:cubicBezTo>
                  <a:cubicBezTo>
                    <a:pt x="118" y="424"/>
                    <a:pt x="118" y="424"/>
                    <a:pt x="118" y="424"/>
                  </a:cubicBezTo>
                  <a:cubicBezTo>
                    <a:pt x="114" y="427"/>
                    <a:pt x="109" y="429"/>
                    <a:pt x="104" y="431"/>
                  </a:cubicBezTo>
                  <a:cubicBezTo>
                    <a:pt x="99" y="433"/>
                    <a:pt x="93" y="434"/>
                    <a:pt x="87" y="434"/>
                  </a:cubicBezTo>
                  <a:cubicBezTo>
                    <a:pt x="81" y="434"/>
                    <a:pt x="75" y="433"/>
                    <a:pt x="70" y="431"/>
                  </a:cubicBezTo>
                  <a:cubicBezTo>
                    <a:pt x="65" y="429"/>
                    <a:pt x="60" y="427"/>
                    <a:pt x="56" y="424"/>
                  </a:cubicBezTo>
                  <a:cubicBezTo>
                    <a:pt x="56" y="424"/>
                    <a:pt x="56" y="424"/>
                    <a:pt x="56" y="424"/>
                  </a:cubicBezTo>
                  <a:cubicBezTo>
                    <a:pt x="51" y="420"/>
                    <a:pt x="48" y="417"/>
                    <a:pt x="45" y="413"/>
                  </a:cubicBezTo>
                  <a:cubicBezTo>
                    <a:pt x="45" y="413"/>
                    <a:pt x="45" y="412"/>
                    <a:pt x="45" y="412"/>
                  </a:cubicBezTo>
                  <a:cubicBezTo>
                    <a:pt x="42" y="409"/>
                    <a:pt x="40" y="404"/>
                    <a:pt x="38" y="400"/>
                  </a:cubicBezTo>
                  <a:cubicBezTo>
                    <a:pt x="38" y="399"/>
                    <a:pt x="37" y="398"/>
                    <a:pt x="37" y="397"/>
                  </a:cubicBezTo>
                  <a:cubicBezTo>
                    <a:pt x="36" y="392"/>
                    <a:pt x="35" y="387"/>
                    <a:pt x="35" y="382"/>
                  </a:cubicBezTo>
                  <a:cubicBezTo>
                    <a:pt x="35" y="377"/>
                    <a:pt x="36" y="372"/>
                    <a:pt x="37" y="368"/>
                  </a:cubicBezTo>
                  <a:cubicBezTo>
                    <a:pt x="37" y="367"/>
                    <a:pt x="38" y="366"/>
                    <a:pt x="38" y="365"/>
                  </a:cubicBezTo>
                  <a:cubicBezTo>
                    <a:pt x="40" y="360"/>
                    <a:pt x="42" y="356"/>
                    <a:pt x="45" y="352"/>
                  </a:cubicBezTo>
                  <a:cubicBezTo>
                    <a:pt x="45" y="352"/>
                    <a:pt x="45" y="352"/>
                    <a:pt x="45" y="352"/>
                  </a:cubicBezTo>
                  <a:cubicBezTo>
                    <a:pt x="48" y="348"/>
                    <a:pt x="51" y="344"/>
                    <a:pt x="56" y="341"/>
                  </a:cubicBezTo>
                  <a:cubicBezTo>
                    <a:pt x="56" y="341"/>
                    <a:pt x="56" y="341"/>
                    <a:pt x="56" y="341"/>
                  </a:cubicBezTo>
                  <a:cubicBezTo>
                    <a:pt x="60" y="338"/>
                    <a:pt x="65" y="335"/>
                    <a:pt x="70" y="333"/>
                  </a:cubicBezTo>
                  <a:cubicBezTo>
                    <a:pt x="75" y="331"/>
                    <a:pt x="81" y="330"/>
                    <a:pt x="87" y="330"/>
                  </a:cubicBezTo>
                  <a:cubicBezTo>
                    <a:pt x="93" y="330"/>
                    <a:pt x="99" y="331"/>
                    <a:pt x="104" y="333"/>
                  </a:cubicBezTo>
                  <a:cubicBezTo>
                    <a:pt x="109" y="335"/>
                    <a:pt x="114" y="338"/>
                    <a:pt x="118" y="341"/>
                  </a:cubicBezTo>
                  <a:cubicBezTo>
                    <a:pt x="118" y="341"/>
                    <a:pt x="118" y="341"/>
                    <a:pt x="118" y="341"/>
                  </a:cubicBezTo>
                  <a:cubicBezTo>
                    <a:pt x="123" y="344"/>
                    <a:pt x="126" y="348"/>
                    <a:pt x="129" y="352"/>
                  </a:cubicBezTo>
                  <a:cubicBezTo>
                    <a:pt x="129" y="352"/>
                    <a:pt x="129" y="352"/>
                    <a:pt x="129" y="352"/>
                  </a:cubicBezTo>
                  <a:cubicBezTo>
                    <a:pt x="132" y="356"/>
                    <a:pt x="134" y="360"/>
                    <a:pt x="136" y="365"/>
                  </a:cubicBezTo>
                  <a:cubicBezTo>
                    <a:pt x="136" y="366"/>
                    <a:pt x="137" y="367"/>
                    <a:pt x="137" y="368"/>
                  </a:cubicBezTo>
                  <a:cubicBezTo>
                    <a:pt x="138" y="372"/>
                    <a:pt x="139" y="377"/>
                    <a:pt x="139" y="382"/>
                  </a:cubicBezTo>
                  <a:cubicBezTo>
                    <a:pt x="139" y="387"/>
                    <a:pt x="138" y="392"/>
                    <a:pt x="137" y="39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3" name="Freeform 11"/>
          <p:cNvSpPr>
            <a:spLocks noEditPoints="1"/>
          </p:cNvSpPr>
          <p:nvPr/>
        </p:nvSpPr>
        <p:spPr bwMode="auto">
          <a:xfrm>
            <a:off x="6993948" y="2499642"/>
            <a:ext cx="421108" cy="416597"/>
          </a:xfrm>
          <a:custGeom>
            <a:avLst/>
            <a:gdLst>
              <a:gd name="T0" fmla="*/ 876 w 906"/>
              <a:gd name="T1" fmla="*/ 793 h 896"/>
              <a:gd name="T2" fmla="*/ 616 w 906"/>
              <a:gd name="T3" fmla="*/ 690 h 896"/>
              <a:gd name="T4" fmla="*/ 723 w 906"/>
              <a:gd name="T5" fmla="*/ 461 h 896"/>
              <a:gd name="T6" fmla="*/ 652 w 906"/>
              <a:gd name="T7" fmla="*/ 95 h 896"/>
              <a:gd name="T8" fmla="*/ 453 w 906"/>
              <a:gd name="T9" fmla="*/ 0 h 896"/>
              <a:gd name="T10" fmla="*/ 254 w 906"/>
              <a:gd name="T11" fmla="*/ 95 h 896"/>
              <a:gd name="T12" fmla="*/ 183 w 906"/>
              <a:gd name="T13" fmla="*/ 461 h 896"/>
              <a:gd name="T14" fmla="*/ 290 w 906"/>
              <a:gd name="T15" fmla="*/ 690 h 896"/>
              <a:gd name="T16" fmla="*/ 30 w 906"/>
              <a:gd name="T17" fmla="*/ 793 h 896"/>
              <a:gd name="T18" fmla="*/ 7 w 906"/>
              <a:gd name="T19" fmla="*/ 856 h 896"/>
              <a:gd name="T20" fmla="*/ 61 w 906"/>
              <a:gd name="T21" fmla="*/ 896 h 896"/>
              <a:gd name="T22" fmla="*/ 845 w 906"/>
              <a:gd name="T23" fmla="*/ 896 h 896"/>
              <a:gd name="T24" fmla="*/ 899 w 906"/>
              <a:gd name="T25" fmla="*/ 856 h 896"/>
              <a:gd name="T26" fmla="*/ 876 w 906"/>
              <a:gd name="T27" fmla="*/ 793 h 896"/>
              <a:gd name="T28" fmla="*/ 572 w 906"/>
              <a:gd name="T29" fmla="*/ 655 h 896"/>
              <a:gd name="T30" fmla="*/ 563 w 906"/>
              <a:gd name="T31" fmla="*/ 667 h 896"/>
              <a:gd name="T32" fmla="*/ 343 w 906"/>
              <a:gd name="T33" fmla="*/ 667 h 896"/>
              <a:gd name="T34" fmla="*/ 334 w 906"/>
              <a:gd name="T35" fmla="*/ 655 h 896"/>
              <a:gd name="T36" fmla="*/ 234 w 906"/>
              <a:gd name="T37" fmla="*/ 301 h 896"/>
              <a:gd name="T38" fmla="*/ 453 w 906"/>
              <a:gd name="T39" fmla="*/ 56 h 896"/>
              <a:gd name="T40" fmla="*/ 672 w 906"/>
              <a:gd name="T41" fmla="*/ 301 h 896"/>
              <a:gd name="T42" fmla="*/ 572 w 906"/>
              <a:gd name="T43" fmla="*/ 655 h 896"/>
              <a:gd name="T44" fmla="*/ 61 w 906"/>
              <a:gd name="T45" fmla="*/ 840 h 896"/>
              <a:gd name="T46" fmla="*/ 301 w 906"/>
              <a:gd name="T47" fmla="*/ 745 h 896"/>
              <a:gd name="T48" fmla="*/ 371 w 906"/>
              <a:gd name="T49" fmla="*/ 730 h 896"/>
              <a:gd name="T50" fmla="*/ 453 w 906"/>
              <a:gd name="T51" fmla="*/ 756 h 896"/>
              <a:gd name="T52" fmla="*/ 535 w 906"/>
              <a:gd name="T53" fmla="*/ 730 h 896"/>
              <a:gd name="T54" fmla="*/ 605 w 906"/>
              <a:gd name="T55" fmla="*/ 745 h 896"/>
              <a:gd name="T56" fmla="*/ 845 w 906"/>
              <a:gd name="T57" fmla="*/ 840 h 896"/>
              <a:gd name="T58" fmla="*/ 61 w 906"/>
              <a:gd name="T59" fmla="*/ 84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6" h="896">
                <a:moveTo>
                  <a:pt x="876" y="793"/>
                </a:moveTo>
                <a:cubicBezTo>
                  <a:pt x="870" y="790"/>
                  <a:pt x="768" y="723"/>
                  <a:pt x="616" y="690"/>
                </a:cubicBezTo>
                <a:cubicBezTo>
                  <a:pt x="672" y="619"/>
                  <a:pt x="708" y="524"/>
                  <a:pt x="723" y="461"/>
                </a:cubicBezTo>
                <a:cubicBezTo>
                  <a:pt x="744" y="374"/>
                  <a:pt x="736" y="202"/>
                  <a:pt x="652" y="95"/>
                </a:cubicBezTo>
                <a:cubicBezTo>
                  <a:pt x="603" y="33"/>
                  <a:pt x="534" y="0"/>
                  <a:pt x="453" y="0"/>
                </a:cubicBezTo>
                <a:cubicBezTo>
                  <a:pt x="372" y="0"/>
                  <a:pt x="303" y="33"/>
                  <a:pt x="254" y="95"/>
                </a:cubicBezTo>
                <a:cubicBezTo>
                  <a:pt x="170" y="202"/>
                  <a:pt x="162" y="374"/>
                  <a:pt x="183" y="461"/>
                </a:cubicBezTo>
                <a:cubicBezTo>
                  <a:pt x="198" y="524"/>
                  <a:pt x="234" y="619"/>
                  <a:pt x="290" y="690"/>
                </a:cubicBezTo>
                <a:cubicBezTo>
                  <a:pt x="138" y="723"/>
                  <a:pt x="36" y="790"/>
                  <a:pt x="30" y="793"/>
                </a:cubicBezTo>
                <a:cubicBezTo>
                  <a:pt x="9" y="807"/>
                  <a:pt x="0" y="833"/>
                  <a:pt x="7" y="856"/>
                </a:cubicBezTo>
                <a:cubicBezTo>
                  <a:pt x="15" y="880"/>
                  <a:pt x="36" y="896"/>
                  <a:pt x="61" y="896"/>
                </a:cubicBezTo>
                <a:cubicBezTo>
                  <a:pt x="845" y="896"/>
                  <a:pt x="845" y="896"/>
                  <a:pt x="845" y="896"/>
                </a:cubicBezTo>
                <a:cubicBezTo>
                  <a:pt x="870" y="896"/>
                  <a:pt x="891" y="880"/>
                  <a:pt x="899" y="856"/>
                </a:cubicBezTo>
                <a:cubicBezTo>
                  <a:pt x="906" y="833"/>
                  <a:pt x="897" y="807"/>
                  <a:pt x="876" y="793"/>
                </a:cubicBezTo>
                <a:close/>
                <a:moveTo>
                  <a:pt x="572" y="655"/>
                </a:moveTo>
                <a:cubicBezTo>
                  <a:pt x="563" y="667"/>
                  <a:pt x="563" y="667"/>
                  <a:pt x="563" y="667"/>
                </a:cubicBezTo>
                <a:cubicBezTo>
                  <a:pt x="497" y="743"/>
                  <a:pt x="409" y="743"/>
                  <a:pt x="343" y="667"/>
                </a:cubicBezTo>
                <a:cubicBezTo>
                  <a:pt x="334" y="655"/>
                  <a:pt x="334" y="655"/>
                  <a:pt x="334" y="655"/>
                </a:cubicBezTo>
                <a:cubicBezTo>
                  <a:pt x="256" y="556"/>
                  <a:pt x="217" y="426"/>
                  <a:pt x="234" y="301"/>
                </a:cubicBezTo>
                <a:cubicBezTo>
                  <a:pt x="249" y="181"/>
                  <a:pt x="317" y="56"/>
                  <a:pt x="453" y="56"/>
                </a:cubicBezTo>
                <a:cubicBezTo>
                  <a:pt x="589" y="56"/>
                  <a:pt x="657" y="181"/>
                  <a:pt x="672" y="301"/>
                </a:cubicBezTo>
                <a:cubicBezTo>
                  <a:pt x="689" y="426"/>
                  <a:pt x="651" y="556"/>
                  <a:pt x="572" y="655"/>
                </a:cubicBezTo>
                <a:close/>
                <a:moveTo>
                  <a:pt x="61" y="840"/>
                </a:moveTo>
                <a:cubicBezTo>
                  <a:pt x="65" y="837"/>
                  <a:pt x="160" y="775"/>
                  <a:pt x="301" y="745"/>
                </a:cubicBezTo>
                <a:cubicBezTo>
                  <a:pt x="371" y="730"/>
                  <a:pt x="371" y="730"/>
                  <a:pt x="371" y="730"/>
                </a:cubicBezTo>
                <a:cubicBezTo>
                  <a:pt x="396" y="746"/>
                  <a:pt x="423" y="756"/>
                  <a:pt x="453" y="756"/>
                </a:cubicBezTo>
                <a:cubicBezTo>
                  <a:pt x="483" y="756"/>
                  <a:pt x="510" y="746"/>
                  <a:pt x="535" y="730"/>
                </a:cubicBezTo>
                <a:cubicBezTo>
                  <a:pt x="605" y="745"/>
                  <a:pt x="605" y="745"/>
                  <a:pt x="605" y="745"/>
                </a:cubicBezTo>
                <a:cubicBezTo>
                  <a:pt x="745" y="775"/>
                  <a:pt x="840" y="836"/>
                  <a:pt x="845" y="840"/>
                </a:cubicBezTo>
                <a:lnTo>
                  <a:pt x="61" y="8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Rectangle 35"/>
          <p:cNvSpPr/>
          <p:nvPr/>
        </p:nvSpPr>
        <p:spPr>
          <a:xfrm>
            <a:off x="4448467" y="1780482"/>
            <a:ext cx="1054364" cy="8687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6674896" y="3167107"/>
            <a:ext cx="1054364" cy="868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Rectangle 39"/>
          <p:cNvSpPr/>
          <p:nvPr/>
        </p:nvSpPr>
        <p:spPr>
          <a:xfrm>
            <a:off x="4448467" y="4541503"/>
            <a:ext cx="1054364" cy="868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p:nvSpPr>
        <p:spPr>
          <a:xfrm>
            <a:off x="6674896" y="5927314"/>
            <a:ext cx="1054364" cy="868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a:extLst>
              <a:ext uri="{FF2B5EF4-FFF2-40B4-BE49-F238E27FC236}">
                <a16:creationId xmlns:a16="http://schemas.microsoft.com/office/drawing/2014/main" id="{F60E500E-7360-44F1-A3E3-4D97303E7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317" y="3828259"/>
            <a:ext cx="545863" cy="545863"/>
          </a:xfrm>
          <a:prstGeom prst="rect">
            <a:avLst/>
          </a:prstGeom>
        </p:spPr>
      </p:pic>
      <p:pic>
        <p:nvPicPr>
          <p:cNvPr id="6" name="Picture 5">
            <a:extLst>
              <a:ext uri="{FF2B5EF4-FFF2-40B4-BE49-F238E27FC236}">
                <a16:creationId xmlns:a16="http://schemas.microsoft.com/office/drawing/2014/main" id="{7EAA9215-E816-4F4B-BEB7-E74161CB5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044" y="5034491"/>
            <a:ext cx="849616" cy="849616"/>
          </a:xfrm>
          <a:prstGeom prst="rect">
            <a:avLst/>
          </a:prstGeom>
        </p:spPr>
      </p:pic>
    </p:spTree>
    <p:extLst>
      <p:ext uri="{BB962C8B-B14F-4D97-AF65-F5344CB8AC3E}">
        <p14:creationId xmlns:p14="http://schemas.microsoft.com/office/powerpoint/2010/main" val="2942297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93"/>
                                        </p:tgtEl>
                                        <p:attrNameLst>
                                          <p:attrName>style.visibility</p:attrName>
                                        </p:attrNameLst>
                                      </p:cBhvr>
                                      <p:to>
                                        <p:strVal val="visible"/>
                                      </p:to>
                                    </p:set>
                                    <p:anim calcmode="lin" valueType="num">
                                      <p:cBhvr>
                                        <p:cTn id="58" dur="500" fill="hold"/>
                                        <p:tgtEl>
                                          <p:spTgt spid="93"/>
                                        </p:tgtEl>
                                        <p:attrNameLst>
                                          <p:attrName>ppt_w</p:attrName>
                                        </p:attrNameLst>
                                      </p:cBhvr>
                                      <p:tavLst>
                                        <p:tav tm="0">
                                          <p:val>
                                            <p:fltVal val="0"/>
                                          </p:val>
                                        </p:tav>
                                        <p:tav tm="100000">
                                          <p:val>
                                            <p:strVal val="#ppt_w"/>
                                          </p:val>
                                        </p:tav>
                                      </p:tavLst>
                                    </p:anim>
                                    <p:anim calcmode="lin" valueType="num">
                                      <p:cBhvr>
                                        <p:cTn id="59" dur="500" fill="hold"/>
                                        <p:tgtEl>
                                          <p:spTgt spid="93"/>
                                        </p:tgtEl>
                                        <p:attrNameLst>
                                          <p:attrName>ppt_h</p:attrName>
                                        </p:attrNameLst>
                                      </p:cBhvr>
                                      <p:tavLst>
                                        <p:tav tm="0">
                                          <p:val>
                                            <p:fltVal val="0"/>
                                          </p:val>
                                        </p:tav>
                                        <p:tav tm="100000">
                                          <p:val>
                                            <p:strVal val="#ppt_h"/>
                                          </p:val>
                                        </p:tav>
                                      </p:tavLst>
                                    </p:anim>
                                    <p:animEffect transition="in" filter="fade">
                                      <p:cBhvr>
                                        <p:cTn id="60" dur="500"/>
                                        <p:tgtEl>
                                          <p:spTgt spid="93"/>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5500"/>
                            </p:stCondLst>
                            <p:childTnLst>
                              <p:par>
                                <p:cTn id="69" presetID="22" presetClass="entr" presetSubtype="1"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up)">
                                      <p:cBhvr>
                                        <p:cTn id="71" dur="500"/>
                                        <p:tgtEl>
                                          <p:spTgt spid="67"/>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p:cTn id="75" dur="500" fill="hold"/>
                                        <p:tgtEl>
                                          <p:spTgt spid="70"/>
                                        </p:tgtEl>
                                        <p:attrNameLst>
                                          <p:attrName>ppt_w</p:attrName>
                                        </p:attrNameLst>
                                      </p:cBhvr>
                                      <p:tavLst>
                                        <p:tav tm="0">
                                          <p:val>
                                            <p:fltVal val="0"/>
                                          </p:val>
                                        </p:tav>
                                        <p:tav tm="100000">
                                          <p:val>
                                            <p:strVal val="#ppt_w"/>
                                          </p:val>
                                        </p:tav>
                                      </p:tavLst>
                                    </p:anim>
                                    <p:anim calcmode="lin" valueType="num">
                                      <p:cBhvr>
                                        <p:cTn id="76" dur="500" fill="hold"/>
                                        <p:tgtEl>
                                          <p:spTgt spid="70"/>
                                        </p:tgtEl>
                                        <p:attrNameLst>
                                          <p:attrName>ppt_h</p:attrName>
                                        </p:attrNameLst>
                                      </p:cBhvr>
                                      <p:tavLst>
                                        <p:tav tm="0">
                                          <p:val>
                                            <p:fltVal val="0"/>
                                          </p:val>
                                        </p:tav>
                                        <p:tav tm="100000">
                                          <p:val>
                                            <p:strVal val="#ppt_h"/>
                                          </p:val>
                                        </p:tav>
                                      </p:tavLst>
                                    </p:anim>
                                    <p:animEffect transition="in" filter="fade">
                                      <p:cBhvr>
                                        <p:cTn id="77" dur="500"/>
                                        <p:tgtEl>
                                          <p:spTgt spid="70"/>
                                        </p:tgtEl>
                                      </p:cBhvr>
                                    </p:animEffect>
                                  </p:childTnLst>
                                </p:cTn>
                              </p:par>
                            </p:childTnLst>
                          </p:cTn>
                        </p:par>
                        <p:par>
                          <p:cTn id="78" fill="hold">
                            <p:stCondLst>
                              <p:cond delay="6500"/>
                            </p:stCondLst>
                            <p:childTnLst>
                              <p:par>
                                <p:cTn id="79" presetID="22" presetClass="entr" presetSubtype="2"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right)">
                                      <p:cBhvr>
                                        <p:cTn id="81" dur="500"/>
                                        <p:tgtEl>
                                          <p:spTgt spid="71"/>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fade">
                                      <p:cBhvr>
                                        <p:cTn id="85" dur="500"/>
                                        <p:tgtEl>
                                          <p:spTgt spid="7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par>
                          <p:cTn id="89" fill="hold">
                            <p:stCondLst>
                              <p:cond delay="7500"/>
                            </p:stCondLst>
                            <p:childTnLst>
                              <p:par>
                                <p:cTn id="90" presetID="53" presetClass="entr" presetSubtype="16" fill="hold" nodeType="after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p:cTn id="92" dur="500" fill="hold"/>
                                        <p:tgtEl>
                                          <p:spTgt spid="3"/>
                                        </p:tgtEl>
                                        <p:attrNameLst>
                                          <p:attrName>ppt_w</p:attrName>
                                        </p:attrNameLst>
                                      </p:cBhvr>
                                      <p:tavLst>
                                        <p:tav tm="0">
                                          <p:val>
                                            <p:fltVal val="0"/>
                                          </p:val>
                                        </p:tav>
                                        <p:tav tm="100000">
                                          <p:val>
                                            <p:strVal val="#ppt_w"/>
                                          </p:val>
                                        </p:tav>
                                      </p:tavLst>
                                    </p:anim>
                                    <p:anim calcmode="lin" valueType="num">
                                      <p:cBhvr>
                                        <p:cTn id="93" dur="500" fill="hold"/>
                                        <p:tgtEl>
                                          <p:spTgt spid="3"/>
                                        </p:tgtEl>
                                        <p:attrNameLst>
                                          <p:attrName>ppt_h</p:attrName>
                                        </p:attrNameLst>
                                      </p:cBhvr>
                                      <p:tavLst>
                                        <p:tav tm="0">
                                          <p:val>
                                            <p:fltVal val="0"/>
                                          </p:val>
                                        </p:tav>
                                        <p:tav tm="100000">
                                          <p:val>
                                            <p:strVal val="#ppt_h"/>
                                          </p:val>
                                        </p:tav>
                                      </p:tavLst>
                                    </p:anim>
                                    <p:animEffect transition="in" filter="fade">
                                      <p:cBhvr>
                                        <p:cTn id="94" dur="500"/>
                                        <p:tgtEl>
                                          <p:spTgt spid="3"/>
                                        </p:tgtEl>
                                      </p:cBhvr>
                                    </p:animEffect>
                                  </p:childTnLst>
                                </p:cTn>
                              </p:par>
                            </p:childTnLst>
                          </p:cTn>
                        </p:par>
                        <p:par>
                          <p:cTn id="95" fill="hold">
                            <p:stCondLst>
                              <p:cond delay="8000"/>
                            </p:stCondLst>
                            <p:childTnLst>
                              <p:par>
                                <p:cTn id="96" presetID="10"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childTnLst>
                          </p:cTn>
                        </p:par>
                        <p:par>
                          <p:cTn id="102" fill="hold">
                            <p:stCondLst>
                              <p:cond delay="8500"/>
                            </p:stCondLst>
                            <p:childTnLst>
                              <p:par>
                                <p:cTn id="103" presetID="22" presetClass="entr" presetSubtype="1" fill="hold"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wipe(up)">
                                      <p:cBhvr>
                                        <p:cTn id="105" dur="500"/>
                                        <p:tgtEl>
                                          <p:spTgt spid="78"/>
                                        </p:tgtEl>
                                      </p:cBhvr>
                                    </p:animEffect>
                                  </p:childTnLst>
                                </p:cTn>
                              </p:par>
                            </p:childTnLst>
                          </p:cTn>
                        </p:par>
                        <p:par>
                          <p:cTn id="106" fill="hold">
                            <p:stCondLst>
                              <p:cond delay="9000"/>
                            </p:stCondLst>
                            <p:childTnLst>
                              <p:par>
                                <p:cTn id="107" presetID="53" presetClass="entr" presetSubtype="16"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 calcmode="lin" valueType="num">
                                      <p:cBhvr>
                                        <p:cTn id="109" dur="500" fill="hold"/>
                                        <p:tgtEl>
                                          <p:spTgt spid="79"/>
                                        </p:tgtEl>
                                        <p:attrNameLst>
                                          <p:attrName>ppt_w</p:attrName>
                                        </p:attrNameLst>
                                      </p:cBhvr>
                                      <p:tavLst>
                                        <p:tav tm="0">
                                          <p:val>
                                            <p:fltVal val="0"/>
                                          </p:val>
                                        </p:tav>
                                        <p:tav tm="100000">
                                          <p:val>
                                            <p:strVal val="#ppt_w"/>
                                          </p:val>
                                        </p:tav>
                                      </p:tavLst>
                                    </p:anim>
                                    <p:anim calcmode="lin" valueType="num">
                                      <p:cBhvr>
                                        <p:cTn id="110" dur="500" fill="hold"/>
                                        <p:tgtEl>
                                          <p:spTgt spid="79"/>
                                        </p:tgtEl>
                                        <p:attrNameLst>
                                          <p:attrName>ppt_h</p:attrName>
                                        </p:attrNameLst>
                                      </p:cBhvr>
                                      <p:tavLst>
                                        <p:tav tm="0">
                                          <p:val>
                                            <p:fltVal val="0"/>
                                          </p:val>
                                        </p:tav>
                                        <p:tav tm="100000">
                                          <p:val>
                                            <p:strVal val="#ppt_h"/>
                                          </p:val>
                                        </p:tav>
                                      </p:tavLst>
                                    </p:anim>
                                    <p:animEffect transition="in" filter="fade">
                                      <p:cBhvr>
                                        <p:cTn id="111" dur="500"/>
                                        <p:tgtEl>
                                          <p:spTgt spid="79"/>
                                        </p:tgtEl>
                                      </p:cBhvr>
                                    </p:animEffect>
                                  </p:childTnLst>
                                </p:cTn>
                              </p:par>
                            </p:childTnLst>
                          </p:cTn>
                        </p:par>
                        <p:par>
                          <p:cTn id="112" fill="hold">
                            <p:stCondLst>
                              <p:cond delay="9500"/>
                            </p:stCondLst>
                            <p:childTnLst>
                              <p:par>
                                <p:cTn id="113" presetID="22" presetClass="entr" presetSubtype="8"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wipe(left)">
                                      <p:cBhvr>
                                        <p:cTn id="115" dur="500"/>
                                        <p:tgtEl>
                                          <p:spTgt spid="80"/>
                                        </p:tgtEl>
                                      </p:cBhvr>
                                    </p:animEffect>
                                  </p:childTnLst>
                                </p:cTn>
                              </p:par>
                            </p:childTnLst>
                          </p:cTn>
                        </p:par>
                        <p:par>
                          <p:cTn id="116" fill="hold">
                            <p:stCondLst>
                              <p:cond delay="100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500"/>
                                        <p:tgtEl>
                                          <p:spTgt spid="8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fade">
                                      <p:cBhvr>
                                        <p:cTn id="122" dur="500"/>
                                        <p:tgtEl>
                                          <p:spTgt spid="41"/>
                                        </p:tgtEl>
                                      </p:cBhvr>
                                    </p:animEffect>
                                  </p:childTnLst>
                                </p:cTn>
                              </p:par>
                            </p:childTnLst>
                          </p:cTn>
                        </p:par>
                        <p:par>
                          <p:cTn id="123" fill="hold">
                            <p:stCondLst>
                              <p:cond delay="10500"/>
                            </p:stCondLst>
                            <p:childTnLst>
                              <p:par>
                                <p:cTn id="124" presetID="53" presetClass="entr" presetSubtype="16" fill="hold" nodeType="afterEffect">
                                  <p:stCondLst>
                                    <p:cond delay="0"/>
                                  </p:stCondLst>
                                  <p:childTnLst>
                                    <p:set>
                                      <p:cBhvr>
                                        <p:cTn id="125" dur="1" fill="hold">
                                          <p:stCondLst>
                                            <p:cond delay="0"/>
                                          </p:stCondLst>
                                        </p:cTn>
                                        <p:tgtEl>
                                          <p:spTgt spid="6"/>
                                        </p:tgtEl>
                                        <p:attrNameLst>
                                          <p:attrName>style.visibility</p:attrName>
                                        </p:attrNameLst>
                                      </p:cBhvr>
                                      <p:to>
                                        <p:strVal val="visible"/>
                                      </p:to>
                                    </p:set>
                                    <p:anim calcmode="lin" valueType="num">
                                      <p:cBhvr>
                                        <p:cTn id="126" dur="500" fill="hold"/>
                                        <p:tgtEl>
                                          <p:spTgt spid="6"/>
                                        </p:tgtEl>
                                        <p:attrNameLst>
                                          <p:attrName>ppt_w</p:attrName>
                                        </p:attrNameLst>
                                      </p:cBhvr>
                                      <p:tavLst>
                                        <p:tav tm="0">
                                          <p:val>
                                            <p:fltVal val="0"/>
                                          </p:val>
                                        </p:tav>
                                        <p:tav tm="100000">
                                          <p:val>
                                            <p:strVal val="#ppt_w"/>
                                          </p:val>
                                        </p:tav>
                                      </p:tavLst>
                                    </p:anim>
                                    <p:anim calcmode="lin" valueType="num">
                                      <p:cBhvr>
                                        <p:cTn id="127" dur="500" fill="hold"/>
                                        <p:tgtEl>
                                          <p:spTgt spid="6"/>
                                        </p:tgtEl>
                                        <p:attrNameLst>
                                          <p:attrName>ppt_h</p:attrName>
                                        </p:attrNameLst>
                                      </p:cBhvr>
                                      <p:tavLst>
                                        <p:tav tm="0">
                                          <p:val>
                                            <p:fltVal val="0"/>
                                          </p:val>
                                        </p:tav>
                                        <p:tav tm="100000">
                                          <p:val>
                                            <p:strVal val="#ppt_h"/>
                                          </p:val>
                                        </p:tav>
                                      </p:tavLst>
                                    </p:anim>
                                    <p:animEffect transition="in" filter="fade">
                                      <p:cBhvr>
                                        <p:cTn id="128" dur="500"/>
                                        <p:tgtEl>
                                          <p:spTgt spid="6"/>
                                        </p:tgtEl>
                                      </p:cBhvr>
                                    </p:animEffect>
                                  </p:childTnLst>
                                </p:cTn>
                              </p:par>
                            </p:childTnLst>
                          </p:cTn>
                        </p:par>
                        <p:par>
                          <p:cTn id="129" fill="hold">
                            <p:stCondLst>
                              <p:cond delay="11000"/>
                            </p:stCondLst>
                            <p:childTnLst>
                              <p:par>
                                <p:cTn id="130" presetID="10" presetClass="entr" presetSubtype="0" fill="hold" grpId="0" nodeType="after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fade">
                                      <p:cBhvr>
                                        <p:cTn id="132" dur="500"/>
                                        <p:tgtEl>
                                          <p:spTgt spid="8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childTnLst>
                                </p:cTn>
                              </p:par>
                            </p:childTnLst>
                          </p:cTn>
                        </p:par>
                        <p:par>
                          <p:cTn id="136" fill="hold">
                            <p:stCondLst>
                              <p:cond delay="11500"/>
                            </p:stCondLst>
                            <p:childTnLst>
                              <p:par>
                                <p:cTn id="137" presetID="22" presetClass="entr" presetSubtype="1" fill="hold"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up)">
                                      <p:cBhvr>
                                        <p:cTn id="13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 grpId="0" animBg="1"/>
      <p:bldP spid="14" grpId="0" animBg="1"/>
      <p:bldP spid="28" grpId="0" animBg="1"/>
      <p:bldP spid="30" grpId="0" animBg="1"/>
      <p:bldP spid="37" grpId="0"/>
      <p:bldP spid="38" grpId="0"/>
      <p:bldP spid="68" grpId="0"/>
      <p:bldP spid="69" grpId="0"/>
      <p:bldP spid="70" grpId="0" animBg="1"/>
      <p:bldP spid="72" grpId="0" animBg="1"/>
      <p:bldP spid="79" grpId="0" animBg="1"/>
      <p:bldP spid="81" grpId="0" animBg="1"/>
      <p:bldP spid="82" grpId="0"/>
      <p:bldP spid="83" grpId="0"/>
      <p:bldP spid="93" grpId="0" animBg="1"/>
      <p:bldP spid="36"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1304345" y="1671893"/>
            <a:ext cx="3094117" cy="369332"/>
          </a:xfrm>
          <a:prstGeom prst="rect">
            <a:avLst/>
          </a:prstGeom>
        </p:spPr>
        <p:txBody>
          <a:bodyPr wrap="none">
            <a:spAutoFit/>
          </a:bodyPr>
          <a:lstStyle/>
          <a:p>
            <a:r>
              <a:rPr lang="en-US" dirty="0">
                <a:latin typeface="+mj-lt"/>
              </a:rPr>
              <a:t>Beach front property in </a:t>
            </a:r>
            <a:r>
              <a:rPr lang="en-US" dirty="0">
                <a:solidFill>
                  <a:schemeClr val="accent2"/>
                </a:solidFill>
                <a:latin typeface="+mj-lt"/>
              </a:rPr>
              <a:t>Arizona</a:t>
            </a:r>
            <a:endParaRPr lang="id-ID" dirty="0">
              <a:solidFill>
                <a:schemeClr val="accent2"/>
              </a:solidFill>
              <a:latin typeface="+mj-lt"/>
            </a:endParaRPr>
          </a:p>
        </p:txBody>
      </p:sp>
      <p:sp>
        <p:nvSpPr>
          <p:cNvPr id="24" name="TextBox 23"/>
          <p:cNvSpPr txBox="1"/>
          <p:nvPr/>
        </p:nvSpPr>
        <p:spPr>
          <a:xfrm>
            <a:off x="1285491" y="902452"/>
            <a:ext cx="5309467" cy="769441"/>
          </a:xfrm>
          <a:prstGeom prst="rect">
            <a:avLst/>
          </a:prstGeom>
          <a:noFill/>
        </p:spPr>
        <p:txBody>
          <a:bodyPr wrap="none" rtlCol="0">
            <a:spAutoFit/>
          </a:bodyPr>
          <a:lstStyle/>
          <a:p>
            <a:r>
              <a:rPr lang="en-US" sz="4400" dirty="0">
                <a:solidFill>
                  <a:schemeClr val="bg1">
                    <a:lumMod val="50000"/>
                  </a:schemeClr>
                </a:solidFill>
                <a:latin typeface="+mj-lt"/>
                <a:ea typeface="Open Sans" panose="020B0606030504020204" pitchFamily="34" charset="0"/>
                <a:cs typeface="Open Sans" panose="020B0606030504020204" pitchFamily="34" charset="0"/>
              </a:rPr>
              <a:t>What you want to hear</a:t>
            </a:r>
            <a:endParaRPr lang="id-ID" sz="4400" dirty="0">
              <a:solidFill>
                <a:schemeClr val="bg1">
                  <a:lumMod val="50000"/>
                </a:schemeClr>
              </a:solidFill>
              <a:latin typeface="+mj-lt"/>
              <a:ea typeface="Open Sans" panose="020B0606030504020204" pitchFamily="34" charset="0"/>
              <a:cs typeface="Open Sans" panose="020B0606030504020204" pitchFamily="34" charset="0"/>
            </a:endParaRPr>
          </a:p>
        </p:txBody>
      </p:sp>
      <p:grpSp>
        <p:nvGrpSpPr>
          <p:cNvPr id="6" name="Group 5"/>
          <p:cNvGrpSpPr/>
          <p:nvPr/>
        </p:nvGrpSpPr>
        <p:grpSpPr>
          <a:xfrm>
            <a:off x="2" y="6736617"/>
            <a:ext cx="12191999" cy="134339"/>
            <a:chOff x="2" y="2110197"/>
            <a:chExt cx="12191999" cy="134339"/>
          </a:xfrm>
        </p:grpSpPr>
        <p:sp>
          <p:nvSpPr>
            <p:cNvPr id="51" name="Rectangle 50"/>
            <p:cNvSpPr/>
            <p:nvPr/>
          </p:nvSpPr>
          <p:spPr>
            <a:xfrm rot="16200000">
              <a:off x="2980836" y="1161370"/>
              <a:ext cx="134333"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Rectangle 51"/>
            <p:cNvSpPr/>
            <p:nvPr/>
          </p:nvSpPr>
          <p:spPr>
            <a:xfrm rot="16200000">
              <a:off x="5012835" y="1161369"/>
              <a:ext cx="134333"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Rectangle 52"/>
            <p:cNvSpPr/>
            <p:nvPr/>
          </p:nvSpPr>
          <p:spPr>
            <a:xfrm rot="16200000">
              <a:off x="7044834" y="1161369"/>
              <a:ext cx="134335"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Rectangle 53"/>
            <p:cNvSpPr/>
            <p:nvPr/>
          </p:nvSpPr>
          <p:spPr>
            <a:xfrm rot="16200000">
              <a:off x="9076834" y="1161367"/>
              <a:ext cx="134336"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Rectangle 54"/>
            <p:cNvSpPr/>
            <p:nvPr/>
          </p:nvSpPr>
          <p:spPr>
            <a:xfrm rot="16200000">
              <a:off x="11108832" y="1161366"/>
              <a:ext cx="134338"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Rectangle 55"/>
            <p:cNvSpPr/>
            <p:nvPr/>
          </p:nvSpPr>
          <p:spPr>
            <a:xfrm rot="16200000">
              <a:off x="948836" y="1161370"/>
              <a:ext cx="134331"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cxnSp>
        <p:nvCxnSpPr>
          <p:cNvPr id="76" name="Straight Connector 75"/>
          <p:cNvCxnSpPr>
            <a:cxnSpLocks/>
          </p:cNvCxnSpPr>
          <p:nvPr/>
        </p:nvCxnSpPr>
        <p:spPr>
          <a:xfrm>
            <a:off x="671119" y="2877424"/>
            <a:ext cx="128538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cxnSpLocks/>
          </p:cNvCxnSpPr>
          <p:nvPr/>
        </p:nvCxnSpPr>
        <p:spPr>
          <a:xfrm>
            <a:off x="669303" y="838986"/>
            <a:ext cx="1816" cy="2038438"/>
          </a:xfrm>
          <a:prstGeom prst="line">
            <a:avLst/>
          </a:prstGeom>
          <a:ln w="15875">
            <a:solidFill>
              <a:schemeClr val="accent2"/>
            </a:solidFill>
            <a:headEnd type="ova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8F23262D-706E-42C7-A33B-A0226A958F3B}"/>
              </a:ext>
            </a:extLst>
          </p:cNvPr>
          <p:cNvGraphicFramePr/>
          <p:nvPr>
            <p:extLst>
              <p:ext uri="{D42A27DB-BD31-4B8C-83A1-F6EECF244321}">
                <p14:modId xmlns:p14="http://schemas.microsoft.com/office/powerpoint/2010/main" val="1680543056"/>
              </p:ext>
            </p:extLst>
          </p:nvPr>
        </p:nvGraphicFramePr>
        <p:xfrm>
          <a:off x="2108926" y="2136315"/>
          <a:ext cx="8644065" cy="1517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3C4F243-448F-4527-BB8E-E611AE4F555A}"/>
              </a:ext>
            </a:extLst>
          </p:cNvPr>
          <p:cNvSpPr txBox="1"/>
          <p:nvPr/>
        </p:nvSpPr>
        <p:spPr>
          <a:xfrm>
            <a:off x="1991658" y="3310891"/>
            <a:ext cx="1362808" cy="1446550"/>
          </a:xfrm>
          <a:prstGeom prst="rect">
            <a:avLst/>
          </a:prstGeom>
          <a:noFill/>
        </p:spPr>
        <p:txBody>
          <a:bodyPr wrap="square" rtlCol="0">
            <a:spAutoFit/>
          </a:bodyPr>
          <a:lstStyle/>
          <a:p>
            <a:pPr marL="285750" indent="-285750">
              <a:buFont typeface="Arial" panose="020B0604020202020204" pitchFamily="34" charset="0"/>
              <a:buChar char="•"/>
            </a:pPr>
            <a:r>
              <a:rPr lang="en-US" sz="1100" dirty="0"/>
              <a:t>Input from Internal Stakeholders</a:t>
            </a:r>
          </a:p>
          <a:p>
            <a:pPr marL="285750" indent="-285750">
              <a:buFont typeface="Arial" panose="020B0604020202020204" pitchFamily="34" charset="0"/>
              <a:buChar char="•"/>
            </a:pPr>
            <a:r>
              <a:rPr lang="en-US" sz="1100" dirty="0"/>
              <a:t>Verify the Need</a:t>
            </a:r>
          </a:p>
          <a:p>
            <a:pPr marL="285750" indent="-285750">
              <a:buFont typeface="Arial" panose="020B0604020202020204" pitchFamily="34" charset="0"/>
              <a:buChar char="•"/>
            </a:pPr>
            <a:r>
              <a:rPr lang="en-US" sz="1100" dirty="0"/>
              <a:t>Identify the Budget</a:t>
            </a:r>
          </a:p>
          <a:p>
            <a:pPr marL="285750" indent="-285750">
              <a:buFont typeface="Arial" panose="020B0604020202020204" pitchFamily="34" charset="0"/>
              <a:buChar char="•"/>
            </a:pPr>
            <a:r>
              <a:rPr lang="en-US" sz="1100" dirty="0"/>
              <a:t>Court Approval to Start Process</a:t>
            </a:r>
          </a:p>
        </p:txBody>
      </p:sp>
      <p:sp>
        <p:nvSpPr>
          <p:cNvPr id="17" name="TextBox 16">
            <a:extLst>
              <a:ext uri="{FF2B5EF4-FFF2-40B4-BE49-F238E27FC236}">
                <a16:creationId xmlns:a16="http://schemas.microsoft.com/office/drawing/2014/main" id="{9AFD6BCD-E96F-4DA8-BF8D-7BE14B2E3304}"/>
              </a:ext>
            </a:extLst>
          </p:cNvPr>
          <p:cNvSpPr txBox="1"/>
          <p:nvPr/>
        </p:nvSpPr>
        <p:spPr>
          <a:xfrm>
            <a:off x="3505262" y="3406269"/>
            <a:ext cx="1362809" cy="1277273"/>
          </a:xfrm>
          <a:prstGeom prst="rect">
            <a:avLst/>
          </a:prstGeom>
          <a:noFill/>
        </p:spPr>
        <p:txBody>
          <a:bodyPr wrap="square" rtlCol="0">
            <a:spAutoFit/>
          </a:bodyPr>
          <a:lstStyle/>
          <a:p>
            <a:pPr marL="285750" indent="-285750">
              <a:buFont typeface="Arial" panose="020B0604020202020204" pitchFamily="34" charset="0"/>
              <a:buChar char="•"/>
            </a:pPr>
            <a:r>
              <a:rPr lang="en-US" sz="1100" dirty="0"/>
              <a:t>Issue RFQ for the Design Team</a:t>
            </a:r>
          </a:p>
          <a:p>
            <a:pPr marL="285750" indent="-285750">
              <a:buFont typeface="Arial" panose="020B0604020202020204" pitchFamily="34" charset="0"/>
              <a:buChar char="•"/>
            </a:pPr>
            <a:r>
              <a:rPr lang="en-US" sz="1100" dirty="0"/>
              <a:t>Negotiate Contract</a:t>
            </a:r>
          </a:p>
          <a:p>
            <a:pPr marL="285750" indent="-285750">
              <a:buFont typeface="Arial" panose="020B0604020202020204" pitchFamily="34" charset="0"/>
              <a:buChar char="•"/>
            </a:pPr>
            <a:r>
              <a:rPr lang="en-US" sz="1100" dirty="0"/>
              <a:t>Select the Site</a:t>
            </a:r>
          </a:p>
          <a:p>
            <a:pPr marL="285750" indent="-285750">
              <a:buFont typeface="Arial" panose="020B0604020202020204" pitchFamily="34" charset="0"/>
              <a:buChar char="•"/>
            </a:pPr>
            <a:r>
              <a:rPr lang="en-US" sz="1100" dirty="0"/>
              <a:t>Surveys</a:t>
            </a:r>
          </a:p>
        </p:txBody>
      </p:sp>
      <p:sp>
        <p:nvSpPr>
          <p:cNvPr id="18" name="TextBox 17">
            <a:extLst>
              <a:ext uri="{FF2B5EF4-FFF2-40B4-BE49-F238E27FC236}">
                <a16:creationId xmlns:a16="http://schemas.microsoft.com/office/drawing/2014/main" id="{F1E871A1-7F25-4BFB-AEEA-5C94EDABC021}"/>
              </a:ext>
            </a:extLst>
          </p:cNvPr>
          <p:cNvSpPr txBox="1"/>
          <p:nvPr/>
        </p:nvSpPr>
        <p:spPr>
          <a:xfrm>
            <a:off x="4950897" y="3406269"/>
            <a:ext cx="1436709" cy="1954381"/>
          </a:xfrm>
          <a:prstGeom prst="rect">
            <a:avLst/>
          </a:prstGeom>
          <a:noFill/>
        </p:spPr>
        <p:txBody>
          <a:bodyPr wrap="square" rtlCol="0">
            <a:spAutoFit/>
          </a:bodyPr>
          <a:lstStyle/>
          <a:p>
            <a:pPr marL="285750" indent="-285750">
              <a:buFont typeface="Arial" panose="020B0604020202020204" pitchFamily="34" charset="0"/>
              <a:buChar char="•"/>
            </a:pPr>
            <a:r>
              <a:rPr lang="en-US" sz="1100" dirty="0"/>
              <a:t>Meetings with Staff, Constituents</a:t>
            </a:r>
          </a:p>
          <a:p>
            <a:pPr marL="285750" indent="-285750">
              <a:buFont typeface="Arial" panose="020B0604020202020204" pitchFamily="34" charset="0"/>
              <a:buChar char="•"/>
            </a:pPr>
            <a:r>
              <a:rPr lang="en-US" sz="1100" dirty="0"/>
              <a:t>Begin Programming</a:t>
            </a:r>
          </a:p>
          <a:p>
            <a:pPr marL="285750" indent="-285750">
              <a:buFont typeface="Arial" panose="020B0604020202020204" pitchFamily="34" charset="0"/>
              <a:buChar char="•"/>
            </a:pPr>
            <a:r>
              <a:rPr lang="en-US" sz="1100" dirty="0"/>
              <a:t>Review the Conceptual Design</a:t>
            </a:r>
          </a:p>
          <a:p>
            <a:pPr marL="285750" indent="-285750">
              <a:buFont typeface="Arial" panose="020B0604020202020204" pitchFamily="34" charset="0"/>
              <a:buChar char="•"/>
            </a:pPr>
            <a:r>
              <a:rPr lang="en-US" sz="1100" dirty="0"/>
              <a:t>Cost Estimate of Conceptual Design</a:t>
            </a:r>
          </a:p>
        </p:txBody>
      </p:sp>
      <p:sp>
        <p:nvSpPr>
          <p:cNvPr id="19" name="TextBox 18">
            <a:extLst>
              <a:ext uri="{FF2B5EF4-FFF2-40B4-BE49-F238E27FC236}">
                <a16:creationId xmlns:a16="http://schemas.microsoft.com/office/drawing/2014/main" id="{9826402C-76F0-486A-A08D-FCF4C31F9EC7}"/>
              </a:ext>
            </a:extLst>
          </p:cNvPr>
          <p:cNvSpPr txBox="1"/>
          <p:nvPr/>
        </p:nvSpPr>
        <p:spPr>
          <a:xfrm>
            <a:off x="6369359" y="3382920"/>
            <a:ext cx="1362808" cy="1446550"/>
          </a:xfrm>
          <a:prstGeom prst="rect">
            <a:avLst/>
          </a:prstGeom>
          <a:noFill/>
        </p:spPr>
        <p:txBody>
          <a:bodyPr wrap="square" rtlCol="0">
            <a:spAutoFit/>
          </a:bodyPr>
          <a:lstStyle/>
          <a:p>
            <a:pPr marL="285750" indent="-285750">
              <a:buFont typeface="Arial" panose="020B0604020202020204" pitchFamily="34" charset="0"/>
              <a:buChar char="•"/>
            </a:pPr>
            <a:r>
              <a:rPr lang="en-US" sz="1100" dirty="0"/>
              <a:t>Input from Internal Stakeholders</a:t>
            </a:r>
          </a:p>
          <a:p>
            <a:pPr marL="285750" indent="-285750">
              <a:buFont typeface="Arial" panose="020B0604020202020204" pitchFamily="34" charset="0"/>
              <a:buChar char="•"/>
            </a:pPr>
            <a:r>
              <a:rPr lang="en-US" sz="1100" dirty="0"/>
              <a:t>Verify the Need</a:t>
            </a:r>
          </a:p>
          <a:p>
            <a:pPr marL="285750" indent="-285750">
              <a:buFont typeface="Arial" panose="020B0604020202020204" pitchFamily="34" charset="0"/>
              <a:buChar char="•"/>
            </a:pPr>
            <a:r>
              <a:rPr lang="en-US" sz="1100" dirty="0"/>
              <a:t>Identify the Budget</a:t>
            </a:r>
          </a:p>
          <a:p>
            <a:pPr marL="285750" indent="-285750">
              <a:buFont typeface="Arial" panose="020B0604020202020204" pitchFamily="34" charset="0"/>
              <a:buChar char="•"/>
            </a:pPr>
            <a:r>
              <a:rPr lang="en-US" sz="1100" dirty="0"/>
              <a:t>Court Approval to Start Process</a:t>
            </a:r>
          </a:p>
        </p:txBody>
      </p:sp>
      <p:sp>
        <p:nvSpPr>
          <p:cNvPr id="20" name="TextBox 19">
            <a:extLst>
              <a:ext uri="{FF2B5EF4-FFF2-40B4-BE49-F238E27FC236}">
                <a16:creationId xmlns:a16="http://schemas.microsoft.com/office/drawing/2014/main" id="{26408DF9-9C6C-468B-AC81-A1E2C657F533}"/>
              </a:ext>
            </a:extLst>
          </p:cNvPr>
          <p:cNvSpPr txBox="1"/>
          <p:nvPr/>
        </p:nvSpPr>
        <p:spPr>
          <a:xfrm>
            <a:off x="7728431" y="3415529"/>
            <a:ext cx="1362808" cy="1785104"/>
          </a:xfrm>
          <a:prstGeom prst="rect">
            <a:avLst/>
          </a:prstGeom>
          <a:noFill/>
        </p:spPr>
        <p:txBody>
          <a:bodyPr wrap="square" rtlCol="0">
            <a:spAutoFit/>
          </a:bodyPr>
          <a:lstStyle/>
          <a:p>
            <a:pPr marL="285750" indent="-285750">
              <a:buFont typeface="Arial" panose="020B0604020202020204" pitchFamily="34" charset="0"/>
              <a:buChar char="•"/>
            </a:pPr>
            <a:r>
              <a:rPr lang="en-US" sz="1100" dirty="0"/>
              <a:t>Hire the Contractor</a:t>
            </a:r>
          </a:p>
          <a:p>
            <a:pPr marL="285750" indent="-285750">
              <a:buFont typeface="Arial" panose="020B0604020202020204" pitchFamily="34" charset="0"/>
              <a:buChar char="•"/>
            </a:pPr>
            <a:r>
              <a:rPr lang="en-US" sz="1100" dirty="0"/>
              <a:t>Negotiate Price</a:t>
            </a:r>
          </a:p>
          <a:p>
            <a:pPr marL="285750" indent="-285750">
              <a:buFont typeface="Arial" panose="020B0604020202020204" pitchFamily="34" charset="0"/>
              <a:buChar char="•"/>
            </a:pPr>
            <a:r>
              <a:rPr lang="en-US" sz="1100" dirty="0"/>
              <a:t>Value Engineering</a:t>
            </a:r>
          </a:p>
          <a:p>
            <a:pPr marL="285750" indent="-285750">
              <a:buFont typeface="Arial" panose="020B0604020202020204" pitchFamily="34" charset="0"/>
              <a:buChar char="•"/>
            </a:pPr>
            <a:r>
              <a:rPr lang="en-US" sz="1100" dirty="0"/>
              <a:t>Hire geotechnical, FFE, IT, AV, Commissioning, Testing</a:t>
            </a:r>
          </a:p>
        </p:txBody>
      </p:sp>
      <p:sp>
        <p:nvSpPr>
          <p:cNvPr id="21" name="TextBox 20">
            <a:extLst>
              <a:ext uri="{FF2B5EF4-FFF2-40B4-BE49-F238E27FC236}">
                <a16:creationId xmlns:a16="http://schemas.microsoft.com/office/drawing/2014/main" id="{6C5B78EC-2B48-4C2B-A597-B0F0EE0291B1}"/>
              </a:ext>
            </a:extLst>
          </p:cNvPr>
          <p:cNvSpPr txBox="1"/>
          <p:nvPr/>
        </p:nvSpPr>
        <p:spPr>
          <a:xfrm>
            <a:off x="9210700" y="3415531"/>
            <a:ext cx="1427991" cy="1446550"/>
          </a:xfrm>
          <a:prstGeom prst="rect">
            <a:avLst/>
          </a:prstGeom>
          <a:noFill/>
        </p:spPr>
        <p:txBody>
          <a:bodyPr wrap="square" rtlCol="0">
            <a:spAutoFit/>
          </a:bodyPr>
          <a:lstStyle/>
          <a:p>
            <a:pPr marL="285750" indent="-285750">
              <a:buFont typeface="Arial" panose="020B0604020202020204" pitchFamily="34" charset="0"/>
              <a:buChar char="•"/>
            </a:pPr>
            <a:r>
              <a:rPr lang="en-US" sz="1100" dirty="0"/>
              <a:t>Permits</a:t>
            </a:r>
          </a:p>
          <a:p>
            <a:pPr marL="285750" indent="-285750">
              <a:buFont typeface="Arial" panose="020B0604020202020204" pitchFamily="34" charset="0"/>
              <a:buChar char="•"/>
            </a:pPr>
            <a:r>
              <a:rPr lang="en-US" sz="1100" dirty="0"/>
              <a:t>Site Inspections</a:t>
            </a:r>
          </a:p>
          <a:p>
            <a:pPr marL="285750" indent="-285750">
              <a:buFont typeface="Arial" panose="020B0604020202020204" pitchFamily="34" charset="0"/>
              <a:buChar char="•"/>
            </a:pPr>
            <a:r>
              <a:rPr lang="en-US" sz="1100" dirty="0"/>
              <a:t>Budget</a:t>
            </a:r>
          </a:p>
          <a:p>
            <a:pPr marL="285750" indent="-285750">
              <a:buFont typeface="Arial" panose="020B0604020202020204" pitchFamily="34" charset="0"/>
              <a:buChar char="•"/>
            </a:pPr>
            <a:r>
              <a:rPr lang="en-US" sz="1100" dirty="0"/>
              <a:t>Invoice Approval</a:t>
            </a:r>
          </a:p>
          <a:p>
            <a:pPr marL="285750" indent="-285750">
              <a:buFont typeface="Arial" panose="020B0604020202020204" pitchFamily="34" charset="0"/>
              <a:buChar char="•"/>
            </a:pPr>
            <a:r>
              <a:rPr lang="en-US" sz="1100" dirty="0"/>
              <a:t>Quality Control</a:t>
            </a:r>
          </a:p>
          <a:p>
            <a:pPr marL="285750" indent="-285750">
              <a:buFont typeface="Arial" panose="020B0604020202020204" pitchFamily="34" charset="0"/>
              <a:buChar char="•"/>
            </a:pPr>
            <a:r>
              <a:rPr lang="en-US" sz="1100" dirty="0"/>
              <a:t>Change Order Management</a:t>
            </a:r>
          </a:p>
          <a:p>
            <a:pPr marL="285750" indent="-285750">
              <a:buFont typeface="Arial" panose="020B0604020202020204" pitchFamily="34" charset="0"/>
              <a:buChar char="•"/>
            </a:pPr>
            <a:r>
              <a:rPr lang="en-US" sz="1100" dirty="0"/>
              <a:t>Schedule</a:t>
            </a:r>
          </a:p>
        </p:txBody>
      </p:sp>
    </p:spTree>
    <p:extLst>
      <p:ext uri="{BB962C8B-B14F-4D97-AF65-F5344CB8AC3E}">
        <p14:creationId xmlns:p14="http://schemas.microsoft.com/office/powerpoint/2010/main" val="249727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12" name="Rectangle 11"/>
          <p:cNvSpPr/>
          <p:nvPr/>
        </p:nvSpPr>
        <p:spPr>
          <a:xfrm rot="16200000">
            <a:off x="2671769" y="5465767"/>
            <a:ext cx="752466" cy="20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rot="16200000">
            <a:off x="4703767" y="5465765"/>
            <a:ext cx="752468" cy="20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16200000">
            <a:off x="6735765" y="5465764"/>
            <a:ext cx="752471" cy="20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rot="16200000">
            <a:off x="8767764" y="5465762"/>
            <a:ext cx="752474" cy="20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rot="16200000">
            <a:off x="10799766" y="5465766"/>
            <a:ext cx="752468" cy="20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rot="16200000">
            <a:off x="639763" y="5465762"/>
            <a:ext cx="752475" cy="20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8" name="Group 17"/>
          <p:cNvGrpSpPr/>
          <p:nvPr/>
        </p:nvGrpSpPr>
        <p:grpSpPr>
          <a:xfrm>
            <a:off x="2" y="6736617"/>
            <a:ext cx="12191999" cy="134339"/>
            <a:chOff x="2" y="2110197"/>
            <a:chExt cx="12191999" cy="134339"/>
          </a:xfrm>
        </p:grpSpPr>
        <p:sp>
          <p:nvSpPr>
            <p:cNvPr id="19" name="Rectangle 18"/>
            <p:cNvSpPr/>
            <p:nvPr/>
          </p:nvSpPr>
          <p:spPr>
            <a:xfrm rot="16200000">
              <a:off x="2980836" y="1161370"/>
              <a:ext cx="134333"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rot="16200000">
              <a:off x="5012835" y="1161369"/>
              <a:ext cx="134333"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rot="16200000">
              <a:off x="7044834" y="1161369"/>
              <a:ext cx="134335"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rot="16200000">
              <a:off x="9076834" y="1161367"/>
              <a:ext cx="134336"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rot="16200000">
              <a:off x="11108832" y="1161366"/>
              <a:ext cx="134338"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rot="16200000">
              <a:off x="948836" y="1161370"/>
              <a:ext cx="134331"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0" name="TextBox 39"/>
          <p:cNvSpPr txBox="1"/>
          <p:nvPr/>
        </p:nvSpPr>
        <p:spPr>
          <a:xfrm>
            <a:off x="2032001" y="1415901"/>
            <a:ext cx="8241295" cy="830997"/>
          </a:xfrm>
          <a:prstGeom prst="rect">
            <a:avLst/>
          </a:prstGeom>
          <a:noFill/>
        </p:spPr>
        <p:txBody>
          <a:bodyPr wrap="none" rtlCol="0">
            <a:spAutoFit/>
          </a:bodyPr>
          <a:lstStyle/>
          <a:p>
            <a:pPr algn="ctr"/>
            <a:r>
              <a:rPr lang="en-US" sz="4800" b="1" dirty="0">
                <a:solidFill>
                  <a:schemeClr val="bg1"/>
                </a:solidFill>
              </a:rPr>
              <a:t>PROJECT DEVELOPMENT PHASE</a:t>
            </a:r>
            <a:endParaRPr lang="id-ID" sz="4800" b="1" dirty="0">
              <a:solidFill>
                <a:schemeClr val="bg1"/>
              </a:solidFill>
            </a:endParaRPr>
          </a:p>
        </p:txBody>
      </p:sp>
      <p:sp>
        <p:nvSpPr>
          <p:cNvPr id="41" name="Rectangle 40"/>
          <p:cNvSpPr/>
          <p:nvPr/>
        </p:nvSpPr>
        <p:spPr>
          <a:xfrm>
            <a:off x="2127378" y="2246898"/>
            <a:ext cx="7937244" cy="400110"/>
          </a:xfrm>
          <a:prstGeom prst="rect">
            <a:avLst/>
          </a:prstGeom>
          <a:noFill/>
        </p:spPr>
        <p:txBody>
          <a:bodyPr wrap="square">
            <a:spAutoFit/>
          </a:bodyPr>
          <a:lstStyle/>
          <a:p>
            <a:pPr algn="ctr"/>
            <a:r>
              <a:rPr lang="en-US" sz="2000" dirty="0">
                <a:solidFill>
                  <a:schemeClr val="bg1">
                    <a:lumMod val="95000"/>
                  </a:schemeClr>
                </a:solidFill>
                <a:latin typeface="Source Sans Pro Light" panose="020B0403030403020204" pitchFamily="34" charset="0"/>
              </a:rPr>
              <a:t>The </a:t>
            </a:r>
            <a:r>
              <a:rPr lang="en-US" sz="2000" dirty="0">
                <a:solidFill>
                  <a:schemeClr val="accent2"/>
                </a:solidFill>
                <a:latin typeface="Source Sans Pro Light" panose="020B0403030403020204" pitchFamily="34" charset="0"/>
              </a:rPr>
              <a:t>planning </a:t>
            </a:r>
            <a:r>
              <a:rPr lang="en-US" sz="2000" dirty="0">
                <a:solidFill>
                  <a:schemeClr val="bg1"/>
                </a:solidFill>
                <a:latin typeface="Source Sans Pro Light" panose="020B0403030403020204" pitchFamily="34" charset="0"/>
              </a:rPr>
              <a:t>phase of a project</a:t>
            </a:r>
            <a:endParaRPr lang="id-ID" sz="2000" dirty="0">
              <a:solidFill>
                <a:schemeClr val="accent2"/>
              </a:solidFill>
              <a:latin typeface="Source Sans Pro Light" panose="020B0403030403020204" pitchFamily="34" charset="0"/>
            </a:endParaRPr>
          </a:p>
        </p:txBody>
      </p:sp>
      <p:cxnSp>
        <p:nvCxnSpPr>
          <p:cNvPr id="42" name="Straight Connector 41"/>
          <p:cNvCxnSpPr/>
          <p:nvPr/>
        </p:nvCxnSpPr>
        <p:spPr>
          <a:xfrm>
            <a:off x="5723825" y="2898282"/>
            <a:ext cx="744351" cy="0"/>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9AFBD27-9828-47E0-9B92-CCC4D629C6F8}"/>
              </a:ext>
            </a:extLst>
          </p:cNvPr>
          <p:cNvSpPr/>
          <p:nvPr/>
        </p:nvSpPr>
        <p:spPr>
          <a:xfrm>
            <a:off x="2184026" y="3337422"/>
            <a:ext cx="7937244" cy="1323439"/>
          </a:xfrm>
          <a:prstGeom prst="rect">
            <a:avLst/>
          </a:prstGeom>
          <a:noFill/>
        </p:spPr>
        <p:txBody>
          <a:bodyPr wrap="square">
            <a:spAutoFit/>
          </a:bodyPr>
          <a:lstStyle/>
          <a:p>
            <a:pPr marL="457200" indent="-457200">
              <a:buAutoNum type="arabicPeriod"/>
            </a:pPr>
            <a:r>
              <a:rPr lang="en-US" sz="2000" dirty="0">
                <a:solidFill>
                  <a:schemeClr val="bg1">
                    <a:lumMod val="95000"/>
                  </a:schemeClr>
                </a:solidFill>
                <a:latin typeface="Source Sans Pro Light" panose="020B0403030403020204" pitchFamily="34" charset="0"/>
              </a:rPr>
              <a:t>Getting to the Starting Line</a:t>
            </a:r>
          </a:p>
          <a:p>
            <a:pPr marL="457200" indent="-457200">
              <a:buAutoNum type="arabicPeriod"/>
            </a:pPr>
            <a:r>
              <a:rPr lang="en-US" sz="2000" dirty="0">
                <a:solidFill>
                  <a:schemeClr val="bg1">
                    <a:lumMod val="95000"/>
                  </a:schemeClr>
                </a:solidFill>
                <a:latin typeface="Source Sans Pro Light" panose="020B0403030403020204" pitchFamily="34" charset="0"/>
              </a:rPr>
              <a:t>Project Concept to Funding</a:t>
            </a:r>
          </a:p>
          <a:p>
            <a:pPr marL="457200" indent="-457200">
              <a:buAutoNum type="arabicPeriod"/>
            </a:pPr>
            <a:r>
              <a:rPr lang="en-US" sz="2000" dirty="0">
                <a:solidFill>
                  <a:schemeClr val="bg1">
                    <a:lumMod val="95000"/>
                  </a:schemeClr>
                </a:solidFill>
                <a:latin typeface="Source Sans Pro Light" panose="020B0403030403020204" pitchFamily="34" charset="0"/>
              </a:rPr>
              <a:t>Interdependent and Simultaneous Activities</a:t>
            </a:r>
          </a:p>
          <a:p>
            <a:pPr marL="457200" indent="-457200">
              <a:buAutoNum type="arabicPeriod"/>
            </a:pPr>
            <a:r>
              <a:rPr lang="en-US" sz="2000" dirty="0">
                <a:solidFill>
                  <a:schemeClr val="bg1">
                    <a:lumMod val="95000"/>
                  </a:schemeClr>
                </a:solidFill>
                <a:latin typeface="Source Sans Pro Light" panose="020B0403030403020204" pitchFamily="34" charset="0"/>
              </a:rPr>
              <a:t>Greatest Influence on Success of a Project</a:t>
            </a:r>
            <a:endParaRPr lang="id-ID" sz="2000" dirty="0">
              <a:solidFill>
                <a:schemeClr val="accent2"/>
              </a:solidFill>
              <a:latin typeface="Source Sans Pro Light" panose="020B0403030403020204" pitchFamily="34" charset="0"/>
            </a:endParaRPr>
          </a:p>
        </p:txBody>
      </p:sp>
    </p:spTree>
    <p:extLst>
      <p:ext uri="{BB962C8B-B14F-4D97-AF65-F5344CB8AC3E}">
        <p14:creationId xmlns:p14="http://schemas.microsoft.com/office/powerpoint/2010/main" val="30151495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6" presetClass="entr" presetSubtype="37"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outVertical)">
                                      <p:cBhvr>
                                        <p:cTn id="47" dur="500"/>
                                        <p:tgtEl>
                                          <p:spTgt spid="42"/>
                                        </p:tgtEl>
                                      </p:cBhvr>
                                    </p:animEffect>
                                  </p:childTnLst>
                                </p:cTn>
                              </p:par>
                            </p:childTnLst>
                          </p:cTn>
                        </p:par>
                        <p:par>
                          <p:cTn id="48" fill="hold">
                            <p:stCondLst>
                              <p:cond delay="4000"/>
                            </p:stCondLst>
                            <p:childTnLst>
                              <p:par>
                                <p:cTn id="49" presetID="47"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16" presetClass="entr" presetSubtype="37"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arn(outVertical)">
                                      <p:cBhvr>
                                        <p:cTn id="57" dur="500"/>
                                        <p:tgtEl>
                                          <p:spTgt spid="41"/>
                                        </p:tgtEl>
                                      </p:cBhvr>
                                    </p:animEffect>
                                  </p:childTnLst>
                                </p:cTn>
                              </p:par>
                            </p:childTnLst>
                          </p:cTn>
                        </p:par>
                        <p:par>
                          <p:cTn id="58" fill="hold">
                            <p:stCondLst>
                              <p:cond delay="5500"/>
                            </p:stCondLst>
                            <p:childTnLst>
                              <p:par>
                                <p:cTn id="59" presetID="16" presetClass="entr" presetSubtype="37"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outVertical)">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40" grpId="0"/>
      <p:bldP spid="4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AAB10-9CEA-45F7-9CD7-E2EA876D9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3679"/>
            <a:ext cx="12195190" cy="6512348"/>
          </a:xfrm>
          <a:prstGeom prst="rect">
            <a:avLst/>
          </a:prstGeom>
        </p:spPr>
      </p:pic>
      <p:sp>
        <p:nvSpPr>
          <p:cNvPr id="4" name="Rectangle 3">
            <a:extLst>
              <a:ext uri="{FF2B5EF4-FFF2-40B4-BE49-F238E27FC236}">
                <a16:creationId xmlns:a16="http://schemas.microsoft.com/office/drawing/2014/main" id="{A8A3CB87-585C-4381-B3C2-4C98B0374570}"/>
              </a:ext>
            </a:extLst>
          </p:cNvPr>
          <p:cNvSpPr/>
          <p:nvPr/>
        </p:nvSpPr>
        <p:spPr>
          <a:xfrm>
            <a:off x="-1" y="2933689"/>
            <a:ext cx="12192000" cy="237930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F0256F-7747-4DA3-AEFF-A286BB1243BB}"/>
              </a:ext>
            </a:extLst>
          </p:cNvPr>
          <p:cNvSpPr txBox="1"/>
          <p:nvPr/>
        </p:nvSpPr>
        <p:spPr>
          <a:xfrm>
            <a:off x="2235199" y="3368023"/>
            <a:ext cx="7905101" cy="1754326"/>
          </a:xfrm>
          <a:prstGeom prst="rect">
            <a:avLst/>
          </a:prstGeom>
          <a:noFill/>
        </p:spPr>
        <p:txBody>
          <a:bodyPr wrap="square" rtlCol="0">
            <a:spAutoFit/>
          </a:bodyPr>
          <a:lstStyle/>
          <a:p>
            <a:pPr algn="ctr"/>
            <a:r>
              <a:rPr lang="en-US" sz="3600" b="1">
                <a:solidFill>
                  <a:schemeClr val="bg1"/>
                </a:solidFill>
              </a:rPr>
              <a:t>Planning lets </a:t>
            </a:r>
            <a:r>
              <a:rPr lang="en-US" sz="3600" b="1" dirty="0">
                <a:solidFill>
                  <a:schemeClr val="bg1"/>
                </a:solidFill>
              </a:rPr>
              <a:t>you impose order on the chaotic process of making something new.</a:t>
            </a:r>
          </a:p>
        </p:txBody>
      </p:sp>
    </p:spTree>
    <p:extLst>
      <p:ext uri="{BB962C8B-B14F-4D97-AF65-F5344CB8AC3E}">
        <p14:creationId xmlns:p14="http://schemas.microsoft.com/office/powerpoint/2010/main" val="366594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9978" y="876150"/>
            <a:ext cx="4887877" cy="369332"/>
          </a:xfrm>
          <a:prstGeom prst="rect">
            <a:avLst/>
          </a:prstGeom>
          <a:noFill/>
        </p:spPr>
        <p:txBody>
          <a:bodyPr wrap="none" rtlCol="0">
            <a:spAutoFit/>
          </a:bodyPr>
          <a:lstStyle/>
          <a:p>
            <a:pPr algn="ctr"/>
            <a:r>
              <a:rPr lang="en-US" dirty="0">
                <a:solidFill>
                  <a:schemeClr val="bg1">
                    <a:lumMod val="65000"/>
                  </a:schemeClr>
                </a:solidFill>
                <a:latin typeface="+mj-lt"/>
              </a:rPr>
              <a:t>Where all </a:t>
            </a:r>
            <a:r>
              <a:rPr lang="en-US" dirty="0">
                <a:solidFill>
                  <a:schemeClr val="accent2"/>
                </a:solidFill>
                <a:latin typeface="+mj-lt"/>
              </a:rPr>
              <a:t>ROADS</a:t>
            </a:r>
            <a:r>
              <a:rPr lang="id-ID" dirty="0">
                <a:solidFill>
                  <a:schemeClr val="bg1">
                    <a:lumMod val="65000"/>
                  </a:schemeClr>
                </a:solidFill>
                <a:latin typeface="+mj-lt"/>
              </a:rPr>
              <a:t> </a:t>
            </a:r>
            <a:r>
              <a:rPr lang="en-US" dirty="0">
                <a:solidFill>
                  <a:schemeClr val="bg1">
                    <a:lumMod val="65000"/>
                  </a:schemeClr>
                </a:solidFill>
                <a:latin typeface="+mj-lt"/>
              </a:rPr>
              <a:t>converge. Enter at your own </a:t>
            </a:r>
            <a:r>
              <a:rPr lang="en-US" dirty="0">
                <a:solidFill>
                  <a:schemeClr val="accent2"/>
                </a:solidFill>
                <a:latin typeface="+mj-lt"/>
              </a:rPr>
              <a:t>RISK</a:t>
            </a:r>
          </a:p>
        </p:txBody>
      </p:sp>
      <p:sp>
        <p:nvSpPr>
          <p:cNvPr id="3" name="TextBox 2"/>
          <p:cNvSpPr txBox="1"/>
          <p:nvPr/>
        </p:nvSpPr>
        <p:spPr>
          <a:xfrm>
            <a:off x="3862897" y="94505"/>
            <a:ext cx="5033750" cy="830997"/>
          </a:xfrm>
          <a:prstGeom prst="rect">
            <a:avLst/>
          </a:prstGeom>
          <a:noFill/>
        </p:spPr>
        <p:txBody>
          <a:bodyPr wrap="none" rtlCol="0">
            <a:spAutoFit/>
          </a:bodyPr>
          <a:lstStyle/>
          <a:p>
            <a:pPr algn="ctr"/>
            <a:r>
              <a:rPr lang="en-US" sz="4800" dirty="0">
                <a:solidFill>
                  <a:schemeClr val="bg1">
                    <a:lumMod val="50000"/>
                  </a:schemeClr>
                </a:solidFill>
                <a:latin typeface="+mj-lt"/>
              </a:rPr>
              <a:t>The Spaghetti Bowl</a:t>
            </a:r>
          </a:p>
        </p:txBody>
      </p:sp>
      <p:sp>
        <p:nvSpPr>
          <p:cNvPr id="51" name="Freeform 8">
            <a:extLst>
              <a:ext uri="{FF2B5EF4-FFF2-40B4-BE49-F238E27FC236}">
                <a16:creationId xmlns:a16="http://schemas.microsoft.com/office/drawing/2014/main" id="{A67F040A-DEC7-49B7-8EE4-8BA0F70B4D8C}"/>
              </a:ext>
            </a:extLst>
          </p:cNvPr>
          <p:cNvSpPr>
            <a:spLocks/>
          </p:cNvSpPr>
          <p:nvPr/>
        </p:nvSpPr>
        <p:spPr bwMode="auto">
          <a:xfrm rot="5400000">
            <a:off x="2525930" y="4947332"/>
            <a:ext cx="938213" cy="300037"/>
          </a:xfrm>
          <a:custGeom>
            <a:avLst/>
            <a:gdLst>
              <a:gd name="T0" fmla="*/ 248 w 250"/>
              <a:gd name="T1" fmla="*/ 75 h 80"/>
              <a:gd name="T2" fmla="*/ 150 w 250"/>
              <a:gd name="T3" fmla="*/ 12 h 80"/>
              <a:gd name="T4" fmla="*/ 3 w 250"/>
              <a:gd name="T5" fmla="*/ 17 h 80"/>
              <a:gd name="T6" fmla="*/ 3 w 250"/>
              <a:gd name="T7" fmla="*/ 22 h 80"/>
              <a:gd name="T8" fmla="*/ 146 w 250"/>
              <a:gd name="T9" fmla="*/ 16 h 80"/>
              <a:gd name="T10" fmla="*/ 245 w 250"/>
              <a:gd name="T11" fmla="*/ 78 h 80"/>
              <a:gd name="T12" fmla="*/ 248 w 250"/>
              <a:gd name="T13" fmla="*/ 75 h 80"/>
            </a:gdLst>
            <a:ahLst/>
            <a:cxnLst>
              <a:cxn ang="0">
                <a:pos x="T0" y="T1"/>
              </a:cxn>
              <a:cxn ang="0">
                <a:pos x="T2" y="T3"/>
              </a:cxn>
              <a:cxn ang="0">
                <a:pos x="T4" y="T5"/>
              </a:cxn>
              <a:cxn ang="0">
                <a:pos x="T6" y="T7"/>
              </a:cxn>
              <a:cxn ang="0">
                <a:pos x="T8" y="T9"/>
              </a:cxn>
              <a:cxn ang="0">
                <a:pos x="T10" y="T11"/>
              </a:cxn>
              <a:cxn ang="0">
                <a:pos x="T12" y="T13"/>
              </a:cxn>
            </a:cxnLst>
            <a:rect l="0" t="0" r="r" b="b"/>
            <a:pathLst>
              <a:path w="250" h="80">
                <a:moveTo>
                  <a:pt x="248" y="75"/>
                </a:moveTo>
                <a:cubicBezTo>
                  <a:pt x="220" y="47"/>
                  <a:pt x="189" y="22"/>
                  <a:pt x="150" y="12"/>
                </a:cubicBezTo>
                <a:cubicBezTo>
                  <a:pt x="100" y="0"/>
                  <a:pt x="52" y="17"/>
                  <a:pt x="3" y="17"/>
                </a:cubicBezTo>
                <a:cubicBezTo>
                  <a:pt x="0" y="17"/>
                  <a:pt x="0" y="22"/>
                  <a:pt x="3" y="22"/>
                </a:cubicBezTo>
                <a:cubicBezTo>
                  <a:pt x="51" y="22"/>
                  <a:pt x="98" y="6"/>
                  <a:pt x="146" y="16"/>
                </a:cubicBezTo>
                <a:cubicBezTo>
                  <a:pt x="186" y="25"/>
                  <a:pt x="217" y="50"/>
                  <a:pt x="245" y="78"/>
                </a:cubicBezTo>
                <a:cubicBezTo>
                  <a:pt x="247" y="80"/>
                  <a:pt x="250" y="77"/>
                  <a:pt x="248" y="7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8">
            <a:extLst>
              <a:ext uri="{FF2B5EF4-FFF2-40B4-BE49-F238E27FC236}">
                <a16:creationId xmlns:a16="http://schemas.microsoft.com/office/drawing/2014/main" id="{89A5690C-45B7-4F0F-AE20-A5FC04FB4F71}"/>
              </a:ext>
            </a:extLst>
          </p:cNvPr>
          <p:cNvSpPr>
            <a:spLocks/>
          </p:cNvSpPr>
          <p:nvPr/>
        </p:nvSpPr>
        <p:spPr bwMode="auto">
          <a:xfrm rot="21027304">
            <a:off x="2770844" y="5474634"/>
            <a:ext cx="938213" cy="300037"/>
          </a:xfrm>
          <a:custGeom>
            <a:avLst/>
            <a:gdLst>
              <a:gd name="T0" fmla="*/ 248 w 250"/>
              <a:gd name="T1" fmla="*/ 75 h 80"/>
              <a:gd name="T2" fmla="*/ 150 w 250"/>
              <a:gd name="T3" fmla="*/ 12 h 80"/>
              <a:gd name="T4" fmla="*/ 3 w 250"/>
              <a:gd name="T5" fmla="*/ 17 h 80"/>
              <a:gd name="T6" fmla="*/ 3 w 250"/>
              <a:gd name="T7" fmla="*/ 22 h 80"/>
              <a:gd name="T8" fmla="*/ 146 w 250"/>
              <a:gd name="T9" fmla="*/ 16 h 80"/>
              <a:gd name="T10" fmla="*/ 245 w 250"/>
              <a:gd name="T11" fmla="*/ 78 h 80"/>
              <a:gd name="T12" fmla="*/ 248 w 250"/>
              <a:gd name="T13" fmla="*/ 75 h 80"/>
            </a:gdLst>
            <a:ahLst/>
            <a:cxnLst>
              <a:cxn ang="0">
                <a:pos x="T0" y="T1"/>
              </a:cxn>
              <a:cxn ang="0">
                <a:pos x="T2" y="T3"/>
              </a:cxn>
              <a:cxn ang="0">
                <a:pos x="T4" y="T5"/>
              </a:cxn>
              <a:cxn ang="0">
                <a:pos x="T6" y="T7"/>
              </a:cxn>
              <a:cxn ang="0">
                <a:pos x="T8" y="T9"/>
              </a:cxn>
              <a:cxn ang="0">
                <a:pos x="T10" y="T11"/>
              </a:cxn>
              <a:cxn ang="0">
                <a:pos x="T12" y="T13"/>
              </a:cxn>
            </a:cxnLst>
            <a:rect l="0" t="0" r="r" b="b"/>
            <a:pathLst>
              <a:path w="250" h="80">
                <a:moveTo>
                  <a:pt x="248" y="75"/>
                </a:moveTo>
                <a:cubicBezTo>
                  <a:pt x="220" y="47"/>
                  <a:pt x="189" y="22"/>
                  <a:pt x="150" y="12"/>
                </a:cubicBezTo>
                <a:cubicBezTo>
                  <a:pt x="100" y="0"/>
                  <a:pt x="52" y="17"/>
                  <a:pt x="3" y="17"/>
                </a:cubicBezTo>
                <a:cubicBezTo>
                  <a:pt x="0" y="17"/>
                  <a:pt x="0" y="22"/>
                  <a:pt x="3" y="22"/>
                </a:cubicBezTo>
                <a:cubicBezTo>
                  <a:pt x="51" y="22"/>
                  <a:pt x="98" y="6"/>
                  <a:pt x="146" y="16"/>
                </a:cubicBezTo>
                <a:cubicBezTo>
                  <a:pt x="186" y="25"/>
                  <a:pt x="217" y="50"/>
                  <a:pt x="245" y="78"/>
                </a:cubicBezTo>
                <a:cubicBezTo>
                  <a:pt x="247" y="80"/>
                  <a:pt x="250" y="77"/>
                  <a:pt x="248" y="7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5">
            <a:extLst>
              <a:ext uri="{FF2B5EF4-FFF2-40B4-BE49-F238E27FC236}">
                <a16:creationId xmlns:a16="http://schemas.microsoft.com/office/drawing/2014/main" id="{E26337FE-1A85-4D35-AEF7-488B25AEB035}"/>
              </a:ext>
            </a:extLst>
          </p:cNvPr>
          <p:cNvSpPr>
            <a:spLocks noEditPoints="1"/>
          </p:cNvSpPr>
          <p:nvPr/>
        </p:nvSpPr>
        <p:spPr bwMode="auto">
          <a:xfrm rot="3253330">
            <a:off x="1603653" y="3269644"/>
            <a:ext cx="923038" cy="1540250"/>
          </a:xfrm>
          <a:custGeom>
            <a:avLst/>
            <a:gdLst>
              <a:gd name="T0" fmla="*/ 91 w 140"/>
              <a:gd name="T1" fmla="*/ 146 h 234"/>
              <a:gd name="T2" fmla="*/ 62 w 140"/>
              <a:gd name="T3" fmla="*/ 130 h 234"/>
              <a:gd name="T4" fmla="*/ 63 w 140"/>
              <a:gd name="T5" fmla="*/ 103 h 234"/>
              <a:gd name="T6" fmla="*/ 44 w 140"/>
              <a:gd name="T7" fmla="*/ 54 h 234"/>
              <a:gd name="T8" fmla="*/ 6 w 140"/>
              <a:gd name="T9" fmla="*/ 2 h 234"/>
              <a:gd name="T10" fmla="*/ 2 w 140"/>
              <a:gd name="T11" fmla="*/ 5 h 234"/>
              <a:gd name="T12" fmla="*/ 41 w 140"/>
              <a:gd name="T13" fmla="*/ 59 h 234"/>
              <a:gd name="T14" fmla="*/ 59 w 140"/>
              <a:gd name="T15" fmla="*/ 111 h 234"/>
              <a:gd name="T16" fmla="*/ 57 w 140"/>
              <a:gd name="T17" fmla="*/ 129 h 234"/>
              <a:gd name="T18" fmla="*/ 18 w 140"/>
              <a:gd name="T19" fmla="*/ 137 h 234"/>
              <a:gd name="T20" fmla="*/ 26 w 140"/>
              <a:gd name="T21" fmla="*/ 166 h 234"/>
              <a:gd name="T22" fmla="*/ 55 w 140"/>
              <a:gd name="T23" fmla="*/ 147 h 234"/>
              <a:gd name="T24" fmla="*/ 61 w 140"/>
              <a:gd name="T25" fmla="*/ 135 h 234"/>
              <a:gd name="T26" fmla="*/ 78 w 140"/>
              <a:gd name="T27" fmla="*/ 142 h 234"/>
              <a:gd name="T28" fmla="*/ 135 w 140"/>
              <a:gd name="T29" fmla="*/ 231 h 234"/>
              <a:gd name="T30" fmla="*/ 140 w 140"/>
              <a:gd name="T31" fmla="*/ 231 h 234"/>
              <a:gd name="T32" fmla="*/ 91 w 140"/>
              <a:gd name="T33" fmla="*/ 146 h 234"/>
              <a:gd name="T34" fmla="*/ 37 w 140"/>
              <a:gd name="T35" fmla="*/ 157 h 234"/>
              <a:gd name="T36" fmla="*/ 17 w 140"/>
              <a:gd name="T37" fmla="*/ 154 h 234"/>
              <a:gd name="T38" fmla="*/ 31 w 140"/>
              <a:gd name="T39" fmla="*/ 135 h 234"/>
              <a:gd name="T40" fmla="*/ 56 w 140"/>
              <a:gd name="T41" fmla="*/ 134 h 234"/>
              <a:gd name="T42" fmla="*/ 37 w 140"/>
              <a:gd name="T43" fmla="*/ 15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234">
                <a:moveTo>
                  <a:pt x="91" y="146"/>
                </a:moveTo>
                <a:cubicBezTo>
                  <a:pt x="84" y="140"/>
                  <a:pt x="73" y="134"/>
                  <a:pt x="62" y="130"/>
                </a:cubicBezTo>
                <a:cubicBezTo>
                  <a:pt x="64" y="121"/>
                  <a:pt x="64" y="112"/>
                  <a:pt x="63" y="103"/>
                </a:cubicBezTo>
                <a:cubicBezTo>
                  <a:pt x="60" y="85"/>
                  <a:pt x="52" y="70"/>
                  <a:pt x="44" y="54"/>
                </a:cubicBezTo>
                <a:cubicBezTo>
                  <a:pt x="34" y="35"/>
                  <a:pt x="21" y="17"/>
                  <a:pt x="6" y="2"/>
                </a:cubicBezTo>
                <a:cubicBezTo>
                  <a:pt x="4" y="0"/>
                  <a:pt x="0" y="3"/>
                  <a:pt x="2" y="5"/>
                </a:cubicBezTo>
                <a:cubicBezTo>
                  <a:pt x="18" y="21"/>
                  <a:pt x="31" y="39"/>
                  <a:pt x="41" y="59"/>
                </a:cubicBezTo>
                <a:cubicBezTo>
                  <a:pt x="50" y="75"/>
                  <a:pt x="58" y="93"/>
                  <a:pt x="59" y="111"/>
                </a:cubicBezTo>
                <a:cubicBezTo>
                  <a:pt x="59" y="118"/>
                  <a:pt x="59" y="124"/>
                  <a:pt x="57" y="129"/>
                </a:cubicBezTo>
                <a:cubicBezTo>
                  <a:pt x="43" y="126"/>
                  <a:pt x="29" y="127"/>
                  <a:pt x="18" y="137"/>
                </a:cubicBezTo>
                <a:cubicBezTo>
                  <a:pt x="8" y="146"/>
                  <a:pt x="10" y="166"/>
                  <a:pt x="26" y="166"/>
                </a:cubicBezTo>
                <a:cubicBezTo>
                  <a:pt x="38" y="165"/>
                  <a:pt x="48" y="156"/>
                  <a:pt x="55" y="147"/>
                </a:cubicBezTo>
                <a:cubicBezTo>
                  <a:pt x="57" y="143"/>
                  <a:pt x="59" y="139"/>
                  <a:pt x="61" y="135"/>
                </a:cubicBezTo>
                <a:cubicBezTo>
                  <a:pt x="67" y="137"/>
                  <a:pt x="73" y="139"/>
                  <a:pt x="78" y="142"/>
                </a:cubicBezTo>
                <a:cubicBezTo>
                  <a:pt x="108" y="159"/>
                  <a:pt x="133" y="196"/>
                  <a:pt x="135" y="231"/>
                </a:cubicBezTo>
                <a:cubicBezTo>
                  <a:pt x="135" y="233"/>
                  <a:pt x="140" y="234"/>
                  <a:pt x="140" y="231"/>
                </a:cubicBezTo>
                <a:cubicBezTo>
                  <a:pt x="138" y="197"/>
                  <a:pt x="117" y="166"/>
                  <a:pt x="91" y="146"/>
                </a:cubicBezTo>
                <a:close/>
                <a:moveTo>
                  <a:pt x="37" y="157"/>
                </a:moveTo>
                <a:cubicBezTo>
                  <a:pt x="31" y="161"/>
                  <a:pt x="19" y="164"/>
                  <a:pt x="17" y="154"/>
                </a:cubicBezTo>
                <a:cubicBezTo>
                  <a:pt x="14" y="145"/>
                  <a:pt x="23" y="137"/>
                  <a:pt x="31" y="135"/>
                </a:cubicBezTo>
                <a:cubicBezTo>
                  <a:pt x="39" y="132"/>
                  <a:pt x="48" y="132"/>
                  <a:pt x="56" y="134"/>
                </a:cubicBezTo>
                <a:cubicBezTo>
                  <a:pt x="53" y="143"/>
                  <a:pt x="46" y="151"/>
                  <a:pt x="37" y="15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6">
            <a:extLst>
              <a:ext uri="{FF2B5EF4-FFF2-40B4-BE49-F238E27FC236}">
                <a16:creationId xmlns:a16="http://schemas.microsoft.com/office/drawing/2014/main" id="{D33CE89E-1337-4AE2-B7F0-C8DA4AC67B2E}"/>
              </a:ext>
            </a:extLst>
          </p:cNvPr>
          <p:cNvSpPr>
            <a:spLocks/>
          </p:cNvSpPr>
          <p:nvPr/>
        </p:nvSpPr>
        <p:spPr bwMode="auto">
          <a:xfrm rot="14374616">
            <a:off x="8828577" y="1353263"/>
            <a:ext cx="341313" cy="2121593"/>
          </a:xfrm>
          <a:custGeom>
            <a:avLst/>
            <a:gdLst>
              <a:gd name="T0" fmla="*/ 86 w 91"/>
              <a:gd name="T1" fmla="*/ 3 h 348"/>
              <a:gd name="T2" fmla="*/ 61 w 91"/>
              <a:gd name="T3" fmla="*/ 40 h 348"/>
              <a:gd name="T4" fmla="*/ 38 w 91"/>
              <a:gd name="T5" fmla="*/ 81 h 348"/>
              <a:gd name="T6" fmla="*/ 11 w 91"/>
              <a:gd name="T7" fmla="*/ 166 h 348"/>
              <a:gd name="T8" fmla="*/ 18 w 91"/>
              <a:gd name="T9" fmla="*/ 345 h 348"/>
              <a:gd name="T10" fmla="*/ 23 w 91"/>
              <a:gd name="T11" fmla="*/ 344 h 348"/>
              <a:gd name="T12" fmla="*/ 15 w 91"/>
              <a:gd name="T13" fmla="*/ 170 h 348"/>
              <a:gd name="T14" fmla="*/ 41 w 91"/>
              <a:gd name="T15" fmla="*/ 85 h 348"/>
              <a:gd name="T16" fmla="*/ 62 w 91"/>
              <a:gd name="T17" fmla="*/ 47 h 348"/>
              <a:gd name="T18" fmla="*/ 75 w 91"/>
              <a:gd name="T19" fmla="*/ 28 h 348"/>
              <a:gd name="T20" fmla="*/ 90 w 91"/>
              <a:gd name="T21" fmla="*/ 6 h 348"/>
              <a:gd name="T22" fmla="*/ 86 w 91"/>
              <a:gd name="T23" fmla="*/ 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48">
                <a:moveTo>
                  <a:pt x="86" y="3"/>
                </a:moveTo>
                <a:cubicBezTo>
                  <a:pt x="77" y="14"/>
                  <a:pt x="69" y="28"/>
                  <a:pt x="61" y="40"/>
                </a:cubicBezTo>
                <a:cubicBezTo>
                  <a:pt x="52" y="53"/>
                  <a:pt x="44" y="67"/>
                  <a:pt x="38" y="81"/>
                </a:cubicBezTo>
                <a:cubicBezTo>
                  <a:pt x="25" y="108"/>
                  <a:pt x="16" y="137"/>
                  <a:pt x="11" y="166"/>
                </a:cubicBezTo>
                <a:cubicBezTo>
                  <a:pt x="0" y="226"/>
                  <a:pt x="4" y="287"/>
                  <a:pt x="18" y="345"/>
                </a:cubicBezTo>
                <a:cubicBezTo>
                  <a:pt x="19" y="348"/>
                  <a:pt x="23" y="347"/>
                  <a:pt x="23" y="344"/>
                </a:cubicBezTo>
                <a:cubicBezTo>
                  <a:pt x="9" y="287"/>
                  <a:pt x="5" y="228"/>
                  <a:pt x="15" y="170"/>
                </a:cubicBezTo>
                <a:cubicBezTo>
                  <a:pt x="20" y="141"/>
                  <a:pt x="28" y="112"/>
                  <a:pt x="41" y="85"/>
                </a:cubicBezTo>
                <a:cubicBezTo>
                  <a:pt x="47" y="72"/>
                  <a:pt x="54" y="59"/>
                  <a:pt x="62" y="47"/>
                </a:cubicBezTo>
                <a:cubicBezTo>
                  <a:pt x="66" y="40"/>
                  <a:pt x="70" y="34"/>
                  <a:pt x="75" y="28"/>
                </a:cubicBezTo>
                <a:cubicBezTo>
                  <a:pt x="80" y="21"/>
                  <a:pt x="84" y="13"/>
                  <a:pt x="90" y="6"/>
                </a:cubicBezTo>
                <a:cubicBezTo>
                  <a:pt x="91" y="4"/>
                  <a:pt x="88" y="0"/>
                  <a:pt x="86" y="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14">
            <a:extLst>
              <a:ext uri="{FF2B5EF4-FFF2-40B4-BE49-F238E27FC236}">
                <a16:creationId xmlns:a16="http://schemas.microsoft.com/office/drawing/2014/main" id="{4143B8B3-F2C9-47DD-AB05-83D6261DC3E1}"/>
              </a:ext>
            </a:extLst>
          </p:cNvPr>
          <p:cNvSpPr>
            <a:spLocks noEditPoints="1"/>
          </p:cNvSpPr>
          <p:nvPr/>
        </p:nvSpPr>
        <p:spPr bwMode="auto">
          <a:xfrm rot="15431451">
            <a:off x="9034920" y="1003805"/>
            <a:ext cx="646113" cy="1735137"/>
          </a:xfrm>
          <a:custGeom>
            <a:avLst/>
            <a:gdLst>
              <a:gd name="T0" fmla="*/ 107 w 172"/>
              <a:gd name="T1" fmla="*/ 128 h 462"/>
              <a:gd name="T2" fmla="*/ 133 w 172"/>
              <a:gd name="T3" fmla="*/ 63 h 462"/>
              <a:gd name="T4" fmla="*/ 171 w 172"/>
              <a:gd name="T5" fmla="*/ 5 h 462"/>
              <a:gd name="T6" fmla="*/ 167 w 172"/>
              <a:gd name="T7" fmla="*/ 2 h 462"/>
              <a:gd name="T8" fmla="*/ 133 w 172"/>
              <a:gd name="T9" fmla="*/ 54 h 462"/>
              <a:gd name="T10" fmla="*/ 108 w 172"/>
              <a:gd name="T11" fmla="*/ 114 h 462"/>
              <a:gd name="T12" fmla="*/ 83 w 172"/>
              <a:gd name="T13" fmla="*/ 181 h 462"/>
              <a:gd name="T14" fmla="*/ 75 w 172"/>
              <a:gd name="T15" fmla="*/ 223 h 462"/>
              <a:gd name="T16" fmla="*/ 56 w 172"/>
              <a:gd name="T17" fmla="*/ 234 h 462"/>
              <a:gd name="T18" fmla="*/ 27 w 172"/>
              <a:gd name="T19" fmla="*/ 303 h 462"/>
              <a:gd name="T20" fmla="*/ 22 w 172"/>
              <a:gd name="T21" fmla="*/ 379 h 462"/>
              <a:gd name="T22" fmla="*/ 2 w 172"/>
              <a:gd name="T23" fmla="*/ 456 h 462"/>
              <a:gd name="T24" fmla="*/ 5 w 172"/>
              <a:gd name="T25" fmla="*/ 459 h 462"/>
              <a:gd name="T26" fmla="*/ 27 w 172"/>
              <a:gd name="T27" fmla="*/ 366 h 462"/>
              <a:gd name="T28" fmla="*/ 43 w 172"/>
              <a:gd name="T29" fmla="*/ 260 h 462"/>
              <a:gd name="T30" fmla="*/ 75 w 172"/>
              <a:gd name="T31" fmla="*/ 228 h 462"/>
              <a:gd name="T32" fmla="*/ 75 w 172"/>
              <a:gd name="T33" fmla="*/ 235 h 462"/>
              <a:gd name="T34" fmla="*/ 99 w 172"/>
              <a:gd name="T35" fmla="*/ 257 h 462"/>
              <a:gd name="T36" fmla="*/ 130 w 172"/>
              <a:gd name="T37" fmla="*/ 241 h 462"/>
              <a:gd name="T38" fmla="*/ 101 w 172"/>
              <a:gd name="T39" fmla="*/ 218 h 462"/>
              <a:gd name="T40" fmla="*/ 80 w 172"/>
              <a:gd name="T41" fmla="*/ 221 h 462"/>
              <a:gd name="T42" fmla="*/ 84 w 172"/>
              <a:gd name="T43" fmla="*/ 196 h 462"/>
              <a:gd name="T44" fmla="*/ 107 w 172"/>
              <a:gd name="T45" fmla="*/ 128 h 462"/>
              <a:gd name="T46" fmla="*/ 111 w 172"/>
              <a:gd name="T47" fmla="*/ 223 h 462"/>
              <a:gd name="T48" fmla="*/ 128 w 172"/>
              <a:gd name="T49" fmla="*/ 237 h 462"/>
              <a:gd name="T50" fmla="*/ 86 w 172"/>
              <a:gd name="T51" fmla="*/ 249 h 462"/>
              <a:gd name="T52" fmla="*/ 79 w 172"/>
              <a:gd name="T53" fmla="*/ 227 h 462"/>
              <a:gd name="T54" fmla="*/ 111 w 172"/>
              <a:gd name="T55" fmla="*/ 22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462">
                <a:moveTo>
                  <a:pt x="107" y="128"/>
                </a:moveTo>
                <a:cubicBezTo>
                  <a:pt x="115" y="106"/>
                  <a:pt x="123" y="84"/>
                  <a:pt x="133" y="63"/>
                </a:cubicBezTo>
                <a:cubicBezTo>
                  <a:pt x="144" y="43"/>
                  <a:pt x="156" y="23"/>
                  <a:pt x="171" y="5"/>
                </a:cubicBezTo>
                <a:cubicBezTo>
                  <a:pt x="172" y="3"/>
                  <a:pt x="169" y="0"/>
                  <a:pt x="167" y="2"/>
                </a:cubicBezTo>
                <a:cubicBezTo>
                  <a:pt x="154" y="18"/>
                  <a:pt x="143" y="36"/>
                  <a:pt x="133" y="54"/>
                </a:cubicBezTo>
                <a:cubicBezTo>
                  <a:pt x="123" y="73"/>
                  <a:pt x="116" y="93"/>
                  <a:pt x="108" y="114"/>
                </a:cubicBezTo>
                <a:cubicBezTo>
                  <a:pt x="99" y="136"/>
                  <a:pt x="90" y="158"/>
                  <a:pt x="83" y="181"/>
                </a:cubicBezTo>
                <a:cubicBezTo>
                  <a:pt x="79" y="194"/>
                  <a:pt x="76" y="209"/>
                  <a:pt x="75" y="223"/>
                </a:cubicBezTo>
                <a:cubicBezTo>
                  <a:pt x="68" y="225"/>
                  <a:pt x="62" y="229"/>
                  <a:pt x="56" y="234"/>
                </a:cubicBezTo>
                <a:cubicBezTo>
                  <a:pt x="37" y="251"/>
                  <a:pt x="30" y="278"/>
                  <a:pt x="27" y="303"/>
                </a:cubicBezTo>
                <a:cubicBezTo>
                  <a:pt x="24" y="328"/>
                  <a:pt x="23" y="353"/>
                  <a:pt x="22" y="379"/>
                </a:cubicBezTo>
                <a:cubicBezTo>
                  <a:pt x="20" y="404"/>
                  <a:pt x="18" y="435"/>
                  <a:pt x="2" y="456"/>
                </a:cubicBezTo>
                <a:cubicBezTo>
                  <a:pt x="0" y="458"/>
                  <a:pt x="3" y="462"/>
                  <a:pt x="5" y="459"/>
                </a:cubicBezTo>
                <a:cubicBezTo>
                  <a:pt x="25" y="434"/>
                  <a:pt x="26" y="397"/>
                  <a:pt x="27" y="366"/>
                </a:cubicBezTo>
                <a:cubicBezTo>
                  <a:pt x="29" y="331"/>
                  <a:pt x="28" y="292"/>
                  <a:pt x="43" y="260"/>
                </a:cubicBezTo>
                <a:cubicBezTo>
                  <a:pt x="50" y="246"/>
                  <a:pt x="60" y="233"/>
                  <a:pt x="75" y="228"/>
                </a:cubicBezTo>
                <a:cubicBezTo>
                  <a:pt x="75" y="230"/>
                  <a:pt x="75" y="233"/>
                  <a:pt x="75" y="235"/>
                </a:cubicBezTo>
                <a:cubicBezTo>
                  <a:pt x="75" y="249"/>
                  <a:pt x="86" y="256"/>
                  <a:pt x="99" y="257"/>
                </a:cubicBezTo>
                <a:cubicBezTo>
                  <a:pt x="112" y="259"/>
                  <a:pt x="123" y="253"/>
                  <a:pt x="130" y="241"/>
                </a:cubicBezTo>
                <a:cubicBezTo>
                  <a:pt x="143" y="221"/>
                  <a:pt x="114" y="218"/>
                  <a:pt x="101" y="218"/>
                </a:cubicBezTo>
                <a:cubicBezTo>
                  <a:pt x="94" y="219"/>
                  <a:pt x="87" y="220"/>
                  <a:pt x="80" y="221"/>
                </a:cubicBezTo>
                <a:cubicBezTo>
                  <a:pt x="81" y="213"/>
                  <a:pt x="82" y="204"/>
                  <a:pt x="84" y="196"/>
                </a:cubicBezTo>
                <a:cubicBezTo>
                  <a:pt x="89" y="172"/>
                  <a:pt x="98" y="150"/>
                  <a:pt x="107" y="128"/>
                </a:cubicBezTo>
                <a:close/>
                <a:moveTo>
                  <a:pt x="111" y="223"/>
                </a:moveTo>
                <a:cubicBezTo>
                  <a:pt x="118" y="223"/>
                  <a:pt x="132" y="226"/>
                  <a:pt x="128" y="237"/>
                </a:cubicBezTo>
                <a:cubicBezTo>
                  <a:pt x="121" y="253"/>
                  <a:pt x="100" y="257"/>
                  <a:pt x="86" y="249"/>
                </a:cubicBezTo>
                <a:cubicBezTo>
                  <a:pt x="78" y="244"/>
                  <a:pt x="79" y="235"/>
                  <a:pt x="79" y="227"/>
                </a:cubicBezTo>
                <a:cubicBezTo>
                  <a:pt x="89" y="224"/>
                  <a:pt x="100" y="222"/>
                  <a:pt x="111" y="22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10">
            <a:extLst>
              <a:ext uri="{FF2B5EF4-FFF2-40B4-BE49-F238E27FC236}">
                <a16:creationId xmlns:a16="http://schemas.microsoft.com/office/drawing/2014/main" id="{E21B9986-D116-4A7F-8392-06EA4C9AA1C0}"/>
              </a:ext>
            </a:extLst>
          </p:cNvPr>
          <p:cNvSpPr>
            <a:spLocks/>
          </p:cNvSpPr>
          <p:nvPr/>
        </p:nvSpPr>
        <p:spPr bwMode="auto">
          <a:xfrm rot="14204412">
            <a:off x="7541095" y="5345768"/>
            <a:ext cx="239713" cy="703262"/>
          </a:xfrm>
          <a:custGeom>
            <a:avLst/>
            <a:gdLst>
              <a:gd name="T0" fmla="*/ 62 w 64"/>
              <a:gd name="T1" fmla="*/ 181 h 187"/>
              <a:gd name="T2" fmla="*/ 48 w 64"/>
              <a:gd name="T3" fmla="*/ 5 h 187"/>
              <a:gd name="T4" fmla="*/ 45 w 64"/>
              <a:gd name="T5" fmla="*/ 2 h 187"/>
              <a:gd name="T6" fmla="*/ 59 w 64"/>
              <a:gd name="T7" fmla="*/ 185 h 187"/>
              <a:gd name="T8" fmla="*/ 62 w 64"/>
              <a:gd name="T9" fmla="*/ 181 h 187"/>
            </a:gdLst>
            <a:ahLst/>
            <a:cxnLst>
              <a:cxn ang="0">
                <a:pos x="T0" y="T1"/>
              </a:cxn>
              <a:cxn ang="0">
                <a:pos x="T2" y="T3"/>
              </a:cxn>
              <a:cxn ang="0">
                <a:pos x="T4" y="T5"/>
              </a:cxn>
              <a:cxn ang="0">
                <a:pos x="T6" y="T7"/>
              </a:cxn>
              <a:cxn ang="0">
                <a:pos x="T8" y="T9"/>
              </a:cxn>
            </a:cxnLst>
            <a:rect l="0" t="0" r="r" b="b"/>
            <a:pathLst>
              <a:path w="64" h="187">
                <a:moveTo>
                  <a:pt x="62" y="181"/>
                </a:moveTo>
                <a:cubicBezTo>
                  <a:pt x="23" y="136"/>
                  <a:pt x="5" y="53"/>
                  <a:pt x="48" y="5"/>
                </a:cubicBezTo>
                <a:cubicBezTo>
                  <a:pt x="50" y="3"/>
                  <a:pt x="47" y="0"/>
                  <a:pt x="45" y="2"/>
                </a:cubicBezTo>
                <a:cubicBezTo>
                  <a:pt x="0" y="52"/>
                  <a:pt x="18" y="137"/>
                  <a:pt x="59" y="185"/>
                </a:cubicBezTo>
                <a:cubicBezTo>
                  <a:pt x="61" y="187"/>
                  <a:pt x="64" y="184"/>
                  <a:pt x="62" y="18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10">
            <a:extLst>
              <a:ext uri="{FF2B5EF4-FFF2-40B4-BE49-F238E27FC236}">
                <a16:creationId xmlns:a16="http://schemas.microsoft.com/office/drawing/2014/main" id="{3D3C2649-443D-4D47-AECC-3F3B065CE658}"/>
              </a:ext>
            </a:extLst>
          </p:cNvPr>
          <p:cNvSpPr>
            <a:spLocks/>
          </p:cNvSpPr>
          <p:nvPr/>
        </p:nvSpPr>
        <p:spPr bwMode="auto">
          <a:xfrm rot="4113172" flipV="1">
            <a:off x="6400978" y="5228134"/>
            <a:ext cx="359631" cy="1055073"/>
          </a:xfrm>
          <a:custGeom>
            <a:avLst/>
            <a:gdLst>
              <a:gd name="T0" fmla="*/ 62 w 64"/>
              <a:gd name="T1" fmla="*/ 181 h 187"/>
              <a:gd name="T2" fmla="*/ 48 w 64"/>
              <a:gd name="T3" fmla="*/ 5 h 187"/>
              <a:gd name="T4" fmla="*/ 45 w 64"/>
              <a:gd name="T5" fmla="*/ 2 h 187"/>
              <a:gd name="T6" fmla="*/ 59 w 64"/>
              <a:gd name="T7" fmla="*/ 185 h 187"/>
              <a:gd name="T8" fmla="*/ 62 w 64"/>
              <a:gd name="T9" fmla="*/ 181 h 187"/>
            </a:gdLst>
            <a:ahLst/>
            <a:cxnLst>
              <a:cxn ang="0">
                <a:pos x="T0" y="T1"/>
              </a:cxn>
              <a:cxn ang="0">
                <a:pos x="T2" y="T3"/>
              </a:cxn>
              <a:cxn ang="0">
                <a:pos x="T4" y="T5"/>
              </a:cxn>
              <a:cxn ang="0">
                <a:pos x="T6" y="T7"/>
              </a:cxn>
              <a:cxn ang="0">
                <a:pos x="T8" y="T9"/>
              </a:cxn>
            </a:cxnLst>
            <a:rect l="0" t="0" r="r" b="b"/>
            <a:pathLst>
              <a:path w="64" h="187">
                <a:moveTo>
                  <a:pt x="62" y="181"/>
                </a:moveTo>
                <a:cubicBezTo>
                  <a:pt x="23" y="136"/>
                  <a:pt x="5" y="53"/>
                  <a:pt x="48" y="5"/>
                </a:cubicBezTo>
                <a:cubicBezTo>
                  <a:pt x="50" y="3"/>
                  <a:pt x="47" y="0"/>
                  <a:pt x="45" y="2"/>
                </a:cubicBezTo>
                <a:cubicBezTo>
                  <a:pt x="0" y="52"/>
                  <a:pt x="18" y="137"/>
                  <a:pt x="59" y="185"/>
                </a:cubicBezTo>
                <a:cubicBezTo>
                  <a:pt x="61" y="187"/>
                  <a:pt x="64" y="184"/>
                  <a:pt x="62" y="18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8">
            <a:extLst>
              <a:ext uri="{FF2B5EF4-FFF2-40B4-BE49-F238E27FC236}">
                <a16:creationId xmlns:a16="http://schemas.microsoft.com/office/drawing/2014/main" id="{BC9BA7EF-138B-4E18-BC5C-58F6164D3E86}"/>
              </a:ext>
            </a:extLst>
          </p:cNvPr>
          <p:cNvSpPr>
            <a:spLocks/>
          </p:cNvSpPr>
          <p:nvPr/>
        </p:nvSpPr>
        <p:spPr bwMode="auto">
          <a:xfrm rot="21027304">
            <a:off x="2515955" y="1689508"/>
            <a:ext cx="938213" cy="300037"/>
          </a:xfrm>
          <a:custGeom>
            <a:avLst/>
            <a:gdLst>
              <a:gd name="T0" fmla="*/ 248 w 250"/>
              <a:gd name="T1" fmla="*/ 75 h 80"/>
              <a:gd name="T2" fmla="*/ 150 w 250"/>
              <a:gd name="T3" fmla="*/ 12 h 80"/>
              <a:gd name="T4" fmla="*/ 3 w 250"/>
              <a:gd name="T5" fmla="*/ 17 h 80"/>
              <a:gd name="T6" fmla="*/ 3 w 250"/>
              <a:gd name="T7" fmla="*/ 22 h 80"/>
              <a:gd name="T8" fmla="*/ 146 w 250"/>
              <a:gd name="T9" fmla="*/ 16 h 80"/>
              <a:gd name="T10" fmla="*/ 245 w 250"/>
              <a:gd name="T11" fmla="*/ 78 h 80"/>
              <a:gd name="T12" fmla="*/ 248 w 250"/>
              <a:gd name="T13" fmla="*/ 75 h 80"/>
            </a:gdLst>
            <a:ahLst/>
            <a:cxnLst>
              <a:cxn ang="0">
                <a:pos x="T0" y="T1"/>
              </a:cxn>
              <a:cxn ang="0">
                <a:pos x="T2" y="T3"/>
              </a:cxn>
              <a:cxn ang="0">
                <a:pos x="T4" y="T5"/>
              </a:cxn>
              <a:cxn ang="0">
                <a:pos x="T6" y="T7"/>
              </a:cxn>
              <a:cxn ang="0">
                <a:pos x="T8" y="T9"/>
              </a:cxn>
              <a:cxn ang="0">
                <a:pos x="T10" y="T11"/>
              </a:cxn>
              <a:cxn ang="0">
                <a:pos x="T12" y="T13"/>
              </a:cxn>
            </a:cxnLst>
            <a:rect l="0" t="0" r="r" b="b"/>
            <a:pathLst>
              <a:path w="250" h="80">
                <a:moveTo>
                  <a:pt x="248" y="75"/>
                </a:moveTo>
                <a:cubicBezTo>
                  <a:pt x="220" y="47"/>
                  <a:pt x="189" y="22"/>
                  <a:pt x="150" y="12"/>
                </a:cubicBezTo>
                <a:cubicBezTo>
                  <a:pt x="100" y="0"/>
                  <a:pt x="52" y="17"/>
                  <a:pt x="3" y="17"/>
                </a:cubicBezTo>
                <a:cubicBezTo>
                  <a:pt x="0" y="17"/>
                  <a:pt x="0" y="22"/>
                  <a:pt x="3" y="22"/>
                </a:cubicBezTo>
                <a:cubicBezTo>
                  <a:pt x="51" y="22"/>
                  <a:pt x="98" y="6"/>
                  <a:pt x="146" y="16"/>
                </a:cubicBezTo>
                <a:cubicBezTo>
                  <a:pt x="186" y="25"/>
                  <a:pt x="217" y="50"/>
                  <a:pt x="245" y="78"/>
                </a:cubicBezTo>
                <a:cubicBezTo>
                  <a:pt x="247" y="80"/>
                  <a:pt x="250" y="77"/>
                  <a:pt x="248" y="7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11">
            <a:extLst>
              <a:ext uri="{FF2B5EF4-FFF2-40B4-BE49-F238E27FC236}">
                <a16:creationId xmlns:a16="http://schemas.microsoft.com/office/drawing/2014/main" id="{A6B421A4-C1F5-47E1-ACA6-AADFBA8A81F1}"/>
              </a:ext>
            </a:extLst>
          </p:cNvPr>
          <p:cNvSpPr>
            <a:spLocks noEditPoints="1"/>
          </p:cNvSpPr>
          <p:nvPr/>
        </p:nvSpPr>
        <p:spPr bwMode="auto">
          <a:xfrm rot="8943241" flipH="1" flipV="1">
            <a:off x="9136197" y="1461384"/>
            <a:ext cx="839069" cy="1825021"/>
          </a:xfrm>
          <a:custGeom>
            <a:avLst/>
            <a:gdLst>
              <a:gd name="T0" fmla="*/ 191 w 195"/>
              <a:gd name="T1" fmla="*/ 398 h 559"/>
              <a:gd name="T2" fmla="*/ 153 w 195"/>
              <a:gd name="T3" fmla="*/ 332 h 559"/>
              <a:gd name="T4" fmla="*/ 150 w 195"/>
              <a:gd name="T5" fmla="*/ 330 h 559"/>
              <a:gd name="T6" fmla="*/ 125 w 195"/>
              <a:gd name="T7" fmla="*/ 273 h 559"/>
              <a:gd name="T8" fmla="*/ 87 w 195"/>
              <a:gd name="T9" fmla="*/ 230 h 559"/>
              <a:gd name="T10" fmla="*/ 53 w 195"/>
              <a:gd name="T11" fmla="*/ 168 h 559"/>
              <a:gd name="T12" fmla="*/ 5 w 195"/>
              <a:gd name="T13" fmla="*/ 3 h 559"/>
              <a:gd name="T14" fmla="*/ 0 w 195"/>
              <a:gd name="T15" fmla="*/ 3 h 559"/>
              <a:gd name="T16" fmla="*/ 35 w 195"/>
              <a:gd name="T17" fmla="*/ 135 h 559"/>
              <a:gd name="T18" fmla="*/ 61 w 195"/>
              <a:gd name="T19" fmla="*/ 197 h 559"/>
              <a:gd name="T20" fmla="*/ 95 w 195"/>
              <a:gd name="T21" fmla="*/ 247 h 559"/>
              <a:gd name="T22" fmla="*/ 145 w 195"/>
              <a:gd name="T23" fmla="*/ 327 h 559"/>
              <a:gd name="T24" fmla="*/ 78 w 195"/>
              <a:gd name="T25" fmla="*/ 331 h 559"/>
              <a:gd name="T26" fmla="*/ 83 w 195"/>
              <a:gd name="T27" fmla="*/ 388 h 559"/>
              <a:gd name="T28" fmla="*/ 120 w 195"/>
              <a:gd name="T29" fmla="*/ 388 h 559"/>
              <a:gd name="T30" fmla="*/ 146 w 195"/>
              <a:gd name="T31" fmla="*/ 360 h 559"/>
              <a:gd name="T32" fmla="*/ 151 w 195"/>
              <a:gd name="T33" fmla="*/ 336 h 559"/>
              <a:gd name="T34" fmla="*/ 181 w 195"/>
              <a:gd name="T35" fmla="*/ 376 h 559"/>
              <a:gd name="T36" fmla="*/ 187 w 195"/>
              <a:gd name="T37" fmla="*/ 418 h 559"/>
              <a:gd name="T38" fmla="*/ 168 w 195"/>
              <a:gd name="T39" fmla="*/ 463 h 559"/>
              <a:gd name="T40" fmla="*/ 72 w 195"/>
              <a:gd name="T41" fmla="*/ 548 h 559"/>
              <a:gd name="T42" fmla="*/ 61 w 195"/>
              <a:gd name="T43" fmla="*/ 554 h 559"/>
              <a:gd name="T44" fmla="*/ 64 w 195"/>
              <a:gd name="T45" fmla="*/ 558 h 559"/>
              <a:gd name="T46" fmla="*/ 160 w 195"/>
              <a:gd name="T47" fmla="*/ 481 h 559"/>
              <a:gd name="T48" fmla="*/ 191 w 195"/>
              <a:gd name="T49" fmla="*/ 398 h 559"/>
              <a:gd name="T50" fmla="*/ 145 w 195"/>
              <a:gd name="T51" fmla="*/ 342 h 559"/>
              <a:gd name="T52" fmla="*/ 122 w 195"/>
              <a:gd name="T53" fmla="*/ 382 h 559"/>
              <a:gd name="T54" fmla="*/ 79 w 195"/>
              <a:gd name="T55" fmla="*/ 379 h 559"/>
              <a:gd name="T56" fmla="*/ 74 w 195"/>
              <a:gd name="T57" fmla="*/ 342 h 559"/>
              <a:gd name="T58" fmla="*/ 117 w 195"/>
              <a:gd name="T59" fmla="*/ 325 h 559"/>
              <a:gd name="T60" fmla="*/ 146 w 195"/>
              <a:gd name="T61" fmla="*/ 333 h 559"/>
              <a:gd name="T62" fmla="*/ 145 w 195"/>
              <a:gd name="T63" fmla="*/ 342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559">
                <a:moveTo>
                  <a:pt x="191" y="398"/>
                </a:moveTo>
                <a:cubicBezTo>
                  <a:pt x="188" y="372"/>
                  <a:pt x="175" y="347"/>
                  <a:pt x="153" y="332"/>
                </a:cubicBezTo>
                <a:cubicBezTo>
                  <a:pt x="152" y="331"/>
                  <a:pt x="151" y="331"/>
                  <a:pt x="150" y="330"/>
                </a:cubicBezTo>
                <a:cubicBezTo>
                  <a:pt x="149" y="309"/>
                  <a:pt x="138" y="290"/>
                  <a:pt x="125" y="273"/>
                </a:cubicBezTo>
                <a:cubicBezTo>
                  <a:pt x="113" y="258"/>
                  <a:pt x="99" y="245"/>
                  <a:pt x="87" y="230"/>
                </a:cubicBezTo>
                <a:cubicBezTo>
                  <a:pt x="72" y="211"/>
                  <a:pt x="62" y="189"/>
                  <a:pt x="53" y="168"/>
                </a:cubicBezTo>
                <a:cubicBezTo>
                  <a:pt x="31" y="115"/>
                  <a:pt x="9" y="61"/>
                  <a:pt x="5" y="3"/>
                </a:cubicBezTo>
                <a:cubicBezTo>
                  <a:pt x="5" y="0"/>
                  <a:pt x="0" y="0"/>
                  <a:pt x="0" y="3"/>
                </a:cubicBezTo>
                <a:cubicBezTo>
                  <a:pt x="4" y="49"/>
                  <a:pt x="18" y="93"/>
                  <a:pt x="35" y="135"/>
                </a:cubicBezTo>
                <a:cubicBezTo>
                  <a:pt x="43" y="156"/>
                  <a:pt x="51" y="177"/>
                  <a:pt x="61" y="197"/>
                </a:cubicBezTo>
                <a:cubicBezTo>
                  <a:pt x="70" y="216"/>
                  <a:pt x="82" y="232"/>
                  <a:pt x="95" y="247"/>
                </a:cubicBezTo>
                <a:cubicBezTo>
                  <a:pt x="117" y="270"/>
                  <a:pt x="142" y="295"/>
                  <a:pt x="145" y="327"/>
                </a:cubicBezTo>
                <a:cubicBezTo>
                  <a:pt x="125" y="317"/>
                  <a:pt x="96" y="316"/>
                  <a:pt x="78" y="331"/>
                </a:cubicBezTo>
                <a:cubicBezTo>
                  <a:pt x="60" y="347"/>
                  <a:pt x="63" y="375"/>
                  <a:pt x="83" y="388"/>
                </a:cubicBezTo>
                <a:cubicBezTo>
                  <a:pt x="94" y="394"/>
                  <a:pt x="109" y="393"/>
                  <a:pt x="120" y="388"/>
                </a:cubicBezTo>
                <a:cubicBezTo>
                  <a:pt x="132" y="383"/>
                  <a:pt x="141" y="372"/>
                  <a:pt x="146" y="360"/>
                </a:cubicBezTo>
                <a:cubicBezTo>
                  <a:pt x="149" y="352"/>
                  <a:pt x="151" y="344"/>
                  <a:pt x="151" y="336"/>
                </a:cubicBezTo>
                <a:cubicBezTo>
                  <a:pt x="164" y="345"/>
                  <a:pt x="175" y="360"/>
                  <a:pt x="181" y="376"/>
                </a:cubicBezTo>
                <a:cubicBezTo>
                  <a:pt x="186" y="389"/>
                  <a:pt x="188" y="404"/>
                  <a:pt x="187" y="418"/>
                </a:cubicBezTo>
                <a:cubicBezTo>
                  <a:pt x="185" y="435"/>
                  <a:pt x="178" y="449"/>
                  <a:pt x="168" y="463"/>
                </a:cubicBezTo>
                <a:cubicBezTo>
                  <a:pt x="144" y="498"/>
                  <a:pt x="108" y="525"/>
                  <a:pt x="72" y="548"/>
                </a:cubicBezTo>
                <a:cubicBezTo>
                  <a:pt x="68" y="550"/>
                  <a:pt x="65" y="552"/>
                  <a:pt x="61" y="554"/>
                </a:cubicBezTo>
                <a:cubicBezTo>
                  <a:pt x="59" y="555"/>
                  <a:pt x="61" y="559"/>
                  <a:pt x="64" y="558"/>
                </a:cubicBezTo>
                <a:cubicBezTo>
                  <a:pt x="99" y="537"/>
                  <a:pt x="133" y="512"/>
                  <a:pt x="160" y="481"/>
                </a:cubicBezTo>
                <a:cubicBezTo>
                  <a:pt x="181" y="457"/>
                  <a:pt x="195" y="430"/>
                  <a:pt x="191" y="398"/>
                </a:cubicBezTo>
                <a:close/>
                <a:moveTo>
                  <a:pt x="145" y="342"/>
                </a:moveTo>
                <a:cubicBezTo>
                  <a:pt x="144" y="358"/>
                  <a:pt x="136" y="374"/>
                  <a:pt x="122" y="382"/>
                </a:cubicBezTo>
                <a:cubicBezTo>
                  <a:pt x="109" y="390"/>
                  <a:pt x="90" y="390"/>
                  <a:pt x="79" y="379"/>
                </a:cubicBezTo>
                <a:cubicBezTo>
                  <a:pt x="69" y="369"/>
                  <a:pt x="68" y="354"/>
                  <a:pt x="74" y="342"/>
                </a:cubicBezTo>
                <a:cubicBezTo>
                  <a:pt x="83" y="328"/>
                  <a:pt x="103" y="325"/>
                  <a:pt x="117" y="325"/>
                </a:cubicBezTo>
                <a:cubicBezTo>
                  <a:pt x="128" y="325"/>
                  <a:pt x="137" y="328"/>
                  <a:pt x="146" y="333"/>
                </a:cubicBezTo>
                <a:cubicBezTo>
                  <a:pt x="146" y="336"/>
                  <a:pt x="146" y="339"/>
                  <a:pt x="145" y="34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5">
            <a:extLst>
              <a:ext uri="{FF2B5EF4-FFF2-40B4-BE49-F238E27FC236}">
                <a16:creationId xmlns:a16="http://schemas.microsoft.com/office/drawing/2014/main" id="{98F9E521-1EED-4F2B-887D-7A109E0E8DD5}"/>
              </a:ext>
            </a:extLst>
          </p:cNvPr>
          <p:cNvSpPr>
            <a:spLocks noEditPoints="1"/>
          </p:cNvSpPr>
          <p:nvPr/>
        </p:nvSpPr>
        <p:spPr bwMode="auto">
          <a:xfrm rot="17100000">
            <a:off x="3780719" y="3316543"/>
            <a:ext cx="923038" cy="1540250"/>
          </a:xfrm>
          <a:custGeom>
            <a:avLst/>
            <a:gdLst>
              <a:gd name="T0" fmla="*/ 91 w 140"/>
              <a:gd name="T1" fmla="*/ 146 h 234"/>
              <a:gd name="T2" fmla="*/ 62 w 140"/>
              <a:gd name="T3" fmla="*/ 130 h 234"/>
              <a:gd name="T4" fmla="*/ 63 w 140"/>
              <a:gd name="T5" fmla="*/ 103 h 234"/>
              <a:gd name="T6" fmla="*/ 44 w 140"/>
              <a:gd name="T7" fmla="*/ 54 h 234"/>
              <a:gd name="T8" fmla="*/ 6 w 140"/>
              <a:gd name="T9" fmla="*/ 2 h 234"/>
              <a:gd name="T10" fmla="*/ 2 w 140"/>
              <a:gd name="T11" fmla="*/ 5 h 234"/>
              <a:gd name="T12" fmla="*/ 41 w 140"/>
              <a:gd name="T13" fmla="*/ 59 h 234"/>
              <a:gd name="T14" fmla="*/ 59 w 140"/>
              <a:gd name="T15" fmla="*/ 111 h 234"/>
              <a:gd name="T16" fmla="*/ 57 w 140"/>
              <a:gd name="T17" fmla="*/ 129 h 234"/>
              <a:gd name="T18" fmla="*/ 18 w 140"/>
              <a:gd name="T19" fmla="*/ 137 h 234"/>
              <a:gd name="T20" fmla="*/ 26 w 140"/>
              <a:gd name="T21" fmla="*/ 166 h 234"/>
              <a:gd name="T22" fmla="*/ 55 w 140"/>
              <a:gd name="T23" fmla="*/ 147 h 234"/>
              <a:gd name="T24" fmla="*/ 61 w 140"/>
              <a:gd name="T25" fmla="*/ 135 h 234"/>
              <a:gd name="T26" fmla="*/ 78 w 140"/>
              <a:gd name="T27" fmla="*/ 142 h 234"/>
              <a:gd name="T28" fmla="*/ 135 w 140"/>
              <a:gd name="T29" fmla="*/ 231 h 234"/>
              <a:gd name="T30" fmla="*/ 140 w 140"/>
              <a:gd name="T31" fmla="*/ 231 h 234"/>
              <a:gd name="T32" fmla="*/ 91 w 140"/>
              <a:gd name="T33" fmla="*/ 146 h 234"/>
              <a:gd name="T34" fmla="*/ 37 w 140"/>
              <a:gd name="T35" fmla="*/ 157 h 234"/>
              <a:gd name="T36" fmla="*/ 17 w 140"/>
              <a:gd name="T37" fmla="*/ 154 h 234"/>
              <a:gd name="T38" fmla="*/ 31 w 140"/>
              <a:gd name="T39" fmla="*/ 135 h 234"/>
              <a:gd name="T40" fmla="*/ 56 w 140"/>
              <a:gd name="T41" fmla="*/ 134 h 234"/>
              <a:gd name="T42" fmla="*/ 37 w 140"/>
              <a:gd name="T43" fmla="*/ 15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234">
                <a:moveTo>
                  <a:pt x="91" y="146"/>
                </a:moveTo>
                <a:cubicBezTo>
                  <a:pt x="84" y="140"/>
                  <a:pt x="73" y="134"/>
                  <a:pt x="62" y="130"/>
                </a:cubicBezTo>
                <a:cubicBezTo>
                  <a:pt x="64" y="121"/>
                  <a:pt x="64" y="112"/>
                  <a:pt x="63" y="103"/>
                </a:cubicBezTo>
                <a:cubicBezTo>
                  <a:pt x="60" y="85"/>
                  <a:pt x="52" y="70"/>
                  <a:pt x="44" y="54"/>
                </a:cubicBezTo>
                <a:cubicBezTo>
                  <a:pt x="34" y="35"/>
                  <a:pt x="21" y="17"/>
                  <a:pt x="6" y="2"/>
                </a:cubicBezTo>
                <a:cubicBezTo>
                  <a:pt x="4" y="0"/>
                  <a:pt x="0" y="3"/>
                  <a:pt x="2" y="5"/>
                </a:cubicBezTo>
                <a:cubicBezTo>
                  <a:pt x="18" y="21"/>
                  <a:pt x="31" y="39"/>
                  <a:pt x="41" y="59"/>
                </a:cubicBezTo>
                <a:cubicBezTo>
                  <a:pt x="50" y="75"/>
                  <a:pt x="58" y="93"/>
                  <a:pt x="59" y="111"/>
                </a:cubicBezTo>
                <a:cubicBezTo>
                  <a:pt x="59" y="118"/>
                  <a:pt x="59" y="124"/>
                  <a:pt x="57" y="129"/>
                </a:cubicBezTo>
                <a:cubicBezTo>
                  <a:pt x="43" y="126"/>
                  <a:pt x="29" y="127"/>
                  <a:pt x="18" y="137"/>
                </a:cubicBezTo>
                <a:cubicBezTo>
                  <a:pt x="8" y="146"/>
                  <a:pt x="10" y="166"/>
                  <a:pt x="26" y="166"/>
                </a:cubicBezTo>
                <a:cubicBezTo>
                  <a:pt x="38" y="165"/>
                  <a:pt x="48" y="156"/>
                  <a:pt x="55" y="147"/>
                </a:cubicBezTo>
                <a:cubicBezTo>
                  <a:pt x="57" y="143"/>
                  <a:pt x="59" y="139"/>
                  <a:pt x="61" y="135"/>
                </a:cubicBezTo>
                <a:cubicBezTo>
                  <a:pt x="67" y="137"/>
                  <a:pt x="73" y="139"/>
                  <a:pt x="78" y="142"/>
                </a:cubicBezTo>
                <a:cubicBezTo>
                  <a:pt x="108" y="159"/>
                  <a:pt x="133" y="196"/>
                  <a:pt x="135" y="231"/>
                </a:cubicBezTo>
                <a:cubicBezTo>
                  <a:pt x="135" y="233"/>
                  <a:pt x="140" y="234"/>
                  <a:pt x="140" y="231"/>
                </a:cubicBezTo>
                <a:cubicBezTo>
                  <a:pt x="138" y="197"/>
                  <a:pt x="117" y="166"/>
                  <a:pt x="91" y="146"/>
                </a:cubicBezTo>
                <a:close/>
                <a:moveTo>
                  <a:pt x="37" y="157"/>
                </a:moveTo>
                <a:cubicBezTo>
                  <a:pt x="31" y="161"/>
                  <a:pt x="19" y="164"/>
                  <a:pt x="17" y="154"/>
                </a:cubicBezTo>
                <a:cubicBezTo>
                  <a:pt x="14" y="145"/>
                  <a:pt x="23" y="137"/>
                  <a:pt x="31" y="135"/>
                </a:cubicBezTo>
                <a:cubicBezTo>
                  <a:pt x="39" y="132"/>
                  <a:pt x="48" y="132"/>
                  <a:pt x="56" y="134"/>
                </a:cubicBezTo>
                <a:cubicBezTo>
                  <a:pt x="53" y="143"/>
                  <a:pt x="46" y="151"/>
                  <a:pt x="37" y="15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6">
            <a:extLst>
              <a:ext uri="{FF2B5EF4-FFF2-40B4-BE49-F238E27FC236}">
                <a16:creationId xmlns:a16="http://schemas.microsoft.com/office/drawing/2014/main" id="{A6032F9F-59E8-4765-9225-5F4381FF28A8}"/>
              </a:ext>
            </a:extLst>
          </p:cNvPr>
          <p:cNvSpPr>
            <a:spLocks/>
          </p:cNvSpPr>
          <p:nvPr/>
        </p:nvSpPr>
        <p:spPr bwMode="auto">
          <a:xfrm rot="17100000">
            <a:off x="2987242" y="1951880"/>
            <a:ext cx="341313" cy="1306512"/>
          </a:xfrm>
          <a:custGeom>
            <a:avLst/>
            <a:gdLst>
              <a:gd name="T0" fmla="*/ 86 w 91"/>
              <a:gd name="T1" fmla="*/ 3 h 348"/>
              <a:gd name="T2" fmla="*/ 61 w 91"/>
              <a:gd name="T3" fmla="*/ 40 h 348"/>
              <a:gd name="T4" fmla="*/ 38 w 91"/>
              <a:gd name="T5" fmla="*/ 81 h 348"/>
              <a:gd name="T6" fmla="*/ 11 w 91"/>
              <a:gd name="T7" fmla="*/ 166 h 348"/>
              <a:gd name="T8" fmla="*/ 18 w 91"/>
              <a:gd name="T9" fmla="*/ 345 h 348"/>
              <a:gd name="T10" fmla="*/ 23 w 91"/>
              <a:gd name="T11" fmla="*/ 344 h 348"/>
              <a:gd name="T12" fmla="*/ 15 w 91"/>
              <a:gd name="T13" fmla="*/ 170 h 348"/>
              <a:gd name="T14" fmla="*/ 41 w 91"/>
              <a:gd name="T15" fmla="*/ 85 h 348"/>
              <a:gd name="T16" fmla="*/ 62 w 91"/>
              <a:gd name="T17" fmla="*/ 47 h 348"/>
              <a:gd name="T18" fmla="*/ 75 w 91"/>
              <a:gd name="T19" fmla="*/ 28 h 348"/>
              <a:gd name="T20" fmla="*/ 90 w 91"/>
              <a:gd name="T21" fmla="*/ 6 h 348"/>
              <a:gd name="T22" fmla="*/ 86 w 91"/>
              <a:gd name="T23" fmla="*/ 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48">
                <a:moveTo>
                  <a:pt x="86" y="3"/>
                </a:moveTo>
                <a:cubicBezTo>
                  <a:pt x="77" y="14"/>
                  <a:pt x="69" y="28"/>
                  <a:pt x="61" y="40"/>
                </a:cubicBezTo>
                <a:cubicBezTo>
                  <a:pt x="52" y="53"/>
                  <a:pt x="44" y="67"/>
                  <a:pt x="38" y="81"/>
                </a:cubicBezTo>
                <a:cubicBezTo>
                  <a:pt x="25" y="108"/>
                  <a:pt x="16" y="137"/>
                  <a:pt x="11" y="166"/>
                </a:cubicBezTo>
                <a:cubicBezTo>
                  <a:pt x="0" y="226"/>
                  <a:pt x="4" y="287"/>
                  <a:pt x="18" y="345"/>
                </a:cubicBezTo>
                <a:cubicBezTo>
                  <a:pt x="19" y="348"/>
                  <a:pt x="23" y="347"/>
                  <a:pt x="23" y="344"/>
                </a:cubicBezTo>
                <a:cubicBezTo>
                  <a:pt x="9" y="287"/>
                  <a:pt x="5" y="228"/>
                  <a:pt x="15" y="170"/>
                </a:cubicBezTo>
                <a:cubicBezTo>
                  <a:pt x="20" y="141"/>
                  <a:pt x="28" y="112"/>
                  <a:pt x="41" y="85"/>
                </a:cubicBezTo>
                <a:cubicBezTo>
                  <a:pt x="47" y="72"/>
                  <a:pt x="54" y="59"/>
                  <a:pt x="62" y="47"/>
                </a:cubicBezTo>
                <a:cubicBezTo>
                  <a:pt x="66" y="40"/>
                  <a:pt x="70" y="34"/>
                  <a:pt x="75" y="28"/>
                </a:cubicBezTo>
                <a:cubicBezTo>
                  <a:pt x="80" y="21"/>
                  <a:pt x="84" y="13"/>
                  <a:pt x="90" y="6"/>
                </a:cubicBezTo>
                <a:cubicBezTo>
                  <a:pt x="91" y="4"/>
                  <a:pt x="88" y="0"/>
                  <a:pt x="86" y="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7">
            <a:extLst>
              <a:ext uri="{FF2B5EF4-FFF2-40B4-BE49-F238E27FC236}">
                <a16:creationId xmlns:a16="http://schemas.microsoft.com/office/drawing/2014/main" id="{4304E933-26F3-4D2C-9965-96FC2A5F0CC6}"/>
              </a:ext>
            </a:extLst>
          </p:cNvPr>
          <p:cNvSpPr>
            <a:spLocks noEditPoints="1"/>
          </p:cNvSpPr>
          <p:nvPr/>
        </p:nvSpPr>
        <p:spPr bwMode="auto">
          <a:xfrm rot="13159739">
            <a:off x="5165579" y="4413146"/>
            <a:ext cx="1179241" cy="1338472"/>
          </a:xfrm>
          <a:custGeom>
            <a:avLst/>
            <a:gdLst>
              <a:gd name="T0" fmla="*/ 213 w 216"/>
              <a:gd name="T1" fmla="*/ 46 h 245"/>
              <a:gd name="T2" fmla="*/ 173 w 216"/>
              <a:gd name="T3" fmla="*/ 14 h 245"/>
              <a:gd name="T4" fmla="*/ 119 w 216"/>
              <a:gd name="T5" fmla="*/ 1 h 245"/>
              <a:gd name="T6" fmla="*/ 74 w 216"/>
              <a:gd name="T7" fmla="*/ 6 h 245"/>
              <a:gd name="T8" fmla="*/ 38 w 216"/>
              <a:gd name="T9" fmla="*/ 25 h 245"/>
              <a:gd name="T10" fmla="*/ 5 w 216"/>
              <a:gd name="T11" fmla="*/ 84 h 245"/>
              <a:gd name="T12" fmla="*/ 17 w 216"/>
              <a:gd name="T13" fmla="*/ 103 h 245"/>
              <a:gd name="T14" fmla="*/ 49 w 216"/>
              <a:gd name="T15" fmla="*/ 242 h 245"/>
              <a:gd name="T16" fmla="*/ 53 w 216"/>
              <a:gd name="T17" fmla="*/ 240 h 245"/>
              <a:gd name="T18" fmla="*/ 19 w 216"/>
              <a:gd name="T19" fmla="*/ 115 h 245"/>
              <a:gd name="T20" fmla="*/ 21 w 216"/>
              <a:gd name="T21" fmla="*/ 106 h 245"/>
              <a:gd name="T22" fmla="*/ 28 w 216"/>
              <a:gd name="T23" fmla="*/ 110 h 245"/>
              <a:gd name="T24" fmla="*/ 61 w 216"/>
              <a:gd name="T25" fmla="*/ 112 h 245"/>
              <a:gd name="T26" fmla="*/ 95 w 216"/>
              <a:gd name="T27" fmla="*/ 78 h 245"/>
              <a:gd name="T28" fmla="*/ 74 w 216"/>
              <a:gd name="T29" fmla="*/ 57 h 245"/>
              <a:gd name="T30" fmla="*/ 43 w 216"/>
              <a:gd name="T31" fmla="*/ 67 h 245"/>
              <a:gd name="T32" fmla="*/ 19 w 216"/>
              <a:gd name="T33" fmla="*/ 98 h 245"/>
              <a:gd name="T34" fmla="*/ 14 w 216"/>
              <a:gd name="T35" fmla="*/ 91 h 245"/>
              <a:gd name="T36" fmla="*/ 15 w 216"/>
              <a:gd name="T37" fmla="*/ 55 h 245"/>
              <a:gd name="T38" fmla="*/ 51 w 216"/>
              <a:gd name="T39" fmla="*/ 23 h 245"/>
              <a:gd name="T40" fmla="*/ 93 w 216"/>
              <a:gd name="T41" fmla="*/ 7 h 245"/>
              <a:gd name="T42" fmla="*/ 168 w 216"/>
              <a:gd name="T43" fmla="*/ 15 h 245"/>
              <a:gd name="T44" fmla="*/ 212 w 216"/>
              <a:gd name="T45" fmla="*/ 50 h 245"/>
              <a:gd name="T46" fmla="*/ 213 w 216"/>
              <a:gd name="T47" fmla="*/ 46 h 245"/>
              <a:gd name="T48" fmla="*/ 39 w 216"/>
              <a:gd name="T49" fmla="*/ 77 h 245"/>
              <a:gd name="T50" fmla="*/ 79 w 216"/>
              <a:gd name="T51" fmla="*/ 64 h 245"/>
              <a:gd name="T52" fmla="*/ 85 w 216"/>
              <a:gd name="T53" fmla="*/ 97 h 245"/>
              <a:gd name="T54" fmla="*/ 48 w 216"/>
              <a:gd name="T55" fmla="*/ 109 h 245"/>
              <a:gd name="T56" fmla="*/ 22 w 216"/>
              <a:gd name="T57" fmla="*/ 101 h 245"/>
              <a:gd name="T58" fmla="*/ 39 w 216"/>
              <a:gd name="T59" fmla="*/ 7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 h="245">
                <a:moveTo>
                  <a:pt x="213" y="46"/>
                </a:moveTo>
                <a:cubicBezTo>
                  <a:pt x="196" y="40"/>
                  <a:pt x="187" y="24"/>
                  <a:pt x="173" y="14"/>
                </a:cubicBezTo>
                <a:cubicBezTo>
                  <a:pt x="158" y="2"/>
                  <a:pt x="138" y="0"/>
                  <a:pt x="119" y="1"/>
                </a:cubicBezTo>
                <a:cubicBezTo>
                  <a:pt x="104" y="1"/>
                  <a:pt x="88" y="2"/>
                  <a:pt x="74" y="6"/>
                </a:cubicBezTo>
                <a:cubicBezTo>
                  <a:pt x="61" y="11"/>
                  <a:pt x="49" y="17"/>
                  <a:pt x="38" y="25"/>
                </a:cubicBezTo>
                <a:cubicBezTo>
                  <a:pt x="20" y="38"/>
                  <a:pt x="0" y="60"/>
                  <a:pt x="5" y="84"/>
                </a:cubicBezTo>
                <a:cubicBezTo>
                  <a:pt x="7" y="91"/>
                  <a:pt x="11" y="98"/>
                  <a:pt x="17" y="103"/>
                </a:cubicBezTo>
                <a:cubicBezTo>
                  <a:pt x="3" y="147"/>
                  <a:pt x="31" y="202"/>
                  <a:pt x="49" y="242"/>
                </a:cubicBezTo>
                <a:cubicBezTo>
                  <a:pt x="50" y="245"/>
                  <a:pt x="54" y="243"/>
                  <a:pt x="53" y="240"/>
                </a:cubicBezTo>
                <a:cubicBezTo>
                  <a:pt x="36" y="201"/>
                  <a:pt x="13" y="159"/>
                  <a:pt x="19" y="115"/>
                </a:cubicBezTo>
                <a:cubicBezTo>
                  <a:pt x="19" y="112"/>
                  <a:pt x="20" y="109"/>
                  <a:pt x="21" y="106"/>
                </a:cubicBezTo>
                <a:cubicBezTo>
                  <a:pt x="23" y="108"/>
                  <a:pt x="25" y="109"/>
                  <a:pt x="28" y="110"/>
                </a:cubicBezTo>
                <a:cubicBezTo>
                  <a:pt x="38" y="115"/>
                  <a:pt x="50" y="114"/>
                  <a:pt x="61" y="112"/>
                </a:cubicBezTo>
                <a:cubicBezTo>
                  <a:pt x="77" y="109"/>
                  <a:pt x="101" y="98"/>
                  <a:pt x="95" y="78"/>
                </a:cubicBezTo>
                <a:cubicBezTo>
                  <a:pt x="92" y="68"/>
                  <a:pt x="83" y="60"/>
                  <a:pt x="74" y="57"/>
                </a:cubicBezTo>
                <a:cubicBezTo>
                  <a:pt x="63" y="55"/>
                  <a:pt x="52" y="61"/>
                  <a:pt x="43" y="67"/>
                </a:cubicBezTo>
                <a:cubicBezTo>
                  <a:pt x="31" y="76"/>
                  <a:pt x="24" y="87"/>
                  <a:pt x="19" y="98"/>
                </a:cubicBezTo>
                <a:cubicBezTo>
                  <a:pt x="17" y="96"/>
                  <a:pt x="15" y="94"/>
                  <a:pt x="14" y="91"/>
                </a:cubicBezTo>
                <a:cubicBezTo>
                  <a:pt x="6" y="80"/>
                  <a:pt x="9" y="66"/>
                  <a:pt x="15" y="55"/>
                </a:cubicBezTo>
                <a:cubicBezTo>
                  <a:pt x="23" y="41"/>
                  <a:pt x="37" y="31"/>
                  <a:pt x="51" y="23"/>
                </a:cubicBezTo>
                <a:cubicBezTo>
                  <a:pt x="63" y="15"/>
                  <a:pt x="78" y="8"/>
                  <a:pt x="93" y="7"/>
                </a:cubicBezTo>
                <a:cubicBezTo>
                  <a:pt x="118" y="5"/>
                  <a:pt x="146" y="1"/>
                  <a:pt x="168" y="15"/>
                </a:cubicBezTo>
                <a:cubicBezTo>
                  <a:pt x="183" y="26"/>
                  <a:pt x="193" y="44"/>
                  <a:pt x="212" y="50"/>
                </a:cubicBezTo>
                <a:cubicBezTo>
                  <a:pt x="214" y="51"/>
                  <a:pt x="216" y="47"/>
                  <a:pt x="213" y="46"/>
                </a:cubicBezTo>
                <a:close/>
                <a:moveTo>
                  <a:pt x="39" y="77"/>
                </a:moveTo>
                <a:cubicBezTo>
                  <a:pt x="49" y="66"/>
                  <a:pt x="65" y="56"/>
                  <a:pt x="79" y="64"/>
                </a:cubicBezTo>
                <a:cubicBezTo>
                  <a:pt x="92" y="71"/>
                  <a:pt x="96" y="87"/>
                  <a:pt x="85" y="97"/>
                </a:cubicBezTo>
                <a:cubicBezTo>
                  <a:pt x="75" y="105"/>
                  <a:pt x="61" y="109"/>
                  <a:pt x="48" y="109"/>
                </a:cubicBezTo>
                <a:cubicBezTo>
                  <a:pt x="38" y="109"/>
                  <a:pt x="30" y="107"/>
                  <a:pt x="22" y="101"/>
                </a:cubicBezTo>
                <a:cubicBezTo>
                  <a:pt x="26" y="92"/>
                  <a:pt x="32" y="84"/>
                  <a:pt x="39" y="7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
            <a:extLst>
              <a:ext uri="{FF2B5EF4-FFF2-40B4-BE49-F238E27FC236}">
                <a16:creationId xmlns:a16="http://schemas.microsoft.com/office/drawing/2014/main" id="{66EA0FC2-8244-478A-9AC1-90F19B3726E5}"/>
              </a:ext>
            </a:extLst>
          </p:cNvPr>
          <p:cNvSpPr>
            <a:spLocks/>
          </p:cNvSpPr>
          <p:nvPr/>
        </p:nvSpPr>
        <p:spPr bwMode="auto">
          <a:xfrm rot="17100000">
            <a:off x="3005395" y="3514623"/>
            <a:ext cx="938213" cy="300037"/>
          </a:xfrm>
          <a:custGeom>
            <a:avLst/>
            <a:gdLst>
              <a:gd name="T0" fmla="*/ 248 w 250"/>
              <a:gd name="T1" fmla="*/ 75 h 80"/>
              <a:gd name="T2" fmla="*/ 150 w 250"/>
              <a:gd name="T3" fmla="*/ 12 h 80"/>
              <a:gd name="T4" fmla="*/ 3 w 250"/>
              <a:gd name="T5" fmla="*/ 17 h 80"/>
              <a:gd name="T6" fmla="*/ 3 w 250"/>
              <a:gd name="T7" fmla="*/ 22 h 80"/>
              <a:gd name="T8" fmla="*/ 146 w 250"/>
              <a:gd name="T9" fmla="*/ 16 h 80"/>
              <a:gd name="T10" fmla="*/ 245 w 250"/>
              <a:gd name="T11" fmla="*/ 78 h 80"/>
              <a:gd name="T12" fmla="*/ 248 w 250"/>
              <a:gd name="T13" fmla="*/ 75 h 80"/>
            </a:gdLst>
            <a:ahLst/>
            <a:cxnLst>
              <a:cxn ang="0">
                <a:pos x="T0" y="T1"/>
              </a:cxn>
              <a:cxn ang="0">
                <a:pos x="T2" y="T3"/>
              </a:cxn>
              <a:cxn ang="0">
                <a:pos x="T4" y="T5"/>
              </a:cxn>
              <a:cxn ang="0">
                <a:pos x="T6" y="T7"/>
              </a:cxn>
              <a:cxn ang="0">
                <a:pos x="T8" y="T9"/>
              </a:cxn>
              <a:cxn ang="0">
                <a:pos x="T10" y="T11"/>
              </a:cxn>
              <a:cxn ang="0">
                <a:pos x="T12" y="T13"/>
              </a:cxn>
            </a:cxnLst>
            <a:rect l="0" t="0" r="r" b="b"/>
            <a:pathLst>
              <a:path w="250" h="80">
                <a:moveTo>
                  <a:pt x="248" y="75"/>
                </a:moveTo>
                <a:cubicBezTo>
                  <a:pt x="220" y="47"/>
                  <a:pt x="189" y="22"/>
                  <a:pt x="150" y="12"/>
                </a:cubicBezTo>
                <a:cubicBezTo>
                  <a:pt x="100" y="0"/>
                  <a:pt x="52" y="17"/>
                  <a:pt x="3" y="17"/>
                </a:cubicBezTo>
                <a:cubicBezTo>
                  <a:pt x="0" y="17"/>
                  <a:pt x="0" y="22"/>
                  <a:pt x="3" y="22"/>
                </a:cubicBezTo>
                <a:cubicBezTo>
                  <a:pt x="51" y="22"/>
                  <a:pt x="98" y="6"/>
                  <a:pt x="146" y="16"/>
                </a:cubicBezTo>
                <a:cubicBezTo>
                  <a:pt x="186" y="25"/>
                  <a:pt x="217" y="50"/>
                  <a:pt x="245" y="78"/>
                </a:cubicBezTo>
                <a:cubicBezTo>
                  <a:pt x="247" y="80"/>
                  <a:pt x="250" y="77"/>
                  <a:pt x="248" y="7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9">
            <a:extLst>
              <a:ext uri="{FF2B5EF4-FFF2-40B4-BE49-F238E27FC236}">
                <a16:creationId xmlns:a16="http://schemas.microsoft.com/office/drawing/2014/main" id="{60A27E25-E597-4369-ABDE-03CF3F4E089A}"/>
              </a:ext>
            </a:extLst>
          </p:cNvPr>
          <p:cNvSpPr>
            <a:spLocks/>
          </p:cNvSpPr>
          <p:nvPr/>
        </p:nvSpPr>
        <p:spPr bwMode="auto">
          <a:xfrm rot="20414363">
            <a:off x="6669545" y="2406741"/>
            <a:ext cx="1665288" cy="492125"/>
          </a:xfrm>
          <a:custGeom>
            <a:avLst/>
            <a:gdLst>
              <a:gd name="T0" fmla="*/ 439 w 443"/>
              <a:gd name="T1" fmla="*/ 1 h 131"/>
              <a:gd name="T2" fmla="*/ 390 w 443"/>
              <a:gd name="T3" fmla="*/ 17 h 131"/>
              <a:gd name="T4" fmla="*/ 338 w 443"/>
              <a:gd name="T5" fmla="*/ 39 h 131"/>
              <a:gd name="T6" fmla="*/ 232 w 443"/>
              <a:gd name="T7" fmla="*/ 77 h 131"/>
              <a:gd name="T8" fmla="*/ 3 w 443"/>
              <a:gd name="T9" fmla="*/ 126 h 131"/>
              <a:gd name="T10" fmla="*/ 4 w 443"/>
              <a:gd name="T11" fmla="*/ 131 h 131"/>
              <a:gd name="T12" fmla="*/ 233 w 443"/>
              <a:gd name="T13" fmla="*/ 82 h 131"/>
              <a:gd name="T14" fmla="*/ 336 w 443"/>
              <a:gd name="T15" fmla="*/ 44 h 131"/>
              <a:gd name="T16" fmla="*/ 389 w 443"/>
              <a:gd name="T17" fmla="*/ 23 h 131"/>
              <a:gd name="T18" fmla="*/ 440 w 443"/>
              <a:gd name="T19" fmla="*/ 5 h 131"/>
              <a:gd name="T20" fmla="*/ 439 w 443"/>
              <a:gd name="T21"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131">
                <a:moveTo>
                  <a:pt x="439" y="1"/>
                </a:moveTo>
                <a:cubicBezTo>
                  <a:pt x="422" y="4"/>
                  <a:pt x="406" y="11"/>
                  <a:pt x="390" y="17"/>
                </a:cubicBezTo>
                <a:cubicBezTo>
                  <a:pt x="373" y="24"/>
                  <a:pt x="355" y="31"/>
                  <a:pt x="338" y="39"/>
                </a:cubicBezTo>
                <a:cubicBezTo>
                  <a:pt x="303" y="53"/>
                  <a:pt x="268" y="66"/>
                  <a:pt x="232" y="77"/>
                </a:cubicBezTo>
                <a:cubicBezTo>
                  <a:pt x="157" y="100"/>
                  <a:pt x="79" y="111"/>
                  <a:pt x="3" y="126"/>
                </a:cubicBezTo>
                <a:cubicBezTo>
                  <a:pt x="0" y="127"/>
                  <a:pt x="1" y="131"/>
                  <a:pt x="4" y="131"/>
                </a:cubicBezTo>
                <a:cubicBezTo>
                  <a:pt x="80" y="115"/>
                  <a:pt x="158" y="104"/>
                  <a:pt x="233" y="82"/>
                </a:cubicBezTo>
                <a:cubicBezTo>
                  <a:pt x="268" y="71"/>
                  <a:pt x="302" y="58"/>
                  <a:pt x="336" y="44"/>
                </a:cubicBezTo>
                <a:cubicBezTo>
                  <a:pt x="354" y="37"/>
                  <a:pt x="371" y="30"/>
                  <a:pt x="389" y="23"/>
                </a:cubicBezTo>
                <a:cubicBezTo>
                  <a:pt x="405" y="16"/>
                  <a:pt x="422" y="8"/>
                  <a:pt x="440" y="5"/>
                </a:cubicBezTo>
                <a:cubicBezTo>
                  <a:pt x="443" y="5"/>
                  <a:pt x="442" y="0"/>
                  <a:pt x="439" y="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10">
            <a:extLst>
              <a:ext uri="{FF2B5EF4-FFF2-40B4-BE49-F238E27FC236}">
                <a16:creationId xmlns:a16="http://schemas.microsoft.com/office/drawing/2014/main" id="{0FC3E42F-AE59-4845-B6E6-F3A52BEFDFE7}"/>
              </a:ext>
            </a:extLst>
          </p:cNvPr>
          <p:cNvSpPr>
            <a:spLocks/>
          </p:cNvSpPr>
          <p:nvPr/>
        </p:nvSpPr>
        <p:spPr bwMode="auto">
          <a:xfrm rot="13704011">
            <a:off x="7350577" y="3073631"/>
            <a:ext cx="239713" cy="908744"/>
          </a:xfrm>
          <a:custGeom>
            <a:avLst/>
            <a:gdLst>
              <a:gd name="T0" fmla="*/ 62 w 64"/>
              <a:gd name="T1" fmla="*/ 181 h 187"/>
              <a:gd name="T2" fmla="*/ 48 w 64"/>
              <a:gd name="T3" fmla="*/ 5 h 187"/>
              <a:gd name="T4" fmla="*/ 45 w 64"/>
              <a:gd name="T5" fmla="*/ 2 h 187"/>
              <a:gd name="T6" fmla="*/ 59 w 64"/>
              <a:gd name="T7" fmla="*/ 185 h 187"/>
              <a:gd name="T8" fmla="*/ 62 w 64"/>
              <a:gd name="T9" fmla="*/ 181 h 187"/>
            </a:gdLst>
            <a:ahLst/>
            <a:cxnLst>
              <a:cxn ang="0">
                <a:pos x="T0" y="T1"/>
              </a:cxn>
              <a:cxn ang="0">
                <a:pos x="T2" y="T3"/>
              </a:cxn>
              <a:cxn ang="0">
                <a:pos x="T4" y="T5"/>
              </a:cxn>
              <a:cxn ang="0">
                <a:pos x="T6" y="T7"/>
              </a:cxn>
              <a:cxn ang="0">
                <a:pos x="T8" y="T9"/>
              </a:cxn>
            </a:cxnLst>
            <a:rect l="0" t="0" r="r" b="b"/>
            <a:pathLst>
              <a:path w="64" h="187">
                <a:moveTo>
                  <a:pt x="62" y="181"/>
                </a:moveTo>
                <a:cubicBezTo>
                  <a:pt x="23" y="136"/>
                  <a:pt x="5" y="53"/>
                  <a:pt x="48" y="5"/>
                </a:cubicBezTo>
                <a:cubicBezTo>
                  <a:pt x="50" y="3"/>
                  <a:pt x="47" y="0"/>
                  <a:pt x="45" y="2"/>
                </a:cubicBezTo>
                <a:cubicBezTo>
                  <a:pt x="0" y="52"/>
                  <a:pt x="18" y="137"/>
                  <a:pt x="59" y="185"/>
                </a:cubicBezTo>
                <a:cubicBezTo>
                  <a:pt x="61" y="187"/>
                  <a:pt x="64" y="184"/>
                  <a:pt x="62" y="18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11">
            <a:extLst>
              <a:ext uri="{FF2B5EF4-FFF2-40B4-BE49-F238E27FC236}">
                <a16:creationId xmlns:a16="http://schemas.microsoft.com/office/drawing/2014/main" id="{1279F4D7-9FF7-4E48-86FE-633A85948BA4}"/>
              </a:ext>
            </a:extLst>
          </p:cNvPr>
          <p:cNvSpPr>
            <a:spLocks noEditPoints="1"/>
          </p:cNvSpPr>
          <p:nvPr/>
        </p:nvSpPr>
        <p:spPr bwMode="auto">
          <a:xfrm rot="6189661" flipH="1" flipV="1">
            <a:off x="5051396" y="1361346"/>
            <a:ext cx="839069" cy="2407998"/>
          </a:xfrm>
          <a:custGeom>
            <a:avLst/>
            <a:gdLst>
              <a:gd name="T0" fmla="*/ 191 w 195"/>
              <a:gd name="T1" fmla="*/ 398 h 559"/>
              <a:gd name="T2" fmla="*/ 153 w 195"/>
              <a:gd name="T3" fmla="*/ 332 h 559"/>
              <a:gd name="T4" fmla="*/ 150 w 195"/>
              <a:gd name="T5" fmla="*/ 330 h 559"/>
              <a:gd name="T6" fmla="*/ 125 w 195"/>
              <a:gd name="T7" fmla="*/ 273 h 559"/>
              <a:gd name="T8" fmla="*/ 87 w 195"/>
              <a:gd name="T9" fmla="*/ 230 h 559"/>
              <a:gd name="T10" fmla="*/ 53 w 195"/>
              <a:gd name="T11" fmla="*/ 168 h 559"/>
              <a:gd name="T12" fmla="*/ 5 w 195"/>
              <a:gd name="T13" fmla="*/ 3 h 559"/>
              <a:gd name="T14" fmla="*/ 0 w 195"/>
              <a:gd name="T15" fmla="*/ 3 h 559"/>
              <a:gd name="T16" fmla="*/ 35 w 195"/>
              <a:gd name="T17" fmla="*/ 135 h 559"/>
              <a:gd name="T18" fmla="*/ 61 w 195"/>
              <a:gd name="T19" fmla="*/ 197 h 559"/>
              <a:gd name="T20" fmla="*/ 95 w 195"/>
              <a:gd name="T21" fmla="*/ 247 h 559"/>
              <a:gd name="T22" fmla="*/ 145 w 195"/>
              <a:gd name="T23" fmla="*/ 327 h 559"/>
              <a:gd name="T24" fmla="*/ 78 w 195"/>
              <a:gd name="T25" fmla="*/ 331 h 559"/>
              <a:gd name="T26" fmla="*/ 83 w 195"/>
              <a:gd name="T27" fmla="*/ 388 h 559"/>
              <a:gd name="T28" fmla="*/ 120 w 195"/>
              <a:gd name="T29" fmla="*/ 388 h 559"/>
              <a:gd name="T30" fmla="*/ 146 w 195"/>
              <a:gd name="T31" fmla="*/ 360 h 559"/>
              <a:gd name="T32" fmla="*/ 151 w 195"/>
              <a:gd name="T33" fmla="*/ 336 h 559"/>
              <a:gd name="T34" fmla="*/ 181 w 195"/>
              <a:gd name="T35" fmla="*/ 376 h 559"/>
              <a:gd name="T36" fmla="*/ 187 w 195"/>
              <a:gd name="T37" fmla="*/ 418 h 559"/>
              <a:gd name="T38" fmla="*/ 168 w 195"/>
              <a:gd name="T39" fmla="*/ 463 h 559"/>
              <a:gd name="T40" fmla="*/ 72 w 195"/>
              <a:gd name="T41" fmla="*/ 548 h 559"/>
              <a:gd name="T42" fmla="*/ 61 w 195"/>
              <a:gd name="T43" fmla="*/ 554 h 559"/>
              <a:gd name="T44" fmla="*/ 64 w 195"/>
              <a:gd name="T45" fmla="*/ 558 h 559"/>
              <a:gd name="T46" fmla="*/ 160 w 195"/>
              <a:gd name="T47" fmla="*/ 481 h 559"/>
              <a:gd name="T48" fmla="*/ 191 w 195"/>
              <a:gd name="T49" fmla="*/ 398 h 559"/>
              <a:gd name="T50" fmla="*/ 145 w 195"/>
              <a:gd name="T51" fmla="*/ 342 h 559"/>
              <a:gd name="T52" fmla="*/ 122 w 195"/>
              <a:gd name="T53" fmla="*/ 382 h 559"/>
              <a:gd name="T54" fmla="*/ 79 w 195"/>
              <a:gd name="T55" fmla="*/ 379 h 559"/>
              <a:gd name="T56" fmla="*/ 74 w 195"/>
              <a:gd name="T57" fmla="*/ 342 h 559"/>
              <a:gd name="T58" fmla="*/ 117 w 195"/>
              <a:gd name="T59" fmla="*/ 325 h 559"/>
              <a:gd name="T60" fmla="*/ 146 w 195"/>
              <a:gd name="T61" fmla="*/ 333 h 559"/>
              <a:gd name="T62" fmla="*/ 145 w 195"/>
              <a:gd name="T63" fmla="*/ 342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559">
                <a:moveTo>
                  <a:pt x="191" y="398"/>
                </a:moveTo>
                <a:cubicBezTo>
                  <a:pt x="188" y="372"/>
                  <a:pt x="175" y="347"/>
                  <a:pt x="153" y="332"/>
                </a:cubicBezTo>
                <a:cubicBezTo>
                  <a:pt x="152" y="331"/>
                  <a:pt x="151" y="331"/>
                  <a:pt x="150" y="330"/>
                </a:cubicBezTo>
                <a:cubicBezTo>
                  <a:pt x="149" y="309"/>
                  <a:pt x="138" y="290"/>
                  <a:pt x="125" y="273"/>
                </a:cubicBezTo>
                <a:cubicBezTo>
                  <a:pt x="113" y="258"/>
                  <a:pt x="99" y="245"/>
                  <a:pt x="87" y="230"/>
                </a:cubicBezTo>
                <a:cubicBezTo>
                  <a:pt x="72" y="211"/>
                  <a:pt x="62" y="189"/>
                  <a:pt x="53" y="168"/>
                </a:cubicBezTo>
                <a:cubicBezTo>
                  <a:pt x="31" y="115"/>
                  <a:pt x="9" y="61"/>
                  <a:pt x="5" y="3"/>
                </a:cubicBezTo>
                <a:cubicBezTo>
                  <a:pt x="5" y="0"/>
                  <a:pt x="0" y="0"/>
                  <a:pt x="0" y="3"/>
                </a:cubicBezTo>
                <a:cubicBezTo>
                  <a:pt x="4" y="49"/>
                  <a:pt x="18" y="93"/>
                  <a:pt x="35" y="135"/>
                </a:cubicBezTo>
                <a:cubicBezTo>
                  <a:pt x="43" y="156"/>
                  <a:pt x="51" y="177"/>
                  <a:pt x="61" y="197"/>
                </a:cubicBezTo>
                <a:cubicBezTo>
                  <a:pt x="70" y="216"/>
                  <a:pt x="82" y="232"/>
                  <a:pt x="95" y="247"/>
                </a:cubicBezTo>
                <a:cubicBezTo>
                  <a:pt x="117" y="270"/>
                  <a:pt x="142" y="295"/>
                  <a:pt x="145" y="327"/>
                </a:cubicBezTo>
                <a:cubicBezTo>
                  <a:pt x="125" y="317"/>
                  <a:pt x="96" y="316"/>
                  <a:pt x="78" y="331"/>
                </a:cubicBezTo>
                <a:cubicBezTo>
                  <a:pt x="60" y="347"/>
                  <a:pt x="63" y="375"/>
                  <a:pt x="83" y="388"/>
                </a:cubicBezTo>
                <a:cubicBezTo>
                  <a:pt x="94" y="394"/>
                  <a:pt x="109" y="393"/>
                  <a:pt x="120" y="388"/>
                </a:cubicBezTo>
                <a:cubicBezTo>
                  <a:pt x="132" y="383"/>
                  <a:pt x="141" y="372"/>
                  <a:pt x="146" y="360"/>
                </a:cubicBezTo>
                <a:cubicBezTo>
                  <a:pt x="149" y="352"/>
                  <a:pt x="151" y="344"/>
                  <a:pt x="151" y="336"/>
                </a:cubicBezTo>
                <a:cubicBezTo>
                  <a:pt x="164" y="345"/>
                  <a:pt x="175" y="360"/>
                  <a:pt x="181" y="376"/>
                </a:cubicBezTo>
                <a:cubicBezTo>
                  <a:pt x="186" y="389"/>
                  <a:pt x="188" y="404"/>
                  <a:pt x="187" y="418"/>
                </a:cubicBezTo>
                <a:cubicBezTo>
                  <a:pt x="185" y="435"/>
                  <a:pt x="178" y="449"/>
                  <a:pt x="168" y="463"/>
                </a:cubicBezTo>
                <a:cubicBezTo>
                  <a:pt x="144" y="498"/>
                  <a:pt x="108" y="525"/>
                  <a:pt x="72" y="548"/>
                </a:cubicBezTo>
                <a:cubicBezTo>
                  <a:pt x="68" y="550"/>
                  <a:pt x="65" y="552"/>
                  <a:pt x="61" y="554"/>
                </a:cubicBezTo>
                <a:cubicBezTo>
                  <a:pt x="59" y="555"/>
                  <a:pt x="61" y="559"/>
                  <a:pt x="64" y="558"/>
                </a:cubicBezTo>
                <a:cubicBezTo>
                  <a:pt x="99" y="537"/>
                  <a:pt x="133" y="512"/>
                  <a:pt x="160" y="481"/>
                </a:cubicBezTo>
                <a:cubicBezTo>
                  <a:pt x="181" y="457"/>
                  <a:pt x="195" y="430"/>
                  <a:pt x="191" y="398"/>
                </a:cubicBezTo>
                <a:close/>
                <a:moveTo>
                  <a:pt x="145" y="342"/>
                </a:moveTo>
                <a:cubicBezTo>
                  <a:pt x="144" y="358"/>
                  <a:pt x="136" y="374"/>
                  <a:pt x="122" y="382"/>
                </a:cubicBezTo>
                <a:cubicBezTo>
                  <a:pt x="109" y="390"/>
                  <a:pt x="90" y="390"/>
                  <a:pt x="79" y="379"/>
                </a:cubicBezTo>
                <a:cubicBezTo>
                  <a:pt x="69" y="369"/>
                  <a:pt x="68" y="354"/>
                  <a:pt x="74" y="342"/>
                </a:cubicBezTo>
                <a:cubicBezTo>
                  <a:pt x="83" y="328"/>
                  <a:pt x="103" y="325"/>
                  <a:pt x="117" y="325"/>
                </a:cubicBezTo>
                <a:cubicBezTo>
                  <a:pt x="128" y="325"/>
                  <a:pt x="137" y="328"/>
                  <a:pt x="146" y="333"/>
                </a:cubicBezTo>
                <a:cubicBezTo>
                  <a:pt x="146" y="336"/>
                  <a:pt x="146" y="339"/>
                  <a:pt x="145" y="34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12">
            <a:extLst>
              <a:ext uri="{FF2B5EF4-FFF2-40B4-BE49-F238E27FC236}">
                <a16:creationId xmlns:a16="http://schemas.microsoft.com/office/drawing/2014/main" id="{6CD55317-034B-4135-B392-B97E06D2D15A}"/>
              </a:ext>
            </a:extLst>
          </p:cNvPr>
          <p:cNvSpPr>
            <a:spLocks/>
          </p:cNvSpPr>
          <p:nvPr/>
        </p:nvSpPr>
        <p:spPr bwMode="auto">
          <a:xfrm rot="17100000">
            <a:off x="2148700" y="4084551"/>
            <a:ext cx="312738" cy="733425"/>
          </a:xfrm>
          <a:custGeom>
            <a:avLst/>
            <a:gdLst>
              <a:gd name="T0" fmla="*/ 6 w 83"/>
              <a:gd name="T1" fmla="*/ 2 h 195"/>
              <a:gd name="T2" fmla="*/ 2 w 83"/>
              <a:gd name="T3" fmla="*/ 5 h 195"/>
              <a:gd name="T4" fmla="*/ 79 w 83"/>
              <a:gd name="T5" fmla="*/ 192 h 195"/>
              <a:gd name="T6" fmla="*/ 83 w 83"/>
              <a:gd name="T7" fmla="*/ 192 h 195"/>
              <a:gd name="T8" fmla="*/ 6 w 83"/>
              <a:gd name="T9" fmla="*/ 2 h 195"/>
            </a:gdLst>
            <a:ahLst/>
            <a:cxnLst>
              <a:cxn ang="0">
                <a:pos x="T0" y="T1"/>
              </a:cxn>
              <a:cxn ang="0">
                <a:pos x="T2" y="T3"/>
              </a:cxn>
              <a:cxn ang="0">
                <a:pos x="T4" y="T5"/>
              </a:cxn>
              <a:cxn ang="0">
                <a:pos x="T6" y="T7"/>
              </a:cxn>
              <a:cxn ang="0">
                <a:pos x="T8" y="T9"/>
              </a:cxn>
            </a:cxnLst>
            <a:rect l="0" t="0" r="r" b="b"/>
            <a:pathLst>
              <a:path w="83" h="195">
                <a:moveTo>
                  <a:pt x="6" y="2"/>
                </a:moveTo>
                <a:cubicBezTo>
                  <a:pt x="4" y="0"/>
                  <a:pt x="0" y="2"/>
                  <a:pt x="2" y="5"/>
                </a:cubicBezTo>
                <a:cubicBezTo>
                  <a:pt x="40" y="59"/>
                  <a:pt x="76" y="124"/>
                  <a:pt x="79" y="192"/>
                </a:cubicBezTo>
                <a:cubicBezTo>
                  <a:pt x="79" y="195"/>
                  <a:pt x="83" y="195"/>
                  <a:pt x="83" y="192"/>
                </a:cubicBezTo>
                <a:cubicBezTo>
                  <a:pt x="81" y="123"/>
                  <a:pt x="44" y="57"/>
                  <a:pt x="6" y="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13">
            <a:extLst>
              <a:ext uri="{FF2B5EF4-FFF2-40B4-BE49-F238E27FC236}">
                <a16:creationId xmlns:a16="http://schemas.microsoft.com/office/drawing/2014/main" id="{631C035F-E484-4465-BA1F-FAB19E5D5136}"/>
              </a:ext>
            </a:extLst>
          </p:cNvPr>
          <p:cNvSpPr>
            <a:spLocks/>
          </p:cNvSpPr>
          <p:nvPr/>
        </p:nvSpPr>
        <p:spPr bwMode="auto">
          <a:xfrm rot="17100000">
            <a:off x="8916454" y="3938519"/>
            <a:ext cx="547688" cy="82550"/>
          </a:xfrm>
          <a:custGeom>
            <a:avLst/>
            <a:gdLst>
              <a:gd name="T0" fmla="*/ 143 w 146"/>
              <a:gd name="T1" fmla="*/ 14 h 22"/>
              <a:gd name="T2" fmla="*/ 3 w 146"/>
              <a:gd name="T3" fmla="*/ 17 h 22"/>
              <a:gd name="T4" fmla="*/ 3 w 146"/>
              <a:gd name="T5" fmla="*/ 22 h 22"/>
              <a:gd name="T6" fmla="*/ 142 w 146"/>
              <a:gd name="T7" fmla="*/ 19 h 22"/>
              <a:gd name="T8" fmla="*/ 143 w 146"/>
              <a:gd name="T9" fmla="*/ 14 h 22"/>
            </a:gdLst>
            <a:ahLst/>
            <a:cxnLst>
              <a:cxn ang="0">
                <a:pos x="T0" y="T1"/>
              </a:cxn>
              <a:cxn ang="0">
                <a:pos x="T2" y="T3"/>
              </a:cxn>
              <a:cxn ang="0">
                <a:pos x="T4" y="T5"/>
              </a:cxn>
              <a:cxn ang="0">
                <a:pos x="T6" y="T7"/>
              </a:cxn>
              <a:cxn ang="0">
                <a:pos x="T8" y="T9"/>
              </a:cxn>
            </a:cxnLst>
            <a:rect l="0" t="0" r="r" b="b"/>
            <a:pathLst>
              <a:path w="146" h="22">
                <a:moveTo>
                  <a:pt x="143" y="14"/>
                </a:moveTo>
                <a:cubicBezTo>
                  <a:pt x="97" y="0"/>
                  <a:pt x="49" y="14"/>
                  <a:pt x="3" y="17"/>
                </a:cubicBezTo>
                <a:cubicBezTo>
                  <a:pt x="0" y="17"/>
                  <a:pt x="0" y="22"/>
                  <a:pt x="3" y="22"/>
                </a:cubicBezTo>
                <a:cubicBezTo>
                  <a:pt x="49" y="18"/>
                  <a:pt x="96" y="5"/>
                  <a:pt x="142" y="19"/>
                </a:cubicBezTo>
                <a:cubicBezTo>
                  <a:pt x="145" y="19"/>
                  <a:pt x="146" y="15"/>
                  <a:pt x="143" y="14"/>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14">
            <a:extLst>
              <a:ext uri="{FF2B5EF4-FFF2-40B4-BE49-F238E27FC236}">
                <a16:creationId xmlns:a16="http://schemas.microsoft.com/office/drawing/2014/main" id="{B054F8BF-791D-4117-96E6-84C853FC9B34}"/>
              </a:ext>
            </a:extLst>
          </p:cNvPr>
          <p:cNvSpPr>
            <a:spLocks noEditPoints="1"/>
          </p:cNvSpPr>
          <p:nvPr/>
        </p:nvSpPr>
        <p:spPr bwMode="auto">
          <a:xfrm rot="15431451">
            <a:off x="7475154" y="3558956"/>
            <a:ext cx="646113" cy="1735137"/>
          </a:xfrm>
          <a:custGeom>
            <a:avLst/>
            <a:gdLst>
              <a:gd name="T0" fmla="*/ 107 w 172"/>
              <a:gd name="T1" fmla="*/ 128 h 462"/>
              <a:gd name="T2" fmla="*/ 133 w 172"/>
              <a:gd name="T3" fmla="*/ 63 h 462"/>
              <a:gd name="T4" fmla="*/ 171 w 172"/>
              <a:gd name="T5" fmla="*/ 5 h 462"/>
              <a:gd name="T6" fmla="*/ 167 w 172"/>
              <a:gd name="T7" fmla="*/ 2 h 462"/>
              <a:gd name="T8" fmla="*/ 133 w 172"/>
              <a:gd name="T9" fmla="*/ 54 h 462"/>
              <a:gd name="T10" fmla="*/ 108 w 172"/>
              <a:gd name="T11" fmla="*/ 114 h 462"/>
              <a:gd name="T12" fmla="*/ 83 w 172"/>
              <a:gd name="T13" fmla="*/ 181 h 462"/>
              <a:gd name="T14" fmla="*/ 75 w 172"/>
              <a:gd name="T15" fmla="*/ 223 h 462"/>
              <a:gd name="T16" fmla="*/ 56 w 172"/>
              <a:gd name="T17" fmla="*/ 234 h 462"/>
              <a:gd name="T18" fmla="*/ 27 w 172"/>
              <a:gd name="T19" fmla="*/ 303 h 462"/>
              <a:gd name="T20" fmla="*/ 22 w 172"/>
              <a:gd name="T21" fmla="*/ 379 h 462"/>
              <a:gd name="T22" fmla="*/ 2 w 172"/>
              <a:gd name="T23" fmla="*/ 456 h 462"/>
              <a:gd name="T24" fmla="*/ 5 w 172"/>
              <a:gd name="T25" fmla="*/ 459 h 462"/>
              <a:gd name="T26" fmla="*/ 27 w 172"/>
              <a:gd name="T27" fmla="*/ 366 h 462"/>
              <a:gd name="T28" fmla="*/ 43 w 172"/>
              <a:gd name="T29" fmla="*/ 260 h 462"/>
              <a:gd name="T30" fmla="*/ 75 w 172"/>
              <a:gd name="T31" fmla="*/ 228 h 462"/>
              <a:gd name="T32" fmla="*/ 75 w 172"/>
              <a:gd name="T33" fmla="*/ 235 h 462"/>
              <a:gd name="T34" fmla="*/ 99 w 172"/>
              <a:gd name="T35" fmla="*/ 257 h 462"/>
              <a:gd name="T36" fmla="*/ 130 w 172"/>
              <a:gd name="T37" fmla="*/ 241 h 462"/>
              <a:gd name="T38" fmla="*/ 101 w 172"/>
              <a:gd name="T39" fmla="*/ 218 h 462"/>
              <a:gd name="T40" fmla="*/ 80 w 172"/>
              <a:gd name="T41" fmla="*/ 221 h 462"/>
              <a:gd name="T42" fmla="*/ 84 w 172"/>
              <a:gd name="T43" fmla="*/ 196 h 462"/>
              <a:gd name="T44" fmla="*/ 107 w 172"/>
              <a:gd name="T45" fmla="*/ 128 h 462"/>
              <a:gd name="T46" fmla="*/ 111 w 172"/>
              <a:gd name="T47" fmla="*/ 223 h 462"/>
              <a:gd name="T48" fmla="*/ 128 w 172"/>
              <a:gd name="T49" fmla="*/ 237 h 462"/>
              <a:gd name="T50" fmla="*/ 86 w 172"/>
              <a:gd name="T51" fmla="*/ 249 h 462"/>
              <a:gd name="T52" fmla="*/ 79 w 172"/>
              <a:gd name="T53" fmla="*/ 227 h 462"/>
              <a:gd name="T54" fmla="*/ 111 w 172"/>
              <a:gd name="T55" fmla="*/ 22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462">
                <a:moveTo>
                  <a:pt x="107" y="128"/>
                </a:moveTo>
                <a:cubicBezTo>
                  <a:pt x="115" y="106"/>
                  <a:pt x="123" y="84"/>
                  <a:pt x="133" y="63"/>
                </a:cubicBezTo>
                <a:cubicBezTo>
                  <a:pt x="144" y="43"/>
                  <a:pt x="156" y="23"/>
                  <a:pt x="171" y="5"/>
                </a:cubicBezTo>
                <a:cubicBezTo>
                  <a:pt x="172" y="3"/>
                  <a:pt x="169" y="0"/>
                  <a:pt x="167" y="2"/>
                </a:cubicBezTo>
                <a:cubicBezTo>
                  <a:pt x="154" y="18"/>
                  <a:pt x="143" y="36"/>
                  <a:pt x="133" y="54"/>
                </a:cubicBezTo>
                <a:cubicBezTo>
                  <a:pt x="123" y="73"/>
                  <a:pt x="116" y="93"/>
                  <a:pt x="108" y="114"/>
                </a:cubicBezTo>
                <a:cubicBezTo>
                  <a:pt x="99" y="136"/>
                  <a:pt x="90" y="158"/>
                  <a:pt x="83" y="181"/>
                </a:cubicBezTo>
                <a:cubicBezTo>
                  <a:pt x="79" y="194"/>
                  <a:pt x="76" y="209"/>
                  <a:pt x="75" y="223"/>
                </a:cubicBezTo>
                <a:cubicBezTo>
                  <a:pt x="68" y="225"/>
                  <a:pt x="62" y="229"/>
                  <a:pt x="56" y="234"/>
                </a:cubicBezTo>
                <a:cubicBezTo>
                  <a:pt x="37" y="251"/>
                  <a:pt x="30" y="278"/>
                  <a:pt x="27" y="303"/>
                </a:cubicBezTo>
                <a:cubicBezTo>
                  <a:pt x="24" y="328"/>
                  <a:pt x="23" y="353"/>
                  <a:pt x="22" y="379"/>
                </a:cubicBezTo>
                <a:cubicBezTo>
                  <a:pt x="20" y="404"/>
                  <a:pt x="18" y="435"/>
                  <a:pt x="2" y="456"/>
                </a:cubicBezTo>
                <a:cubicBezTo>
                  <a:pt x="0" y="458"/>
                  <a:pt x="3" y="462"/>
                  <a:pt x="5" y="459"/>
                </a:cubicBezTo>
                <a:cubicBezTo>
                  <a:pt x="25" y="434"/>
                  <a:pt x="26" y="397"/>
                  <a:pt x="27" y="366"/>
                </a:cubicBezTo>
                <a:cubicBezTo>
                  <a:pt x="29" y="331"/>
                  <a:pt x="28" y="292"/>
                  <a:pt x="43" y="260"/>
                </a:cubicBezTo>
                <a:cubicBezTo>
                  <a:pt x="50" y="246"/>
                  <a:pt x="60" y="233"/>
                  <a:pt x="75" y="228"/>
                </a:cubicBezTo>
                <a:cubicBezTo>
                  <a:pt x="75" y="230"/>
                  <a:pt x="75" y="233"/>
                  <a:pt x="75" y="235"/>
                </a:cubicBezTo>
                <a:cubicBezTo>
                  <a:pt x="75" y="249"/>
                  <a:pt x="86" y="256"/>
                  <a:pt x="99" y="257"/>
                </a:cubicBezTo>
                <a:cubicBezTo>
                  <a:pt x="112" y="259"/>
                  <a:pt x="123" y="253"/>
                  <a:pt x="130" y="241"/>
                </a:cubicBezTo>
                <a:cubicBezTo>
                  <a:pt x="143" y="221"/>
                  <a:pt x="114" y="218"/>
                  <a:pt x="101" y="218"/>
                </a:cubicBezTo>
                <a:cubicBezTo>
                  <a:pt x="94" y="219"/>
                  <a:pt x="87" y="220"/>
                  <a:pt x="80" y="221"/>
                </a:cubicBezTo>
                <a:cubicBezTo>
                  <a:pt x="81" y="213"/>
                  <a:pt x="82" y="204"/>
                  <a:pt x="84" y="196"/>
                </a:cubicBezTo>
                <a:cubicBezTo>
                  <a:pt x="89" y="172"/>
                  <a:pt x="98" y="150"/>
                  <a:pt x="107" y="128"/>
                </a:cubicBezTo>
                <a:close/>
                <a:moveTo>
                  <a:pt x="111" y="223"/>
                </a:moveTo>
                <a:cubicBezTo>
                  <a:pt x="118" y="223"/>
                  <a:pt x="132" y="226"/>
                  <a:pt x="128" y="237"/>
                </a:cubicBezTo>
                <a:cubicBezTo>
                  <a:pt x="121" y="253"/>
                  <a:pt x="100" y="257"/>
                  <a:pt x="86" y="249"/>
                </a:cubicBezTo>
                <a:cubicBezTo>
                  <a:pt x="78" y="244"/>
                  <a:pt x="79" y="235"/>
                  <a:pt x="79" y="227"/>
                </a:cubicBezTo>
                <a:cubicBezTo>
                  <a:pt x="89" y="224"/>
                  <a:pt x="100" y="222"/>
                  <a:pt x="111" y="22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15">
            <a:extLst>
              <a:ext uri="{FF2B5EF4-FFF2-40B4-BE49-F238E27FC236}">
                <a16:creationId xmlns:a16="http://schemas.microsoft.com/office/drawing/2014/main" id="{F613CD85-E56C-4327-876D-701637942913}"/>
              </a:ext>
            </a:extLst>
          </p:cNvPr>
          <p:cNvSpPr>
            <a:spLocks/>
          </p:cNvSpPr>
          <p:nvPr/>
        </p:nvSpPr>
        <p:spPr bwMode="auto">
          <a:xfrm rot="17100000">
            <a:off x="6568727" y="4701956"/>
            <a:ext cx="830263" cy="706437"/>
          </a:xfrm>
          <a:custGeom>
            <a:avLst/>
            <a:gdLst>
              <a:gd name="T0" fmla="*/ 215 w 221"/>
              <a:gd name="T1" fmla="*/ 2 h 188"/>
              <a:gd name="T2" fmla="*/ 171 w 221"/>
              <a:gd name="T3" fmla="*/ 64 h 188"/>
              <a:gd name="T4" fmla="*/ 113 w 221"/>
              <a:gd name="T5" fmla="*/ 117 h 188"/>
              <a:gd name="T6" fmla="*/ 48 w 221"/>
              <a:gd name="T7" fmla="*/ 156 h 188"/>
              <a:gd name="T8" fmla="*/ 23 w 221"/>
              <a:gd name="T9" fmla="*/ 173 h 188"/>
              <a:gd name="T10" fmla="*/ 3 w 221"/>
              <a:gd name="T11" fmla="*/ 184 h 188"/>
              <a:gd name="T12" fmla="*/ 3 w 221"/>
              <a:gd name="T13" fmla="*/ 188 h 188"/>
              <a:gd name="T14" fmla="*/ 19 w 221"/>
              <a:gd name="T15" fmla="*/ 181 h 188"/>
              <a:gd name="T16" fmla="*/ 46 w 221"/>
              <a:gd name="T17" fmla="*/ 163 h 188"/>
              <a:gd name="T18" fmla="*/ 113 w 221"/>
              <a:gd name="T19" fmla="*/ 123 h 188"/>
              <a:gd name="T20" fmla="*/ 172 w 221"/>
              <a:gd name="T21" fmla="*/ 69 h 188"/>
              <a:gd name="T22" fmla="*/ 219 w 221"/>
              <a:gd name="T23" fmla="*/ 4 h 188"/>
              <a:gd name="T24" fmla="*/ 215 w 221"/>
              <a:gd name="T25" fmla="*/ 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188">
                <a:moveTo>
                  <a:pt x="215" y="2"/>
                </a:moveTo>
                <a:cubicBezTo>
                  <a:pt x="200" y="23"/>
                  <a:pt x="186" y="44"/>
                  <a:pt x="171" y="64"/>
                </a:cubicBezTo>
                <a:cubicBezTo>
                  <a:pt x="154" y="85"/>
                  <a:pt x="135" y="102"/>
                  <a:pt x="113" y="117"/>
                </a:cubicBezTo>
                <a:cubicBezTo>
                  <a:pt x="92" y="132"/>
                  <a:pt x="69" y="142"/>
                  <a:pt x="48" y="156"/>
                </a:cubicBezTo>
                <a:cubicBezTo>
                  <a:pt x="40" y="161"/>
                  <a:pt x="31" y="167"/>
                  <a:pt x="23" y="173"/>
                </a:cubicBezTo>
                <a:cubicBezTo>
                  <a:pt x="18" y="176"/>
                  <a:pt x="10" y="183"/>
                  <a:pt x="3" y="184"/>
                </a:cubicBezTo>
                <a:cubicBezTo>
                  <a:pt x="0" y="184"/>
                  <a:pt x="0" y="188"/>
                  <a:pt x="3" y="188"/>
                </a:cubicBezTo>
                <a:cubicBezTo>
                  <a:pt x="9" y="188"/>
                  <a:pt x="14" y="184"/>
                  <a:pt x="19" y="181"/>
                </a:cubicBezTo>
                <a:cubicBezTo>
                  <a:pt x="28" y="175"/>
                  <a:pt x="37" y="169"/>
                  <a:pt x="46" y="163"/>
                </a:cubicBezTo>
                <a:cubicBezTo>
                  <a:pt x="67" y="148"/>
                  <a:pt x="91" y="137"/>
                  <a:pt x="113" y="123"/>
                </a:cubicBezTo>
                <a:cubicBezTo>
                  <a:pt x="135" y="108"/>
                  <a:pt x="155" y="90"/>
                  <a:pt x="172" y="69"/>
                </a:cubicBezTo>
                <a:cubicBezTo>
                  <a:pt x="189" y="49"/>
                  <a:pt x="204" y="26"/>
                  <a:pt x="219" y="4"/>
                </a:cubicBezTo>
                <a:cubicBezTo>
                  <a:pt x="221" y="2"/>
                  <a:pt x="217" y="0"/>
                  <a:pt x="215" y="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6">
            <a:extLst>
              <a:ext uri="{FF2B5EF4-FFF2-40B4-BE49-F238E27FC236}">
                <a16:creationId xmlns:a16="http://schemas.microsoft.com/office/drawing/2014/main" id="{03763B4F-EF5A-44ED-85D9-9255BC363FD6}"/>
              </a:ext>
            </a:extLst>
          </p:cNvPr>
          <p:cNvSpPr>
            <a:spLocks/>
          </p:cNvSpPr>
          <p:nvPr/>
        </p:nvSpPr>
        <p:spPr bwMode="auto">
          <a:xfrm rot="17100000">
            <a:off x="9747185" y="4560408"/>
            <a:ext cx="341313" cy="1306512"/>
          </a:xfrm>
          <a:custGeom>
            <a:avLst/>
            <a:gdLst>
              <a:gd name="T0" fmla="*/ 86 w 91"/>
              <a:gd name="T1" fmla="*/ 3 h 348"/>
              <a:gd name="T2" fmla="*/ 61 w 91"/>
              <a:gd name="T3" fmla="*/ 40 h 348"/>
              <a:gd name="T4" fmla="*/ 38 w 91"/>
              <a:gd name="T5" fmla="*/ 81 h 348"/>
              <a:gd name="T6" fmla="*/ 11 w 91"/>
              <a:gd name="T7" fmla="*/ 166 h 348"/>
              <a:gd name="T8" fmla="*/ 18 w 91"/>
              <a:gd name="T9" fmla="*/ 345 h 348"/>
              <a:gd name="T10" fmla="*/ 23 w 91"/>
              <a:gd name="T11" fmla="*/ 344 h 348"/>
              <a:gd name="T12" fmla="*/ 15 w 91"/>
              <a:gd name="T13" fmla="*/ 170 h 348"/>
              <a:gd name="T14" fmla="*/ 41 w 91"/>
              <a:gd name="T15" fmla="*/ 85 h 348"/>
              <a:gd name="T16" fmla="*/ 62 w 91"/>
              <a:gd name="T17" fmla="*/ 47 h 348"/>
              <a:gd name="T18" fmla="*/ 75 w 91"/>
              <a:gd name="T19" fmla="*/ 28 h 348"/>
              <a:gd name="T20" fmla="*/ 90 w 91"/>
              <a:gd name="T21" fmla="*/ 6 h 348"/>
              <a:gd name="T22" fmla="*/ 86 w 91"/>
              <a:gd name="T23" fmla="*/ 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48">
                <a:moveTo>
                  <a:pt x="86" y="3"/>
                </a:moveTo>
                <a:cubicBezTo>
                  <a:pt x="77" y="14"/>
                  <a:pt x="69" y="28"/>
                  <a:pt x="61" y="40"/>
                </a:cubicBezTo>
                <a:cubicBezTo>
                  <a:pt x="52" y="53"/>
                  <a:pt x="44" y="67"/>
                  <a:pt x="38" y="81"/>
                </a:cubicBezTo>
                <a:cubicBezTo>
                  <a:pt x="25" y="108"/>
                  <a:pt x="16" y="137"/>
                  <a:pt x="11" y="166"/>
                </a:cubicBezTo>
                <a:cubicBezTo>
                  <a:pt x="0" y="226"/>
                  <a:pt x="4" y="287"/>
                  <a:pt x="18" y="345"/>
                </a:cubicBezTo>
                <a:cubicBezTo>
                  <a:pt x="19" y="348"/>
                  <a:pt x="23" y="347"/>
                  <a:pt x="23" y="344"/>
                </a:cubicBezTo>
                <a:cubicBezTo>
                  <a:pt x="9" y="287"/>
                  <a:pt x="5" y="228"/>
                  <a:pt x="15" y="170"/>
                </a:cubicBezTo>
                <a:cubicBezTo>
                  <a:pt x="20" y="141"/>
                  <a:pt x="28" y="112"/>
                  <a:pt x="41" y="85"/>
                </a:cubicBezTo>
                <a:cubicBezTo>
                  <a:pt x="47" y="72"/>
                  <a:pt x="54" y="59"/>
                  <a:pt x="62" y="47"/>
                </a:cubicBezTo>
                <a:cubicBezTo>
                  <a:pt x="66" y="40"/>
                  <a:pt x="70" y="34"/>
                  <a:pt x="75" y="28"/>
                </a:cubicBezTo>
                <a:cubicBezTo>
                  <a:pt x="80" y="21"/>
                  <a:pt x="84" y="13"/>
                  <a:pt x="90" y="6"/>
                </a:cubicBezTo>
                <a:cubicBezTo>
                  <a:pt x="91" y="4"/>
                  <a:pt x="88" y="0"/>
                  <a:pt x="86" y="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10">
            <a:extLst>
              <a:ext uri="{FF2B5EF4-FFF2-40B4-BE49-F238E27FC236}">
                <a16:creationId xmlns:a16="http://schemas.microsoft.com/office/drawing/2014/main" id="{6FA6E0AF-C6D4-4672-B7C6-61ACC808F2DB}"/>
              </a:ext>
            </a:extLst>
          </p:cNvPr>
          <p:cNvSpPr>
            <a:spLocks/>
          </p:cNvSpPr>
          <p:nvPr/>
        </p:nvSpPr>
        <p:spPr bwMode="auto">
          <a:xfrm rot="4113172" flipV="1">
            <a:off x="2943759" y="2544066"/>
            <a:ext cx="359631" cy="1055073"/>
          </a:xfrm>
          <a:custGeom>
            <a:avLst/>
            <a:gdLst>
              <a:gd name="T0" fmla="*/ 62 w 64"/>
              <a:gd name="T1" fmla="*/ 181 h 187"/>
              <a:gd name="T2" fmla="*/ 48 w 64"/>
              <a:gd name="T3" fmla="*/ 5 h 187"/>
              <a:gd name="T4" fmla="*/ 45 w 64"/>
              <a:gd name="T5" fmla="*/ 2 h 187"/>
              <a:gd name="T6" fmla="*/ 59 w 64"/>
              <a:gd name="T7" fmla="*/ 185 h 187"/>
              <a:gd name="T8" fmla="*/ 62 w 64"/>
              <a:gd name="T9" fmla="*/ 181 h 187"/>
            </a:gdLst>
            <a:ahLst/>
            <a:cxnLst>
              <a:cxn ang="0">
                <a:pos x="T0" y="T1"/>
              </a:cxn>
              <a:cxn ang="0">
                <a:pos x="T2" y="T3"/>
              </a:cxn>
              <a:cxn ang="0">
                <a:pos x="T4" y="T5"/>
              </a:cxn>
              <a:cxn ang="0">
                <a:pos x="T6" y="T7"/>
              </a:cxn>
              <a:cxn ang="0">
                <a:pos x="T8" y="T9"/>
              </a:cxn>
            </a:cxnLst>
            <a:rect l="0" t="0" r="r" b="b"/>
            <a:pathLst>
              <a:path w="64" h="187">
                <a:moveTo>
                  <a:pt x="62" y="181"/>
                </a:moveTo>
                <a:cubicBezTo>
                  <a:pt x="23" y="136"/>
                  <a:pt x="5" y="53"/>
                  <a:pt x="48" y="5"/>
                </a:cubicBezTo>
                <a:cubicBezTo>
                  <a:pt x="50" y="3"/>
                  <a:pt x="47" y="0"/>
                  <a:pt x="45" y="2"/>
                </a:cubicBezTo>
                <a:cubicBezTo>
                  <a:pt x="0" y="52"/>
                  <a:pt x="18" y="137"/>
                  <a:pt x="59" y="185"/>
                </a:cubicBezTo>
                <a:cubicBezTo>
                  <a:pt x="61" y="187"/>
                  <a:pt x="64" y="184"/>
                  <a:pt x="62" y="18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Oval 16">
            <a:extLst>
              <a:ext uri="{FF2B5EF4-FFF2-40B4-BE49-F238E27FC236}">
                <a16:creationId xmlns:a16="http://schemas.microsoft.com/office/drawing/2014/main" id="{CA542247-BFF5-46EB-8408-B33FAE19C85B}"/>
              </a:ext>
            </a:extLst>
          </p:cNvPr>
          <p:cNvSpPr>
            <a:spLocks noChangeArrowheads="1"/>
          </p:cNvSpPr>
          <p:nvPr/>
        </p:nvSpPr>
        <p:spPr bwMode="auto">
          <a:xfrm rot="17100000">
            <a:off x="9154415" y="3024597"/>
            <a:ext cx="815975" cy="819150"/>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Oval 17">
            <a:extLst>
              <a:ext uri="{FF2B5EF4-FFF2-40B4-BE49-F238E27FC236}">
                <a16:creationId xmlns:a16="http://schemas.microsoft.com/office/drawing/2014/main" id="{CE6084E1-E961-4893-8532-5B49446B4E6D}"/>
              </a:ext>
            </a:extLst>
          </p:cNvPr>
          <p:cNvSpPr>
            <a:spLocks noChangeArrowheads="1"/>
          </p:cNvSpPr>
          <p:nvPr/>
        </p:nvSpPr>
        <p:spPr bwMode="auto">
          <a:xfrm rot="17100000">
            <a:off x="1925272" y="3033471"/>
            <a:ext cx="819150" cy="815975"/>
          </a:xfrm>
          <a:prstGeom prst="ellipse">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78" name="Oval 18">
            <a:extLst>
              <a:ext uri="{FF2B5EF4-FFF2-40B4-BE49-F238E27FC236}">
                <a16:creationId xmlns:a16="http://schemas.microsoft.com/office/drawing/2014/main" id="{7956F8A4-CB5B-4550-8758-C7BA0A656758}"/>
              </a:ext>
            </a:extLst>
          </p:cNvPr>
          <p:cNvSpPr>
            <a:spLocks noChangeArrowheads="1"/>
          </p:cNvSpPr>
          <p:nvPr/>
        </p:nvSpPr>
        <p:spPr bwMode="auto">
          <a:xfrm rot="17100000">
            <a:off x="5092012" y="2846104"/>
            <a:ext cx="2007976" cy="2012203"/>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Oval 19">
            <a:extLst>
              <a:ext uri="{FF2B5EF4-FFF2-40B4-BE49-F238E27FC236}">
                <a16:creationId xmlns:a16="http://schemas.microsoft.com/office/drawing/2014/main" id="{33614C64-AC0B-4AB5-8146-039BBA9A4EEC}"/>
              </a:ext>
            </a:extLst>
          </p:cNvPr>
          <p:cNvSpPr>
            <a:spLocks noChangeArrowheads="1"/>
          </p:cNvSpPr>
          <p:nvPr/>
        </p:nvSpPr>
        <p:spPr bwMode="auto">
          <a:xfrm rot="17100000">
            <a:off x="2679715" y="4026313"/>
            <a:ext cx="819150" cy="819150"/>
          </a:xfrm>
          <a:prstGeom prst="ellipse">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Oval 20">
            <a:extLst>
              <a:ext uri="{FF2B5EF4-FFF2-40B4-BE49-F238E27FC236}">
                <a16:creationId xmlns:a16="http://schemas.microsoft.com/office/drawing/2014/main" id="{0A5A513D-B766-496C-9DE2-F881BEAC8DB1}"/>
              </a:ext>
            </a:extLst>
          </p:cNvPr>
          <p:cNvSpPr>
            <a:spLocks noChangeArrowheads="1"/>
          </p:cNvSpPr>
          <p:nvPr/>
        </p:nvSpPr>
        <p:spPr bwMode="auto">
          <a:xfrm rot="17100000">
            <a:off x="2046373" y="1559117"/>
            <a:ext cx="815975" cy="819150"/>
          </a:xfrm>
          <a:prstGeom prst="ellipse">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81" name="Oval 21">
            <a:extLst>
              <a:ext uri="{FF2B5EF4-FFF2-40B4-BE49-F238E27FC236}">
                <a16:creationId xmlns:a16="http://schemas.microsoft.com/office/drawing/2014/main" id="{3A224F87-C66B-4510-A48F-99C1DDBB7E4A}"/>
              </a:ext>
            </a:extLst>
          </p:cNvPr>
          <p:cNvSpPr>
            <a:spLocks noChangeArrowheads="1"/>
          </p:cNvSpPr>
          <p:nvPr/>
        </p:nvSpPr>
        <p:spPr bwMode="auto">
          <a:xfrm rot="17100000">
            <a:off x="6828846" y="5534716"/>
            <a:ext cx="815975" cy="819150"/>
          </a:xfrm>
          <a:prstGeom prst="ellipse">
            <a:avLst/>
          </a:prstGeom>
          <a:solidFill>
            <a:srgbClr val="F39C12"/>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Oval 22">
            <a:extLst>
              <a:ext uri="{FF2B5EF4-FFF2-40B4-BE49-F238E27FC236}">
                <a16:creationId xmlns:a16="http://schemas.microsoft.com/office/drawing/2014/main" id="{9B8EFF35-5DA1-4F52-A10C-8FA0F4333D4D}"/>
              </a:ext>
            </a:extLst>
          </p:cNvPr>
          <p:cNvSpPr>
            <a:spLocks noChangeArrowheads="1"/>
          </p:cNvSpPr>
          <p:nvPr/>
        </p:nvSpPr>
        <p:spPr bwMode="auto">
          <a:xfrm rot="17100000">
            <a:off x="4467779" y="4276345"/>
            <a:ext cx="814388" cy="819150"/>
          </a:xfrm>
          <a:prstGeom prst="ellipse">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Oval 23">
            <a:extLst>
              <a:ext uri="{FF2B5EF4-FFF2-40B4-BE49-F238E27FC236}">
                <a16:creationId xmlns:a16="http://schemas.microsoft.com/office/drawing/2014/main" id="{AB9F2EAF-29B8-4D7D-8972-04AF0019E82A}"/>
              </a:ext>
            </a:extLst>
          </p:cNvPr>
          <p:cNvSpPr>
            <a:spLocks noChangeArrowheads="1"/>
          </p:cNvSpPr>
          <p:nvPr/>
        </p:nvSpPr>
        <p:spPr bwMode="auto">
          <a:xfrm rot="17100000">
            <a:off x="1406736" y="4323464"/>
            <a:ext cx="815975" cy="819150"/>
          </a:xfrm>
          <a:prstGeom prst="ellipse">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Oval 24">
            <a:extLst>
              <a:ext uri="{FF2B5EF4-FFF2-40B4-BE49-F238E27FC236}">
                <a16:creationId xmlns:a16="http://schemas.microsoft.com/office/drawing/2014/main" id="{79656BC4-1F8A-40AC-98C1-6E7BBD0E186D}"/>
              </a:ext>
            </a:extLst>
          </p:cNvPr>
          <p:cNvSpPr>
            <a:spLocks noChangeArrowheads="1"/>
          </p:cNvSpPr>
          <p:nvPr/>
        </p:nvSpPr>
        <p:spPr bwMode="auto">
          <a:xfrm rot="17100000">
            <a:off x="7242150" y="2396780"/>
            <a:ext cx="819150" cy="819150"/>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Oval 25">
            <a:extLst>
              <a:ext uri="{FF2B5EF4-FFF2-40B4-BE49-F238E27FC236}">
                <a16:creationId xmlns:a16="http://schemas.microsoft.com/office/drawing/2014/main" id="{29281A45-7688-4CD4-A73C-CBB14A12C59C}"/>
              </a:ext>
            </a:extLst>
          </p:cNvPr>
          <p:cNvSpPr>
            <a:spLocks noChangeArrowheads="1"/>
          </p:cNvSpPr>
          <p:nvPr/>
        </p:nvSpPr>
        <p:spPr bwMode="auto">
          <a:xfrm rot="17100000">
            <a:off x="8154614" y="1659063"/>
            <a:ext cx="814388" cy="815975"/>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Oval 26">
            <a:extLst>
              <a:ext uri="{FF2B5EF4-FFF2-40B4-BE49-F238E27FC236}">
                <a16:creationId xmlns:a16="http://schemas.microsoft.com/office/drawing/2014/main" id="{70D130D0-5EA3-4EDB-8C45-A37B96F02872}"/>
              </a:ext>
            </a:extLst>
          </p:cNvPr>
          <p:cNvSpPr>
            <a:spLocks noChangeArrowheads="1"/>
          </p:cNvSpPr>
          <p:nvPr/>
        </p:nvSpPr>
        <p:spPr bwMode="auto">
          <a:xfrm rot="17100000">
            <a:off x="10482165" y="4970264"/>
            <a:ext cx="815975" cy="81915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87" name="Oval 27">
            <a:extLst>
              <a:ext uri="{FF2B5EF4-FFF2-40B4-BE49-F238E27FC236}">
                <a16:creationId xmlns:a16="http://schemas.microsoft.com/office/drawing/2014/main" id="{A03BC438-6C60-4382-BE2B-BFDDC7FD2521}"/>
              </a:ext>
            </a:extLst>
          </p:cNvPr>
          <p:cNvSpPr>
            <a:spLocks noChangeArrowheads="1"/>
          </p:cNvSpPr>
          <p:nvPr/>
        </p:nvSpPr>
        <p:spPr bwMode="auto">
          <a:xfrm rot="17100000">
            <a:off x="8669978" y="4204713"/>
            <a:ext cx="819150" cy="81915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Oval 24">
            <a:extLst>
              <a:ext uri="{FF2B5EF4-FFF2-40B4-BE49-F238E27FC236}">
                <a16:creationId xmlns:a16="http://schemas.microsoft.com/office/drawing/2014/main" id="{06C599D0-4E81-4334-9D9C-28941877E52A}"/>
              </a:ext>
            </a:extLst>
          </p:cNvPr>
          <p:cNvSpPr>
            <a:spLocks noChangeArrowheads="1"/>
          </p:cNvSpPr>
          <p:nvPr/>
        </p:nvSpPr>
        <p:spPr bwMode="auto">
          <a:xfrm rot="17100000">
            <a:off x="3662714" y="2640541"/>
            <a:ext cx="819150" cy="819150"/>
          </a:xfrm>
          <a:prstGeom prst="ellipse">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id-ID" dirty="0"/>
          </a:p>
        </p:txBody>
      </p:sp>
      <p:grpSp>
        <p:nvGrpSpPr>
          <p:cNvPr id="89" name="Group 88">
            <a:extLst>
              <a:ext uri="{FF2B5EF4-FFF2-40B4-BE49-F238E27FC236}">
                <a16:creationId xmlns:a16="http://schemas.microsoft.com/office/drawing/2014/main" id="{37DE3712-32D1-47EA-BFF8-2878B39EE7C2}"/>
              </a:ext>
            </a:extLst>
          </p:cNvPr>
          <p:cNvGrpSpPr/>
          <p:nvPr/>
        </p:nvGrpSpPr>
        <p:grpSpPr>
          <a:xfrm>
            <a:off x="5770978" y="4292275"/>
            <a:ext cx="680769" cy="78947"/>
            <a:chOff x="1722746" y="1248030"/>
            <a:chExt cx="680769" cy="78947"/>
          </a:xfrm>
        </p:grpSpPr>
        <p:sp>
          <p:nvSpPr>
            <p:cNvPr id="93" name="Oval 92">
              <a:extLst>
                <a:ext uri="{FF2B5EF4-FFF2-40B4-BE49-F238E27FC236}">
                  <a16:creationId xmlns:a16="http://schemas.microsoft.com/office/drawing/2014/main" id="{404D9F4D-FF66-4DBF-8A87-E1431E187A2C}"/>
                </a:ext>
              </a:extLst>
            </p:cNvPr>
            <p:cNvSpPr/>
            <p:nvPr/>
          </p:nvSpPr>
          <p:spPr>
            <a:xfrm>
              <a:off x="1722746" y="1248030"/>
              <a:ext cx="78947" cy="789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93">
              <a:extLst>
                <a:ext uri="{FF2B5EF4-FFF2-40B4-BE49-F238E27FC236}">
                  <a16:creationId xmlns:a16="http://schemas.microsoft.com/office/drawing/2014/main" id="{0CEFDA2E-61B7-4D03-BCE7-0B417DF90FD4}"/>
                </a:ext>
              </a:extLst>
            </p:cNvPr>
            <p:cNvSpPr/>
            <p:nvPr/>
          </p:nvSpPr>
          <p:spPr>
            <a:xfrm>
              <a:off x="1840609" y="1248030"/>
              <a:ext cx="78947" cy="789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9" name="Oval 98">
              <a:extLst>
                <a:ext uri="{FF2B5EF4-FFF2-40B4-BE49-F238E27FC236}">
                  <a16:creationId xmlns:a16="http://schemas.microsoft.com/office/drawing/2014/main" id="{8244E89B-4CBB-4002-A8C3-B1A7376F6EC3}"/>
                </a:ext>
              </a:extLst>
            </p:cNvPr>
            <p:cNvSpPr/>
            <p:nvPr/>
          </p:nvSpPr>
          <p:spPr>
            <a:xfrm>
              <a:off x="1958473" y="1248030"/>
              <a:ext cx="78947" cy="789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0" name="Oval 99">
              <a:extLst>
                <a:ext uri="{FF2B5EF4-FFF2-40B4-BE49-F238E27FC236}">
                  <a16:creationId xmlns:a16="http://schemas.microsoft.com/office/drawing/2014/main" id="{AB3AE470-5179-45B2-B39A-D98BD93CB541}"/>
                </a:ext>
              </a:extLst>
            </p:cNvPr>
            <p:cNvSpPr/>
            <p:nvPr/>
          </p:nvSpPr>
          <p:spPr>
            <a:xfrm>
              <a:off x="2088841" y="1248030"/>
              <a:ext cx="78947" cy="789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1" name="Oval 100">
              <a:extLst>
                <a:ext uri="{FF2B5EF4-FFF2-40B4-BE49-F238E27FC236}">
                  <a16:creationId xmlns:a16="http://schemas.microsoft.com/office/drawing/2014/main" id="{21710AE9-5BDE-43B8-9ED6-5237A851EF05}"/>
                </a:ext>
              </a:extLst>
            </p:cNvPr>
            <p:cNvSpPr/>
            <p:nvPr/>
          </p:nvSpPr>
          <p:spPr>
            <a:xfrm>
              <a:off x="2206704" y="1248030"/>
              <a:ext cx="78947" cy="789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2" name="Oval 101">
              <a:extLst>
                <a:ext uri="{FF2B5EF4-FFF2-40B4-BE49-F238E27FC236}">
                  <a16:creationId xmlns:a16="http://schemas.microsoft.com/office/drawing/2014/main" id="{0233BDFA-B54D-4E2C-991C-9E4A48117561}"/>
                </a:ext>
              </a:extLst>
            </p:cNvPr>
            <p:cNvSpPr/>
            <p:nvPr/>
          </p:nvSpPr>
          <p:spPr>
            <a:xfrm>
              <a:off x="2324568" y="1248030"/>
              <a:ext cx="78947" cy="789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3" name="Oval 19">
            <a:extLst>
              <a:ext uri="{FF2B5EF4-FFF2-40B4-BE49-F238E27FC236}">
                <a16:creationId xmlns:a16="http://schemas.microsoft.com/office/drawing/2014/main" id="{9CD8CE59-6B52-44DD-9831-A954E6A40557}"/>
              </a:ext>
            </a:extLst>
          </p:cNvPr>
          <p:cNvSpPr>
            <a:spLocks noChangeArrowheads="1"/>
          </p:cNvSpPr>
          <p:nvPr/>
        </p:nvSpPr>
        <p:spPr bwMode="auto">
          <a:xfrm rot="17100000">
            <a:off x="3290250" y="1567272"/>
            <a:ext cx="819150" cy="819150"/>
          </a:xfrm>
          <a:prstGeom prst="ellipse">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id-ID" dirty="0"/>
          </a:p>
        </p:txBody>
      </p:sp>
      <p:pic>
        <p:nvPicPr>
          <p:cNvPr id="104" name="Picture 103">
            <a:extLst>
              <a:ext uri="{FF2B5EF4-FFF2-40B4-BE49-F238E27FC236}">
                <a16:creationId xmlns:a16="http://schemas.microsoft.com/office/drawing/2014/main" id="{E7E6EE64-6FB7-4CF6-999F-802AA4586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569" y="2890304"/>
            <a:ext cx="1504668" cy="1424686"/>
          </a:xfrm>
          <a:prstGeom prst="rect">
            <a:avLst/>
          </a:prstGeom>
        </p:spPr>
      </p:pic>
      <p:sp>
        <p:nvSpPr>
          <p:cNvPr id="105" name="Oval 21">
            <a:extLst>
              <a:ext uri="{FF2B5EF4-FFF2-40B4-BE49-F238E27FC236}">
                <a16:creationId xmlns:a16="http://schemas.microsoft.com/office/drawing/2014/main" id="{CF49FF74-95CE-4681-8779-3466C6F2FCDF}"/>
              </a:ext>
            </a:extLst>
          </p:cNvPr>
          <p:cNvSpPr>
            <a:spLocks noChangeArrowheads="1"/>
          </p:cNvSpPr>
          <p:nvPr/>
        </p:nvSpPr>
        <p:spPr bwMode="auto">
          <a:xfrm rot="17100000">
            <a:off x="7425598" y="4787733"/>
            <a:ext cx="815975" cy="819150"/>
          </a:xfrm>
          <a:prstGeom prst="ellipse">
            <a:avLst/>
          </a:prstGeom>
          <a:solidFill>
            <a:srgbClr val="F39C12"/>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Oval 21">
            <a:extLst>
              <a:ext uri="{FF2B5EF4-FFF2-40B4-BE49-F238E27FC236}">
                <a16:creationId xmlns:a16="http://schemas.microsoft.com/office/drawing/2014/main" id="{E756A994-5A5B-475C-A14E-4A7053E13BB5}"/>
              </a:ext>
            </a:extLst>
          </p:cNvPr>
          <p:cNvSpPr>
            <a:spLocks noChangeArrowheads="1"/>
          </p:cNvSpPr>
          <p:nvPr/>
        </p:nvSpPr>
        <p:spPr bwMode="auto">
          <a:xfrm rot="17100000">
            <a:off x="5646436" y="5738100"/>
            <a:ext cx="815975" cy="819150"/>
          </a:xfrm>
          <a:prstGeom prst="ellipse">
            <a:avLst/>
          </a:prstGeom>
          <a:solidFill>
            <a:srgbClr val="F39C12"/>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TextBox 106">
            <a:extLst>
              <a:ext uri="{FF2B5EF4-FFF2-40B4-BE49-F238E27FC236}">
                <a16:creationId xmlns:a16="http://schemas.microsoft.com/office/drawing/2014/main" id="{B8CA9D15-4BB8-4BFC-BDF2-37E3E8DF726E}"/>
              </a:ext>
            </a:extLst>
          </p:cNvPr>
          <p:cNvSpPr txBox="1"/>
          <p:nvPr/>
        </p:nvSpPr>
        <p:spPr>
          <a:xfrm>
            <a:off x="6713939" y="3745318"/>
            <a:ext cx="1521570" cy="338554"/>
          </a:xfrm>
          <a:prstGeom prst="rect">
            <a:avLst/>
          </a:prstGeom>
          <a:solidFill>
            <a:schemeClr val="accent3"/>
          </a:solidFill>
        </p:spPr>
        <p:txBody>
          <a:bodyPr wrap="none" rtlCol="0">
            <a:spAutoFit/>
          </a:bodyPr>
          <a:lstStyle/>
          <a:p>
            <a:r>
              <a:rPr lang="en-US" sz="1600" b="1" dirty="0">
                <a:solidFill>
                  <a:schemeClr val="bg1"/>
                </a:solidFill>
                <a:latin typeface="+mj-lt"/>
              </a:rPr>
              <a:t>Project Concept</a:t>
            </a:r>
            <a:endParaRPr lang="id-ID" sz="1600" b="1" dirty="0">
              <a:solidFill>
                <a:schemeClr val="bg1"/>
              </a:solidFill>
              <a:latin typeface="+mj-lt"/>
            </a:endParaRPr>
          </a:p>
        </p:txBody>
      </p:sp>
      <p:sp>
        <p:nvSpPr>
          <p:cNvPr id="108" name="TextBox 107">
            <a:extLst>
              <a:ext uri="{FF2B5EF4-FFF2-40B4-BE49-F238E27FC236}">
                <a16:creationId xmlns:a16="http://schemas.microsoft.com/office/drawing/2014/main" id="{F1F978CA-12AA-42EB-A092-EFA5EED878EF}"/>
              </a:ext>
            </a:extLst>
          </p:cNvPr>
          <p:cNvSpPr txBox="1"/>
          <p:nvPr/>
        </p:nvSpPr>
        <p:spPr>
          <a:xfrm>
            <a:off x="1572503" y="1571668"/>
            <a:ext cx="524503" cy="338554"/>
          </a:xfrm>
          <a:prstGeom prst="rect">
            <a:avLst/>
          </a:prstGeom>
          <a:noFill/>
        </p:spPr>
        <p:txBody>
          <a:bodyPr wrap="none" rtlCol="0">
            <a:spAutoFit/>
          </a:bodyPr>
          <a:lstStyle/>
          <a:p>
            <a:r>
              <a:rPr lang="en-US" sz="1600" b="1" dirty="0">
                <a:solidFill>
                  <a:schemeClr val="bg1">
                    <a:lumMod val="50000"/>
                  </a:schemeClr>
                </a:solidFill>
                <a:latin typeface="+mj-lt"/>
              </a:rPr>
              <a:t>C.O.</a:t>
            </a:r>
            <a:endParaRPr lang="id-ID" sz="1600" b="1" dirty="0">
              <a:solidFill>
                <a:schemeClr val="bg1">
                  <a:lumMod val="50000"/>
                </a:schemeClr>
              </a:solidFill>
              <a:latin typeface="+mj-lt"/>
            </a:endParaRPr>
          </a:p>
        </p:txBody>
      </p:sp>
      <p:sp>
        <p:nvSpPr>
          <p:cNvPr id="109" name="TextBox 108">
            <a:extLst>
              <a:ext uri="{FF2B5EF4-FFF2-40B4-BE49-F238E27FC236}">
                <a16:creationId xmlns:a16="http://schemas.microsoft.com/office/drawing/2014/main" id="{80E1BED0-5BD6-4395-A87F-321511866A31}"/>
              </a:ext>
            </a:extLst>
          </p:cNvPr>
          <p:cNvSpPr txBox="1"/>
          <p:nvPr/>
        </p:nvSpPr>
        <p:spPr>
          <a:xfrm>
            <a:off x="3503046" y="4516643"/>
            <a:ext cx="1664238" cy="338554"/>
          </a:xfrm>
          <a:prstGeom prst="rect">
            <a:avLst/>
          </a:prstGeom>
          <a:solidFill>
            <a:srgbClr val="FFFF00"/>
          </a:solidFill>
        </p:spPr>
        <p:txBody>
          <a:bodyPr wrap="none" rtlCol="0">
            <a:spAutoFit/>
          </a:bodyPr>
          <a:lstStyle/>
          <a:p>
            <a:r>
              <a:rPr lang="en-US" sz="1600" b="1" dirty="0">
                <a:solidFill>
                  <a:schemeClr val="bg1">
                    <a:lumMod val="50000"/>
                  </a:schemeClr>
                </a:solidFill>
                <a:latin typeface="+mj-lt"/>
              </a:rPr>
              <a:t>Total Project Cost</a:t>
            </a:r>
            <a:endParaRPr lang="id-ID" sz="1600" b="1" dirty="0">
              <a:solidFill>
                <a:schemeClr val="bg1">
                  <a:lumMod val="50000"/>
                </a:schemeClr>
              </a:solidFill>
              <a:latin typeface="+mj-lt"/>
            </a:endParaRPr>
          </a:p>
        </p:txBody>
      </p:sp>
      <p:sp>
        <p:nvSpPr>
          <p:cNvPr id="110" name="TextBox 109">
            <a:extLst>
              <a:ext uri="{FF2B5EF4-FFF2-40B4-BE49-F238E27FC236}">
                <a16:creationId xmlns:a16="http://schemas.microsoft.com/office/drawing/2014/main" id="{838D0438-63C1-4169-A607-BB52272E1EF5}"/>
              </a:ext>
            </a:extLst>
          </p:cNvPr>
          <p:cNvSpPr txBox="1"/>
          <p:nvPr/>
        </p:nvSpPr>
        <p:spPr>
          <a:xfrm>
            <a:off x="7140999" y="5791123"/>
            <a:ext cx="1782860" cy="338554"/>
          </a:xfrm>
          <a:prstGeom prst="rect">
            <a:avLst/>
          </a:prstGeom>
          <a:solidFill>
            <a:srgbClr val="F39C12"/>
          </a:solidFill>
        </p:spPr>
        <p:txBody>
          <a:bodyPr wrap="none" rtlCol="0">
            <a:spAutoFit/>
          </a:bodyPr>
          <a:lstStyle/>
          <a:p>
            <a:r>
              <a:rPr lang="en-US" sz="1600" b="1" dirty="0">
                <a:solidFill>
                  <a:schemeClr val="bg1"/>
                </a:solidFill>
                <a:latin typeface="+mj-lt"/>
              </a:rPr>
              <a:t>Public Involvement</a:t>
            </a:r>
            <a:endParaRPr lang="id-ID" sz="1600" b="1" dirty="0">
              <a:solidFill>
                <a:schemeClr val="bg1"/>
              </a:solidFill>
              <a:latin typeface="+mj-lt"/>
            </a:endParaRPr>
          </a:p>
        </p:txBody>
      </p:sp>
      <p:sp>
        <p:nvSpPr>
          <p:cNvPr id="112" name="TextBox 111">
            <a:extLst>
              <a:ext uri="{FF2B5EF4-FFF2-40B4-BE49-F238E27FC236}">
                <a16:creationId xmlns:a16="http://schemas.microsoft.com/office/drawing/2014/main" id="{B2AC9222-AF4E-4B47-929C-881BE8CB1AD8}"/>
              </a:ext>
            </a:extLst>
          </p:cNvPr>
          <p:cNvSpPr txBox="1"/>
          <p:nvPr/>
        </p:nvSpPr>
        <p:spPr>
          <a:xfrm>
            <a:off x="9223821" y="4430012"/>
            <a:ext cx="1200970" cy="338554"/>
          </a:xfrm>
          <a:prstGeom prst="rect">
            <a:avLst/>
          </a:prstGeom>
          <a:solidFill>
            <a:schemeClr val="tx1"/>
          </a:solidFill>
        </p:spPr>
        <p:txBody>
          <a:bodyPr wrap="none" rtlCol="0">
            <a:spAutoFit/>
          </a:bodyPr>
          <a:lstStyle/>
          <a:p>
            <a:r>
              <a:rPr lang="en-US" sz="1600" b="1" dirty="0">
                <a:solidFill>
                  <a:schemeClr val="bg1"/>
                </a:solidFill>
                <a:latin typeface="+mj-lt"/>
              </a:rPr>
              <a:t>Committees</a:t>
            </a:r>
            <a:endParaRPr lang="id-ID" sz="1600" b="1" dirty="0">
              <a:solidFill>
                <a:schemeClr val="bg1"/>
              </a:solidFill>
              <a:latin typeface="+mj-lt"/>
            </a:endParaRPr>
          </a:p>
        </p:txBody>
      </p:sp>
      <p:sp>
        <p:nvSpPr>
          <p:cNvPr id="113" name="TextBox 112">
            <a:extLst>
              <a:ext uri="{FF2B5EF4-FFF2-40B4-BE49-F238E27FC236}">
                <a16:creationId xmlns:a16="http://schemas.microsoft.com/office/drawing/2014/main" id="{21E3C817-63F8-4FAE-A553-FFE3F81A5B87}"/>
              </a:ext>
            </a:extLst>
          </p:cNvPr>
          <p:cNvSpPr txBox="1"/>
          <p:nvPr/>
        </p:nvSpPr>
        <p:spPr>
          <a:xfrm>
            <a:off x="7660951" y="2624124"/>
            <a:ext cx="2263761" cy="338554"/>
          </a:xfrm>
          <a:prstGeom prst="rect">
            <a:avLst/>
          </a:prstGeom>
          <a:solidFill>
            <a:srgbClr val="FF0000"/>
          </a:solidFill>
        </p:spPr>
        <p:txBody>
          <a:bodyPr wrap="none" rtlCol="0">
            <a:spAutoFit/>
          </a:bodyPr>
          <a:lstStyle/>
          <a:p>
            <a:r>
              <a:rPr lang="en-US" sz="1600" b="1" dirty="0">
                <a:solidFill>
                  <a:schemeClr val="bg1"/>
                </a:solidFill>
                <a:latin typeface="+mj-lt"/>
              </a:rPr>
              <a:t>Implementation Strategy</a:t>
            </a:r>
            <a:endParaRPr lang="id-ID" sz="1600" b="1" dirty="0">
              <a:solidFill>
                <a:schemeClr val="bg1"/>
              </a:solidFill>
              <a:latin typeface="+mj-lt"/>
            </a:endParaRPr>
          </a:p>
        </p:txBody>
      </p:sp>
      <p:sp>
        <p:nvSpPr>
          <p:cNvPr id="115" name="Freeform 8">
            <a:extLst>
              <a:ext uri="{FF2B5EF4-FFF2-40B4-BE49-F238E27FC236}">
                <a16:creationId xmlns:a16="http://schemas.microsoft.com/office/drawing/2014/main" id="{CC690F45-8B28-4B7D-9737-0E337F1ECD18}"/>
              </a:ext>
            </a:extLst>
          </p:cNvPr>
          <p:cNvSpPr>
            <a:spLocks/>
          </p:cNvSpPr>
          <p:nvPr/>
        </p:nvSpPr>
        <p:spPr bwMode="auto">
          <a:xfrm rot="17796235">
            <a:off x="2351812" y="2516274"/>
            <a:ext cx="1283224" cy="300037"/>
          </a:xfrm>
          <a:custGeom>
            <a:avLst/>
            <a:gdLst>
              <a:gd name="T0" fmla="*/ 248 w 250"/>
              <a:gd name="T1" fmla="*/ 75 h 80"/>
              <a:gd name="T2" fmla="*/ 150 w 250"/>
              <a:gd name="T3" fmla="*/ 12 h 80"/>
              <a:gd name="T4" fmla="*/ 3 w 250"/>
              <a:gd name="T5" fmla="*/ 17 h 80"/>
              <a:gd name="T6" fmla="*/ 3 w 250"/>
              <a:gd name="T7" fmla="*/ 22 h 80"/>
              <a:gd name="T8" fmla="*/ 146 w 250"/>
              <a:gd name="T9" fmla="*/ 16 h 80"/>
              <a:gd name="T10" fmla="*/ 245 w 250"/>
              <a:gd name="T11" fmla="*/ 78 h 80"/>
              <a:gd name="T12" fmla="*/ 248 w 250"/>
              <a:gd name="T13" fmla="*/ 75 h 80"/>
            </a:gdLst>
            <a:ahLst/>
            <a:cxnLst>
              <a:cxn ang="0">
                <a:pos x="T0" y="T1"/>
              </a:cxn>
              <a:cxn ang="0">
                <a:pos x="T2" y="T3"/>
              </a:cxn>
              <a:cxn ang="0">
                <a:pos x="T4" y="T5"/>
              </a:cxn>
              <a:cxn ang="0">
                <a:pos x="T6" y="T7"/>
              </a:cxn>
              <a:cxn ang="0">
                <a:pos x="T8" y="T9"/>
              </a:cxn>
              <a:cxn ang="0">
                <a:pos x="T10" y="T11"/>
              </a:cxn>
              <a:cxn ang="0">
                <a:pos x="T12" y="T13"/>
              </a:cxn>
            </a:cxnLst>
            <a:rect l="0" t="0" r="r" b="b"/>
            <a:pathLst>
              <a:path w="250" h="80">
                <a:moveTo>
                  <a:pt x="248" y="75"/>
                </a:moveTo>
                <a:cubicBezTo>
                  <a:pt x="220" y="47"/>
                  <a:pt x="189" y="22"/>
                  <a:pt x="150" y="12"/>
                </a:cubicBezTo>
                <a:cubicBezTo>
                  <a:pt x="100" y="0"/>
                  <a:pt x="52" y="17"/>
                  <a:pt x="3" y="17"/>
                </a:cubicBezTo>
                <a:cubicBezTo>
                  <a:pt x="0" y="17"/>
                  <a:pt x="0" y="22"/>
                  <a:pt x="3" y="22"/>
                </a:cubicBezTo>
                <a:cubicBezTo>
                  <a:pt x="51" y="22"/>
                  <a:pt x="98" y="6"/>
                  <a:pt x="146" y="16"/>
                </a:cubicBezTo>
                <a:cubicBezTo>
                  <a:pt x="186" y="25"/>
                  <a:pt x="217" y="50"/>
                  <a:pt x="245" y="78"/>
                </a:cubicBezTo>
                <a:cubicBezTo>
                  <a:pt x="247" y="80"/>
                  <a:pt x="250" y="77"/>
                  <a:pt x="248" y="7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Oval 25">
            <a:extLst>
              <a:ext uri="{FF2B5EF4-FFF2-40B4-BE49-F238E27FC236}">
                <a16:creationId xmlns:a16="http://schemas.microsoft.com/office/drawing/2014/main" id="{D0046F01-1DA0-432A-AADF-C72BAAF3804F}"/>
              </a:ext>
            </a:extLst>
          </p:cNvPr>
          <p:cNvSpPr>
            <a:spLocks noChangeArrowheads="1"/>
          </p:cNvSpPr>
          <p:nvPr/>
        </p:nvSpPr>
        <p:spPr bwMode="auto">
          <a:xfrm rot="17100000">
            <a:off x="9590815" y="1303342"/>
            <a:ext cx="814388" cy="815975"/>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TextBox 117">
            <a:extLst>
              <a:ext uri="{FF2B5EF4-FFF2-40B4-BE49-F238E27FC236}">
                <a16:creationId xmlns:a16="http://schemas.microsoft.com/office/drawing/2014/main" id="{40688A16-847C-4B51-8E8C-37248BAB990B}"/>
              </a:ext>
            </a:extLst>
          </p:cNvPr>
          <p:cNvSpPr txBox="1"/>
          <p:nvPr/>
        </p:nvSpPr>
        <p:spPr>
          <a:xfrm>
            <a:off x="3989499" y="2880839"/>
            <a:ext cx="995785" cy="338554"/>
          </a:xfrm>
          <a:prstGeom prst="rect">
            <a:avLst/>
          </a:prstGeom>
          <a:solidFill>
            <a:srgbClr val="0070C0"/>
          </a:solidFill>
        </p:spPr>
        <p:txBody>
          <a:bodyPr wrap="none" rtlCol="0">
            <a:spAutoFit/>
          </a:bodyPr>
          <a:lstStyle/>
          <a:p>
            <a:r>
              <a:rPr lang="en-US" sz="1600" b="1" dirty="0">
                <a:solidFill>
                  <a:schemeClr val="bg1"/>
                </a:solidFill>
                <a:latin typeface="+mj-lt"/>
              </a:rPr>
              <a:t>Financing</a:t>
            </a:r>
            <a:endParaRPr lang="id-ID" sz="1600" b="1" dirty="0">
              <a:solidFill>
                <a:schemeClr val="bg1"/>
              </a:solidFill>
              <a:latin typeface="+mj-lt"/>
            </a:endParaRPr>
          </a:p>
        </p:txBody>
      </p:sp>
      <p:sp>
        <p:nvSpPr>
          <p:cNvPr id="119" name="TextBox 118">
            <a:extLst>
              <a:ext uri="{FF2B5EF4-FFF2-40B4-BE49-F238E27FC236}">
                <a16:creationId xmlns:a16="http://schemas.microsoft.com/office/drawing/2014/main" id="{27557389-15F6-4639-A1C6-3B2FBFF4DEF4}"/>
              </a:ext>
            </a:extLst>
          </p:cNvPr>
          <p:cNvSpPr txBox="1"/>
          <p:nvPr/>
        </p:nvSpPr>
        <p:spPr>
          <a:xfrm>
            <a:off x="3045015" y="1402391"/>
            <a:ext cx="534121" cy="338554"/>
          </a:xfrm>
          <a:prstGeom prst="rect">
            <a:avLst/>
          </a:prstGeom>
          <a:noFill/>
        </p:spPr>
        <p:txBody>
          <a:bodyPr wrap="none" rtlCol="0">
            <a:spAutoFit/>
          </a:bodyPr>
          <a:lstStyle/>
          <a:p>
            <a:r>
              <a:rPr lang="en-US" sz="1600" b="1" dirty="0">
                <a:solidFill>
                  <a:schemeClr val="bg1">
                    <a:lumMod val="50000"/>
                  </a:schemeClr>
                </a:solidFill>
                <a:latin typeface="+mj-lt"/>
              </a:rPr>
              <a:t>G.O.</a:t>
            </a:r>
            <a:endParaRPr lang="id-ID" sz="1600" b="1" dirty="0">
              <a:solidFill>
                <a:schemeClr val="bg1">
                  <a:lumMod val="50000"/>
                </a:schemeClr>
              </a:solidFill>
              <a:latin typeface="+mj-lt"/>
            </a:endParaRPr>
          </a:p>
        </p:txBody>
      </p:sp>
      <p:sp>
        <p:nvSpPr>
          <p:cNvPr id="120" name="TextBox 119">
            <a:extLst>
              <a:ext uri="{FF2B5EF4-FFF2-40B4-BE49-F238E27FC236}">
                <a16:creationId xmlns:a16="http://schemas.microsoft.com/office/drawing/2014/main" id="{9101616B-C553-4021-9409-3AD3F3ADBC0F}"/>
              </a:ext>
            </a:extLst>
          </p:cNvPr>
          <p:cNvSpPr txBox="1"/>
          <p:nvPr/>
        </p:nvSpPr>
        <p:spPr>
          <a:xfrm>
            <a:off x="9759001" y="1021054"/>
            <a:ext cx="1040670" cy="338554"/>
          </a:xfrm>
          <a:prstGeom prst="rect">
            <a:avLst/>
          </a:prstGeom>
          <a:noFill/>
        </p:spPr>
        <p:txBody>
          <a:bodyPr wrap="none" rtlCol="0">
            <a:spAutoFit/>
          </a:bodyPr>
          <a:lstStyle/>
          <a:p>
            <a:r>
              <a:rPr lang="en-US" sz="1600" b="1" dirty="0">
                <a:solidFill>
                  <a:schemeClr val="bg1">
                    <a:lumMod val="50000"/>
                  </a:schemeClr>
                </a:solidFill>
                <a:latin typeface="+mj-lt"/>
              </a:rPr>
              <a:t>Resources</a:t>
            </a:r>
            <a:endParaRPr lang="id-ID" sz="1600" b="1" dirty="0">
              <a:solidFill>
                <a:schemeClr val="bg1">
                  <a:lumMod val="50000"/>
                </a:schemeClr>
              </a:solidFill>
              <a:latin typeface="+mj-lt"/>
            </a:endParaRPr>
          </a:p>
        </p:txBody>
      </p:sp>
      <p:sp>
        <p:nvSpPr>
          <p:cNvPr id="123" name="TextBox 122">
            <a:extLst>
              <a:ext uri="{FF2B5EF4-FFF2-40B4-BE49-F238E27FC236}">
                <a16:creationId xmlns:a16="http://schemas.microsoft.com/office/drawing/2014/main" id="{3E4C2535-8453-48A1-805E-151D8E44BE53}"/>
              </a:ext>
            </a:extLst>
          </p:cNvPr>
          <p:cNvSpPr txBox="1"/>
          <p:nvPr/>
        </p:nvSpPr>
        <p:spPr>
          <a:xfrm>
            <a:off x="8106318" y="1398087"/>
            <a:ext cx="1279517" cy="338554"/>
          </a:xfrm>
          <a:prstGeom prst="rect">
            <a:avLst/>
          </a:prstGeom>
          <a:noFill/>
        </p:spPr>
        <p:txBody>
          <a:bodyPr wrap="none" rtlCol="0">
            <a:spAutoFit/>
          </a:bodyPr>
          <a:lstStyle/>
          <a:p>
            <a:r>
              <a:rPr lang="en-US" sz="1600" b="1" dirty="0">
                <a:solidFill>
                  <a:schemeClr val="bg1">
                    <a:lumMod val="50000"/>
                  </a:schemeClr>
                </a:solidFill>
                <a:latin typeface="+mj-lt"/>
              </a:rPr>
              <a:t>Procurement</a:t>
            </a:r>
            <a:endParaRPr lang="id-ID" sz="1600" b="1" dirty="0">
              <a:solidFill>
                <a:schemeClr val="bg1">
                  <a:lumMod val="50000"/>
                </a:schemeClr>
              </a:solidFill>
              <a:latin typeface="+mj-lt"/>
            </a:endParaRPr>
          </a:p>
        </p:txBody>
      </p:sp>
      <p:sp>
        <p:nvSpPr>
          <p:cNvPr id="124" name="TextBox 123">
            <a:extLst>
              <a:ext uri="{FF2B5EF4-FFF2-40B4-BE49-F238E27FC236}">
                <a16:creationId xmlns:a16="http://schemas.microsoft.com/office/drawing/2014/main" id="{D9862611-0D9B-436D-88DA-42DAD35E8243}"/>
              </a:ext>
            </a:extLst>
          </p:cNvPr>
          <p:cNvSpPr txBox="1"/>
          <p:nvPr/>
        </p:nvSpPr>
        <p:spPr>
          <a:xfrm>
            <a:off x="9877794" y="3144876"/>
            <a:ext cx="1524776" cy="338554"/>
          </a:xfrm>
          <a:prstGeom prst="rect">
            <a:avLst/>
          </a:prstGeom>
          <a:noFill/>
        </p:spPr>
        <p:txBody>
          <a:bodyPr wrap="none" rtlCol="0">
            <a:spAutoFit/>
          </a:bodyPr>
          <a:lstStyle/>
          <a:p>
            <a:r>
              <a:rPr lang="en-US" sz="1600" b="1" dirty="0">
                <a:solidFill>
                  <a:schemeClr val="bg1">
                    <a:lumMod val="50000"/>
                  </a:schemeClr>
                </a:solidFill>
                <a:latin typeface="+mj-lt"/>
              </a:rPr>
              <a:t>Project Controls</a:t>
            </a:r>
            <a:endParaRPr lang="id-ID" sz="1600" b="1" dirty="0">
              <a:solidFill>
                <a:schemeClr val="bg1">
                  <a:lumMod val="50000"/>
                </a:schemeClr>
              </a:solidFill>
              <a:latin typeface="+mj-lt"/>
            </a:endParaRPr>
          </a:p>
        </p:txBody>
      </p:sp>
      <p:sp>
        <p:nvSpPr>
          <p:cNvPr id="125" name="TextBox 124">
            <a:extLst>
              <a:ext uri="{FF2B5EF4-FFF2-40B4-BE49-F238E27FC236}">
                <a16:creationId xmlns:a16="http://schemas.microsoft.com/office/drawing/2014/main" id="{38240D50-E805-4005-A837-DF0493234238}"/>
              </a:ext>
            </a:extLst>
          </p:cNvPr>
          <p:cNvSpPr txBox="1"/>
          <p:nvPr/>
        </p:nvSpPr>
        <p:spPr>
          <a:xfrm>
            <a:off x="978256" y="2791491"/>
            <a:ext cx="1593706" cy="338554"/>
          </a:xfrm>
          <a:prstGeom prst="rect">
            <a:avLst/>
          </a:prstGeom>
          <a:noFill/>
        </p:spPr>
        <p:txBody>
          <a:bodyPr wrap="none" rtlCol="0">
            <a:spAutoFit/>
          </a:bodyPr>
          <a:lstStyle/>
          <a:p>
            <a:r>
              <a:rPr lang="en-US" sz="1600" b="1" dirty="0">
                <a:solidFill>
                  <a:schemeClr val="bg1">
                    <a:lumMod val="50000"/>
                  </a:schemeClr>
                </a:solidFill>
                <a:latin typeface="+mj-lt"/>
              </a:rPr>
              <a:t>Financial Advisor</a:t>
            </a:r>
            <a:endParaRPr lang="id-ID" sz="1600" b="1" dirty="0">
              <a:solidFill>
                <a:schemeClr val="bg1">
                  <a:lumMod val="50000"/>
                </a:schemeClr>
              </a:solidFill>
              <a:latin typeface="+mj-lt"/>
            </a:endParaRPr>
          </a:p>
        </p:txBody>
      </p:sp>
      <p:sp>
        <p:nvSpPr>
          <p:cNvPr id="126" name="Oval 23">
            <a:extLst>
              <a:ext uri="{FF2B5EF4-FFF2-40B4-BE49-F238E27FC236}">
                <a16:creationId xmlns:a16="http://schemas.microsoft.com/office/drawing/2014/main" id="{ECF09848-DACA-4EB1-9647-FAE60360820E}"/>
              </a:ext>
            </a:extLst>
          </p:cNvPr>
          <p:cNvSpPr>
            <a:spLocks noChangeArrowheads="1"/>
          </p:cNvSpPr>
          <p:nvPr/>
        </p:nvSpPr>
        <p:spPr bwMode="auto">
          <a:xfrm rot="17100000">
            <a:off x="2280652" y="5242634"/>
            <a:ext cx="815975" cy="819150"/>
          </a:xfrm>
          <a:prstGeom prst="ellipse">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Oval 23">
            <a:extLst>
              <a:ext uri="{FF2B5EF4-FFF2-40B4-BE49-F238E27FC236}">
                <a16:creationId xmlns:a16="http://schemas.microsoft.com/office/drawing/2014/main" id="{7EC6BCCF-93CB-441A-BB14-C94D914AAE02}"/>
              </a:ext>
            </a:extLst>
          </p:cNvPr>
          <p:cNvSpPr>
            <a:spLocks noChangeArrowheads="1"/>
          </p:cNvSpPr>
          <p:nvPr/>
        </p:nvSpPr>
        <p:spPr bwMode="auto">
          <a:xfrm rot="17100000">
            <a:off x="3318700" y="5172899"/>
            <a:ext cx="815975" cy="819150"/>
          </a:xfrm>
          <a:prstGeom prst="ellipse">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TextBox 127">
            <a:extLst>
              <a:ext uri="{FF2B5EF4-FFF2-40B4-BE49-F238E27FC236}">
                <a16:creationId xmlns:a16="http://schemas.microsoft.com/office/drawing/2014/main" id="{7281C52A-8FC6-418C-8EA0-376FE6755251}"/>
              </a:ext>
            </a:extLst>
          </p:cNvPr>
          <p:cNvSpPr txBox="1"/>
          <p:nvPr/>
        </p:nvSpPr>
        <p:spPr>
          <a:xfrm>
            <a:off x="630515" y="4100229"/>
            <a:ext cx="1019831" cy="338554"/>
          </a:xfrm>
          <a:prstGeom prst="rect">
            <a:avLst/>
          </a:prstGeom>
          <a:noFill/>
        </p:spPr>
        <p:txBody>
          <a:bodyPr wrap="none" rtlCol="0">
            <a:spAutoFit/>
          </a:bodyPr>
          <a:lstStyle/>
          <a:p>
            <a:r>
              <a:rPr lang="en-US" sz="1600" b="1" dirty="0">
                <a:solidFill>
                  <a:schemeClr val="bg1">
                    <a:lumMod val="50000"/>
                  </a:schemeClr>
                </a:solidFill>
                <a:latin typeface="+mj-lt"/>
              </a:rPr>
              <a:t>Soft Costs</a:t>
            </a:r>
            <a:endParaRPr lang="id-ID" sz="1600" b="1" dirty="0">
              <a:solidFill>
                <a:schemeClr val="bg1">
                  <a:lumMod val="50000"/>
                </a:schemeClr>
              </a:solidFill>
              <a:latin typeface="+mj-lt"/>
            </a:endParaRPr>
          </a:p>
        </p:txBody>
      </p:sp>
      <p:sp>
        <p:nvSpPr>
          <p:cNvPr id="129" name="TextBox 128">
            <a:extLst>
              <a:ext uri="{FF2B5EF4-FFF2-40B4-BE49-F238E27FC236}">
                <a16:creationId xmlns:a16="http://schemas.microsoft.com/office/drawing/2014/main" id="{E7D38A28-F37A-4533-9612-25D590AEE5E3}"/>
              </a:ext>
            </a:extLst>
          </p:cNvPr>
          <p:cNvSpPr txBox="1"/>
          <p:nvPr/>
        </p:nvSpPr>
        <p:spPr>
          <a:xfrm>
            <a:off x="1196904" y="5456636"/>
            <a:ext cx="1117614" cy="338554"/>
          </a:xfrm>
          <a:prstGeom prst="rect">
            <a:avLst/>
          </a:prstGeom>
          <a:noFill/>
        </p:spPr>
        <p:txBody>
          <a:bodyPr wrap="none" rtlCol="0">
            <a:spAutoFit/>
          </a:bodyPr>
          <a:lstStyle/>
          <a:p>
            <a:r>
              <a:rPr lang="en-US" sz="1600" b="1" dirty="0">
                <a:solidFill>
                  <a:schemeClr val="bg1">
                    <a:lumMod val="50000"/>
                  </a:schemeClr>
                </a:solidFill>
                <a:latin typeface="+mj-lt"/>
              </a:rPr>
              <a:t>Scheduling</a:t>
            </a:r>
            <a:endParaRPr lang="id-ID" sz="1600" b="1" dirty="0">
              <a:solidFill>
                <a:schemeClr val="bg1">
                  <a:lumMod val="50000"/>
                </a:schemeClr>
              </a:solidFill>
              <a:latin typeface="+mj-lt"/>
            </a:endParaRPr>
          </a:p>
        </p:txBody>
      </p:sp>
      <p:sp>
        <p:nvSpPr>
          <p:cNvPr id="130" name="TextBox 129">
            <a:extLst>
              <a:ext uri="{FF2B5EF4-FFF2-40B4-BE49-F238E27FC236}">
                <a16:creationId xmlns:a16="http://schemas.microsoft.com/office/drawing/2014/main" id="{72C2C8FB-47D5-41F5-A65D-FD0ECB83A6E5}"/>
              </a:ext>
            </a:extLst>
          </p:cNvPr>
          <p:cNvSpPr txBox="1"/>
          <p:nvPr/>
        </p:nvSpPr>
        <p:spPr>
          <a:xfrm>
            <a:off x="2636498" y="3723780"/>
            <a:ext cx="1527982" cy="338554"/>
          </a:xfrm>
          <a:prstGeom prst="rect">
            <a:avLst/>
          </a:prstGeom>
          <a:noFill/>
        </p:spPr>
        <p:txBody>
          <a:bodyPr wrap="none" rtlCol="0">
            <a:spAutoFit/>
          </a:bodyPr>
          <a:lstStyle/>
          <a:p>
            <a:r>
              <a:rPr lang="en-US" sz="1600" b="1" dirty="0">
                <a:solidFill>
                  <a:schemeClr val="bg1">
                    <a:lumMod val="50000"/>
                  </a:schemeClr>
                </a:solidFill>
                <a:latin typeface="+mj-lt"/>
              </a:rPr>
              <a:t>Delivery Method</a:t>
            </a:r>
            <a:endParaRPr lang="id-ID" sz="1600" b="1" dirty="0">
              <a:solidFill>
                <a:schemeClr val="bg1">
                  <a:lumMod val="50000"/>
                </a:schemeClr>
              </a:solidFill>
              <a:latin typeface="+mj-lt"/>
            </a:endParaRPr>
          </a:p>
        </p:txBody>
      </p:sp>
      <p:sp>
        <p:nvSpPr>
          <p:cNvPr id="131" name="TextBox 130">
            <a:extLst>
              <a:ext uri="{FF2B5EF4-FFF2-40B4-BE49-F238E27FC236}">
                <a16:creationId xmlns:a16="http://schemas.microsoft.com/office/drawing/2014/main" id="{F9CC1080-8192-4EAB-B40C-D0DCA3AB84BB}"/>
              </a:ext>
            </a:extLst>
          </p:cNvPr>
          <p:cNvSpPr txBox="1"/>
          <p:nvPr/>
        </p:nvSpPr>
        <p:spPr>
          <a:xfrm>
            <a:off x="3189909" y="5969240"/>
            <a:ext cx="1321196" cy="338554"/>
          </a:xfrm>
          <a:prstGeom prst="rect">
            <a:avLst/>
          </a:prstGeom>
          <a:noFill/>
        </p:spPr>
        <p:txBody>
          <a:bodyPr wrap="none" rtlCol="0">
            <a:spAutoFit/>
          </a:bodyPr>
          <a:lstStyle/>
          <a:p>
            <a:r>
              <a:rPr lang="en-US" sz="1600" b="1" dirty="0">
                <a:solidFill>
                  <a:schemeClr val="bg1">
                    <a:lumMod val="50000"/>
                  </a:schemeClr>
                </a:solidFill>
                <a:latin typeface="+mj-lt"/>
              </a:rPr>
              <a:t>Site Selection</a:t>
            </a:r>
            <a:endParaRPr lang="id-ID" sz="1600" b="1" dirty="0">
              <a:solidFill>
                <a:schemeClr val="bg1">
                  <a:lumMod val="50000"/>
                </a:schemeClr>
              </a:solidFill>
              <a:latin typeface="+mj-lt"/>
            </a:endParaRPr>
          </a:p>
        </p:txBody>
      </p:sp>
      <p:sp>
        <p:nvSpPr>
          <p:cNvPr id="132" name="Oval 23">
            <a:extLst>
              <a:ext uri="{FF2B5EF4-FFF2-40B4-BE49-F238E27FC236}">
                <a16:creationId xmlns:a16="http://schemas.microsoft.com/office/drawing/2014/main" id="{3AFFF29B-CAFE-4467-AE33-CB53389CAAA9}"/>
              </a:ext>
            </a:extLst>
          </p:cNvPr>
          <p:cNvSpPr>
            <a:spLocks noChangeArrowheads="1"/>
          </p:cNvSpPr>
          <p:nvPr/>
        </p:nvSpPr>
        <p:spPr bwMode="auto">
          <a:xfrm rot="17100000">
            <a:off x="5334345" y="1677233"/>
            <a:ext cx="815975" cy="819150"/>
          </a:xfrm>
          <a:prstGeom prst="ellipse">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TextBox 132">
            <a:extLst>
              <a:ext uri="{FF2B5EF4-FFF2-40B4-BE49-F238E27FC236}">
                <a16:creationId xmlns:a16="http://schemas.microsoft.com/office/drawing/2014/main" id="{0B6A6982-662D-4F16-A5D9-B25D07A069A9}"/>
              </a:ext>
            </a:extLst>
          </p:cNvPr>
          <p:cNvSpPr txBox="1"/>
          <p:nvPr/>
        </p:nvSpPr>
        <p:spPr>
          <a:xfrm>
            <a:off x="5847239" y="1915313"/>
            <a:ext cx="1561646" cy="338554"/>
          </a:xfrm>
          <a:prstGeom prst="rect">
            <a:avLst/>
          </a:prstGeom>
          <a:solidFill>
            <a:srgbClr val="92D050"/>
          </a:solidFill>
        </p:spPr>
        <p:txBody>
          <a:bodyPr wrap="none" rtlCol="0">
            <a:spAutoFit/>
          </a:bodyPr>
          <a:lstStyle/>
          <a:p>
            <a:r>
              <a:rPr lang="en-US" sz="1600" b="1" dirty="0">
                <a:solidFill>
                  <a:schemeClr val="bg1"/>
                </a:solidFill>
                <a:latin typeface="+mj-lt"/>
              </a:rPr>
              <a:t>Master Schedule</a:t>
            </a:r>
            <a:endParaRPr lang="id-ID" sz="1600" b="1" dirty="0">
              <a:solidFill>
                <a:schemeClr val="bg1"/>
              </a:solidFill>
              <a:latin typeface="+mj-lt"/>
            </a:endParaRPr>
          </a:p>
        </p:txBody>
      </p:sp>
      <p:sp>
        <p:nvSpPr>
          <p:cNvPr id="134" name="TextBox 133">
            <a:extLst>
              <a:ext uri="{FF2B5EF4-FFF2-40B4-BE49-F238E27FC236}">
                <a16:creationId xmlns:a16="http://schemas.microsoft.com/office/drawing/2014/main" id="{6B11B532-E495-4BEB-BFF7-2F66DB311E82}"/>
              </a:ext>
            </a:extLst>
          </p:cNvPr>
          <p:cNvSpPr txBox="1"/>
          <p:nvPr/>
        </p:nvSpPr>
        <p:spPr>
          <a:xfrm>
            <a:off x="10190228" y="5768468"/>
            <a:ext cx="1609736" cy="338554"/>
          </a:xfrm>
          <a:prstGeom prst="rect">
            <a:avLst/>
          </a:prstGeom>
          <a:noFill/>
        </p:spPr>
        <p:txBody>
          <a:bodyPr wrap="none" rtlCol="0">
            <a:spAutoFit/>
          </a:bodyPr>
          <a:lstStyle/>
          <a:p>
            <a:r>
              <a:rPr lang="en-US" sz="1600" b="1" dirty="0">
                <a:solidFill>
                  <a:schemeClr val="bg1">
                    <a:lumMod val="50000"/>
                  </a:schemeClr>
                </a:solidFill>
                <a:latin typeface="+mj-lt"/>
              </a:rPr>
              <a:t>Bond Committee</a:t>
            </a:r>
          </a:p>
        </p:txBody>
      </p:sp>
      <p:sp>
        <p:nvSpPr>
          <p:cNvPr id="135" name="TextBox 134">
            <a:extLst>
              <a:ext uri="{FF2B5EF4-FFF2-40B4-BE49-F238E27FC236}">
                <a16:creationId xmlns:a16="http://schemas.microsoft.com/office/drawing/2014/main" id="{C0BBD963-754D-437E-BE20-90282022BD7A}"/>
              </a:ext>
            </a:extLst>
          </p:cNvPr>
          <p:cNvSpPr txBox="1"/>
          <p:nvPr/>
        </p:nvSpPr>
        <p:spPr>
          <a:xfrm>
            <a:off x="8215538" y="5172141"/>
            <a:ext cx="1191352" cy="338554"/>
          </a:xfrm>
          <a:prstGeom prst="rect">
            <a:avLst/>
          </a:prstGeom>
          <a:noFill/>
        </p:spPr>
        <p:txBody>
          <a:bodyPr wrap="none" rtlCol="0">
            <a:spAutoFit/>
          </a:bodyPr>
          <a:lstStyle/>
          <a:p>
            <a:r>
              <a:rPr lang="en-US" sz="1600" b="1" dirty="0">
                <a:solidFill>
                  <a:schemeClr val="bg1">
                    <a:lumMod val="50000"/>
                  </a:schemeClr>
                </a:solidFill>
                <a:latin typeface="+mj-lt"/>
              </a:rPr>
              <a:t>Public Input</a:t>
            </a:r>
            <a:endParaRPr lang="id-ID" sz="1600" b="1" dirty="0">
              <a:solidFill>
                <a:schemeClr val="bg1">
                  <a:lumMod val="50000"/>
                </a:schemeClr>
              </a:solidFill>
              <a:latin typeface="+mj-lt"/>
            </a:endParaRPr>
          </a:p>
        </p:txBody>
      </p:sp>
      <p:sp>
        <p:nvSpPr>
          <p:cNvPr id="136" name="TextBox 135">
            <a:extLst>
              <a:ext uri="{FF2B5EF4-FFF2-40B4-BE49-F238E27FC236}">
                <a16:creationId xmlns:a16="http://schemas.microsoft.com/office/drawing/2014/main" id="{07C55E7E-C9BD-475F-AEF1-6B4290622D1C}"/>
              </a:ext>
            </a:extLst>
          </p:cNvPr>
          <p:cNvSpPr txBox="1"/>
          <p:nvPr/>
        </p:nvSpPr>
        <p:spPr>
          <a:xfrm>
            <a:off x="4892453" y="6135656"/>
            <a:ext cx="1035861" cy="584775"/>
          </a:xfrm>
          <a:prstGeom prst="rect">
            <a:avLst/>
          </a:prstGeom>
          <a:noFill/>
        </p:spPr>
        <p:txBody>
          <a:bodyPr wrap="none" rtlCol="0">
            <a:spAutoFit/>
          </a:bodyPr>
          <a:lstStyle/>
          <a:p>
            <a:r>
              <a:rPr lang="en-US" sz="1600" b="1" dirty="0">
                <a:solidFill>
                  <a:schemeClr val="bg1">
                    <a:lumMod val="50000"/>
                  </a:schemeClr>
                </a:solidFill>
                <a:latin typeface="+mj-lt"/>
              </a:rPr>
              <a:t>Public </a:t>
            </a:r>
          </a:p>
          <a:p>
            <a:r>
              <a:rPr lang="en-US" sz="1600" b="1" dirty="0">
                <a:solidFill>
                  <a:schemeClr val="bg1">
                    <a:lumMod val="50000"/>
                  </a:schemeClr>
                </a:solidFill>
                <a:latin typeface="+mj-lt"/>
              </a:rPr>
              <a:t>Education</a:t>
            </a:r>
            <a:endParaRPr lang="id-ID" sz="1600" b="1" dirty="0">
              <a:solidFill>
                <a:schemeClr val="bg1">
                  <a:lumMod val="50000"/>
                </a:schemeClr>
              </a:solidFill>
              <a:latin typeface="+mj-lt"/>
            </a:endParaRPr>
          </a:p>
        </p:txBody>
      </p:sp>
    </p:spTree>
    <p:extLst>
      <p:ext uri="{BB962C8B-B14F-4D97-AF65-F5344CB8AC3E}">
        <p14:creationId xmlns:p14="http://schemas.microsoft.com/office/powerpoint/2010/main" val="36645352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childTnLst>
                          </p:cTn>
                        </p:par>
                        <p:par>
                          <p:cTn id="25" fill="hold">
                            <p:stCondLst>
                              <p:cond delay="1500"/>
                            </p:stCondLst>
                            <p:childTnLst>
                              <p:par>
                                <p:cTn id="26" presetID="16" presetClass="entr" presetSubtype="37" fill="hold"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barn(outVertical)">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childTnLst>
                          </p:cTn>
                        </p:par>
                        <p:par>
                          <p:cTn id="37" fill="hold">
                            <p:stCondLst>
                              <p:cond delay="3000"/>
                            </p:stCondLst>
                            <p:childTnLst>
                              <p:par>
                                <p:cTn id="38" presetID="22" presetClass="entr" presetSubtype="2"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right)">
                                      <p:cBhvr>
                                        <p:cTn id="40" dur="500"/>
                                        <p:tgtEl>
                                          <p:spTgt spid="6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wipe(left)">
                                      <p:cBhvr>
                                        <p:cTn id="48" dur="500"/>
                                        <p:tgtEl>
                                          <p:spTgt spid="71"/>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wipe(up)">
                                      <p:cBhvr>
                                        <p:cTn id="56" dur="500"/>
                                        <p:tgtEl>
                                          <p:spTgt spid="72"/>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right)">
                                      <p:cBhvr>
                                        <p:cTn id="64" dur="500"/>
                                        <p:tgtEl>
                                          <p:spTgt spid="68"/>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fade">
                                      <p:cBhvr>
                                        <p:cTn id="68" dur="500"/>
                                        <p:tgtEl>
                                          <p:spTgt spid="88"/>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left)">
                                      <p:cBhvr>
                                        <p:cTn id="72" dur="500"/>
                                        <p:tgtEl>
                                          <p:spTgt spid="67"/>
                                        </p:tgtEl>
                                      </p:cBhvr>
                                    </p:animEffect>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fade">
                                      <p:cBhvr>
                                        <p:cTn id="76" dur="500"/>
                                        <p:tgtEl>
                                          <p:spTgt spid="84"/>
                                        </p:tgtEl>
                                      </p:cBhvr>
                                    </p:animEffect>
                                  </p:childTnLst>
                                </p:cTn>
                              </p:par>
                            </p:childTnLst>
                          </p:cTn>
                        </p:par>
                        <p:par>
                          <p:cTn id="77" fill="hold">
                            <p:stCondLst>
                              <p:cond delay="8000"/>
                            </p:stCondLst>
                            <p:childTnLst>
                              <p:par>
                                <p:cTn id="78" presetID="22" presetClass="entr" presetSubtype="2"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right)">
                                      <p:cBhvr>
                                        <p:cTn id="80" dur="500"/>
                                        <p:tgtEl>
                                          <p:spTgt spid="64"/>
                                        </p:tgtEl>
                                      </p:cBhvr>
                                    </p:animEffect>
                                  </p:childTnLst>
                                </p:cTn>
                              </p:par>
                            </p:childTnLst>
                          </p:cTn>
                        </p:par>
                        <p:par>
                          <p:cTn id="81" fill="hold">
                            <p:stCondLst>
                              <p:cond delay="8500"/>
                            </p:stCondLst>
                            <p:childTnLst>
                              <p:par>
                                <p:cTn id="82" presetID="10" presetClass="entr" presetSubtype="0" fill="hold" grpId="0" nodeType="after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fade">
                                      <p:cBhvr>
                                        <p:cTn id="84" dur="500"/>
                                        <p:tgtEl>
                                          <p:spTgt spid="82"/>
                                        </p:tgtEl>
                                      </p:cBhvr>
                                    </p:animEffect>
                                  </p:childTnLst>
                                </p:cTn>
                              </p:par>
                            </p:childTnLst>
                          </p:cTn>
                        </p:par>
                        <p:par>
                          <p:cTn id="85" fill="hold">
                            <p:stCondLst>
                              <p:cond delay="9000"/>
                            </p:stCondLst>
                            <p:childTnLst>
                              <p:par>
                                <p:cTn id="86" presetID="22" presetClass="entr" presetSubtype="2" fill="hold" grpId="0" nodeType="after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wipe(right)">
                                      <p:cBhvr>
                                        <p:cTn id="88" dur="500"/>
                                        <p:tgtEl>
                                          <p:spTgt spid="74"/>
                                        </p:tgtEl>
                                      </p:cBhvr>
                                    </p:animEffec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fade">
                                      <p:cBhvr>
                                        <p:cTn id="92" dur="500"/>
                                        <p:tgtEl>
                                          <p:spTgt spid="77"/>
                                        </p:tgtEl>
                                      </p:cBhvr>
                                    </p:animEffect>
                                  </p:childTnLst>
                                </p:cTn>
                              </p:par>
                            </p:childTnLst>
                          </p:cTn>
                        </p:par>
                        <p:par>
                          <p:cTn id="93" fill="hold">
                            <p:stCondLst>
                              <p:cond delay="10000"/>
                            </p:stCondLst>
                            <p:childTnLst>
                              <p:par>
                                <p:cTn id="94" presetID="22" presetClass="entr" presetSubtype="4"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down)">
                                      <p:cBhvr>
                                        <p:cTn id="96" dur="500"/>
                                        <p:tgtEl>
                                          <p:spTgt spid="70"/>
                                        </p:tgtEl>
                                      </p:cBhvr>
                                    </p:animEffect>
                                  </p:childTnLst>
                                </p:cTn>
                              </p:par>
                            </p:childTnLst>
                          </p:cTn>
                        </p:par>
                        <p:par>
                          <p:cTn id="97" fill="hold">
                            <p:stCondLst>
                              <p:cond delay="1050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500"/>
                                        <p:tgtEl>
                                          <p:spTgt spid="75"/>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up)">
                                      <p:cBhvr>
                                        <p:cTn id="103" dur="500"/>
                                        <p:tgtEl>
                                          <p:spTgt spid="65"/>
                                        </p:tgtEl>
                                      </p:cBhvr>
                                    </p:animEffect>
                                  </p:childTnLst>
                                </p:cTn>
                              </p:par>
                            </p:childTnLst>
                          </p:cTn>
                        </p:par>
                        <p:par>
                          <p:cTn id="104" fill="hold">
                            <p:stCondLst>
                              <p:cond delay="11000"/>
                            </p:stCondLst>
                            <p:childTnLst>
                              <p:par>
                                <p:cTn id="105" presetID="22" presetClass="entr" presetSubtype="4" fill="hold" grpId="0"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down)">
                                      <p:cBhvr>
                                        <p:cTn id="107" dur="500"/>
                                        <p:tgtEl>
                                          <p:spTgt spid="63"/>
                                        </p:tgtEl>
                                      </p:cBhvr>
                                    </p:animEffect>
                                  </p:childTnLst>
                                </p:cTn>
                              </p:par>
                            </p:childTnLst>
                          </p:cTn>
                        </p:par>
                        <p:par>
                          <p:cTn id="108" fill="hold">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fade">
                                      <p:cBhvr>
                                        <p:cTn id="111" dur="500"/>
                                        <p:tgtEl>
                                          <p:spTgt spid="80"/>
                                        </p:tgtEl>
                                      </p:cBhvr>
                                    </p:animEffect>
                                  </p:childTnLst>
                                </p:cTn>
                              </p:par>
                            </p:childTnLst>
                          </p:cTn>
                        </p:par>
                        <p:par>
                          <p:cTn id="112" fill="hold">
                            <p:stCondLst>
                              <p:cond delay="12000"/>
                            </p:stCondLst>
                            <p:childTnLst>
                              <p:par>
                                <p:cTn id="113" presetID="22" presetClass="entr" presetSubtype="2"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wipe(right)">
                                      <p:cBhvr>
                                        <p:cTn id="115" dur="500"/>
                                        <p:tgtEl>
                                          <p:spTgt spid="69"/>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wipe(left)">
                                      <p:cBhvr>
                                        <p:cTn id="118" dur="500"/>
                                        <p:tgtEl>
                                          <p:spTgt spid="73"/>
                                        </p:tgtEl>
                                      </p:cBhvr>
                                    </p:animEffect>
                                  </p:childTnLst>
                                </p:cTn>
                              </p:par>
                            </p:childTnLst>
                          </p:cTn>
                        </p:par>
                        <p:par>
                          <p:cTn id="119" fill="hold">
                            <p:stCondLst>
                              <p:cond delay="12500"/>
                            </p:stCondLst>
                            <p:childTnLst>
                              <p:par>
                                <p:cTn id="120" presetID="10" presetClass="entr" presetSubtype="0" fill="hold" grpId="0" nodeType="after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fade">
                                      <p:cBhvr>
                                        <p:cTn id="122" dur="500"/>
                                        <p:tgtEl>
                                          <p:spTgt spid="8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500"/>
                                        <p:tgtEl>
                                          <p:spTgt spid="86"/>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wipe(right)">
                                      <p:cBhvr>
                                        <p:cTn id="129" dur="500"/>
                                        <p:tgtEl>
                                          <p:spTgt spid="61"/>
                                        </p:tgtEl>
                                      </p:cBhvr>
                                    </p:animEffect>
                                  </p:childTnLst>
                                </p:cTn>
                              </p:par>
                            </p:childTnLst>
                          </p:cTn>
                        </p:par>
                        <p:par>
                          <p:cTn id="130" fill="hold">
                            <p:stCondLst>
                              <p:cond delay="13500"/>
                            </p:stCondLst>
                            <p:childTnLst>
                              <p:par>
                                <p:cTn id="131" presetID="10" presetClass="entr" presetSubtype="0" fill="hold" grpId="0" nodeType="afterEffect">
                                  <p:stCondLst>
                                    <p:cond delay="0"/>
                                  </p:stCondLst>
                                  <p:childTnLst>
                                    <p:set>
                                      <p:cBhvr>
                                        <p:cTn id="132" dur="1" fill="hold">
                                          <p:stCondLst>
                                            <p:cond delay="0"/>
                                          </p:stCondLst>
                                        </p:cTn>
                                        <p:tgtEl>
                                          <p:spTgt spid="103"/>
                                        </p:tgtEl>
                                        <p:attrNameLst>
                                          <p:attrName>style.visibility</p:attrName>
                                        </p:attrNameLst>
                                      </p:cBhvr>
                                      <p:to>
                                        <p:strVal val="visible"/>
                                      </p:to>
                                    </p:set>
                                    <p:animEffect transition="in" filter="fade">
                                      <p:cBhvr>
                                        <p:cTn id="133" dur="500"/>
                                        <p:tgtEl>
                                          <p:spTgt spid="103"/>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up)">
                                      <p:cBhvr>
                                        <p:cTn id="136" dur="500"/>
                                        <p:tgtEl>
                                          <p:spTgt spid="60"/>
                                        </p:tgtEl>
                                      </p:cBhvr>
                                    </p:animEffect>
                                  </p:childTnLst>
                                </p:cTn>
                              </p:par>
                            </p:childTnLst>
                          </p:cTn>
                        </p:par>
                        <p:par>
                          <p:cTn id="137" fill="hold">
                            <p:stCondLst>
                              <p:cond delay="14000"/>
                            </p:stCondLst>
                            <p:childTnLst>
                              <p:par>
                                <p:cTn id="138" presetID="10" presetClass="entr" presetSubtype="0" fill="hold" grpId="0" nodeType="afterEffect">
                                  <p:stCondLst>
                                    <p:cond delay="0"/>
                                  </p:stCondLst>
                                  <p:childTnLst>
                                    <p:set>
                                      <p:cBhvr>
                                        <p:cTn id="139" dur="1" fill="hold">
                                          <p:stCondLst>
                                            <p:cond delay="0"/>
                                          </p:stCondLst>
                                        </p:cTn>
                                        <p:tgtEl>
                                          <p:spTgt spid="105"/>
                                        </p:tgtEl>
                                        <p:attrNameLst>
                                          <p:attrName>style.visibility</p:attrName>
                                        </p:attrNameLst>
                                      </p:cBhvr>
                                      <p:to>
                                        <p:strVal val="visible"/>
                                      </p:to>
                                    </p:set>
                                    <p:animEffect transition="in" filter="fade">
                                      <p:cBhvr>
                                        <p:cTn id="140" dur="500"/>
                                        <p:tgtEl>
                                          <p:spTgt spid="105"/>
                                        </p:tgtEl>
                                      </p:cBhvr>
                                    </p:animEffect>
                                  </p:childTnLst>
                                </p:cTn>
                              </p:par>
                            </p:childTnLst>
                          </p:cTn>
                        </p:par>
                        <p:par>
                          <p:cTn id="141" fill="hold">
                            <p:stCondLst>
                              <p:cond delay="14500"/>
                            </p:stCondLst>
                            <p:childTnLst>
                              <p:par>
                                <p:cTn id="142" presetID="10" presetClass="entr" presetSubtype="0" fill="hold" grpId="0" nodeType="after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fade">
                                      <p:cBhvr>
                                        <p:cTn id="144" dur="500"/>
                                        <p:tgtEl>
                                          <p:spTgt spid="106"/>
                                        </p:tgtEl>
                                      </p:cBhvr>
                                    </p:animEffect>
                                  </p:childTnLst>
                                </p:cTn>
                              </p:par>
                            </p:childTnLst>
                          </p:cTn>
                        </p:par>
                        <p:par>
                          <p:cTn id="145" fill="hold">
                            <p:stCondLst>
                              <p:cond delay="15000"/>
                            </p:stCondLst>
                            <p:childTnLst>
                              <p:par>
                                <p:cTn id="146" presetID="22" presetClass="entr" presetSubtype="2" fill="hold" grpId="0" nodeType="after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wipe(right)">
                                      <p:cBhvr>
                                        <p:cTn id="148" dur="500"/>
                                        <p:tgtEl>
                                          <p:spTgt spid="59"/>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wipe(left)">
                                      <p:cBhvr>
                                        <p:cTn id="152" dur="500"/>
                                        <p:tgtEl>
                                          <p:spTgt spid="58"/>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107"/>
                                        </p:tgtEl>
                                        <p:attrNameLst>
                                          <p:attrName>style.visibility</p:attrName>
                                        </p:attrNameLst>
                                      </p:cBhvr>
                                      <p:to>
                                        <p:strVal val="visible"/>
                                      </p:to>
                                    </p:set>
                                    <p:animEffect transition="in" filter="wipe(left)">
                                      <p:cBhvr>
                                        <p:cTn id="155" dur="500"/>
                                        <p:tgtEl>
                                          <p:spTgt spid="107"/>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108"/>
                                        </p:tgtEl>
                                        <p:attrNameLst>
                                          <p:attrName>style.visibility</p:attrName>
                                        </p:attrNameLst>
                                      </p:cBhvr>
                                      <p:to>
                                        <p:strVal val="visible"/>
                                      </p:to>
                                    </p:set>
                                    <p:animEffect transition="in" filter="wipe(left)">
                                      <p:cBhvr>
                                        <p:cTn id="158" dur="500"/>
                                        <p:tgtEl>
                                          <p:spTgt spid="108"/>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09"/>
                                        </p:tgtEl>
                                        <p:attrNameLst>
                                          <p:attrName>style.visibility</p:attrName>
                                        </p:attrNameLst>
                                      </p:cBhvr>
                                      <p:to>
                                        <p:strVal val="visible"/>
                                      </p:to>
                                    </p:set>
                                    <p:animEffect transition="in" filter="wipe(left)">
                                      <p:cBhvr>
                                        <p:cTn id="161" dur="500"/>
                                        <p:tgtEl>
                                          <p:spTgt spid="109"/>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110"/>
                                        </p:tgtEl>
                                        <p:attrNameLst>
                                          <p:attrName>style.visibility</p:attrName>
                                        </p:attrNameLst>
                                      </p:cBhvr>
                                      <p:to>
                                        <p:strVal val="visible"/>
                                      </p:to>
                                    </p:set>
                                    <p:animEffect transition="in" filter="wipe(left)">
                                      <p:cBhvr>
                                        <p:cTn id="164" dur="500"/>
                                        <p:tgtEl>
                                          <p:spTgt spid="110"/>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112"/>
                                        </p:tgtEl>
                                        <p:attrNameLst>
                                          <p:attrName>style.visibility</p:attrName>
                                        </p:attrNameLst>
                                      </p:cBhvr>
                                      <p:to>
                                        <p:strVal val="visible"/>
                                      </p:to>
                                    </p:set>
                                    <p:animEffect transition="in" filter="wipe(left)">
                                      <p:cBhvr>
                                        <p:cTn id="167" dur="500"/>
                                        <p:tgtEl>
                                          <p:spTgt spid="112"/>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113"/>
                                        </p:tgtEl>
                                        <p:attrNameLst>
                                          <p:attrName>style.visibility</p:attrName>
                                        </p:attrNameLst>
                                      </p:cBhvr>
                                      <p:to>
                                        <p:strVal val="visible"/>
                                      </p:to>
                                    </p:set>
                                    <p:animEffect transition="in" filter="wipe(left)">
                                      <p:cBhvr>
                                        <p:cTn id="170" dur="500"/>
                                        <p:tgtEl>
                                          <p:spTgt spid="113"/>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animEffect transition="in" filter="wipe(up)">
                                      <p:cBhvr>
                                        <p:cTn id="173" dur="500"/>
                                        <p:tgtEl>
                                          <p:spTgt spid="115"/>
                                        </p:tgtEl>
                                      </p:cBhvr>
                                    </p:animEffect>
                                  </p:childTnLst>
                                </p:cTn>
                              </p:par>
                            </p:childTnLst>
                          </p:cTn>
                        </p:par>
                        <p:par>
                          <p:cTn id="174" fill="hold">
                            <p:stCondLst>
                              <p:cond delay="16000"/>
                            </p:stCondLst>
                            <p:childTnLst>
                              <p:par>
                                <p:cTn id="175" presetID="10" presetClass="entr" presetSubtype="0" fill="hold" grpId="0" nodeType="afterEffect">
                                  <p:stCondLst>
                                    <p:cond delay="0"/>
                                  </p:stCondLst>
                                  <p:childTnLst>
                                    <p:set>
                                      <p:cBhvr>
                                        <p:cTn id="176" dur="1" fill="hold">
                                          <p:stCondLst>
                                            <p:cond delay="0"/>
                                          </p:stCondLst>
                                        </p:cTn>
                                        <p:tgtEl>
                                          <p:spTgt spid="116"/>
                                        </p:tgtEl>
                                        <p:attrNameLst>
                                          <p:attrName>style.visibility</p:attrName>
                                        </p:attrNameLst>
                                      </p:cBhvr>
                                      <p:to>
                                        <p:strVal val="visible"/>
                                      </p:to>
                                    </p:set>
                                    <p:animEffect transition="in" filter="fade">
                                      <p:cBhvr>
                                        <p:cTn id="177" dur="500"/>
                                        <p:tgtEl>
                                          <p:spTgt spid="116"/>
                                        </p:tgtEl>
                                      </p:cBhvr>
                                    </p:animEffect>
                                  </p:childTnLst>
                                </p:cTn>
                              </p:par>
                            </p:childTnLst>
                          </p:cTn>
                        </p:par>
                        <p:par>
                          <p:cTn id="178" fill="hold">
                            <p:stCondLst>
                              <p:cond delay="16500"/>
                            </p:stCondLst>
                            <p:childTnLst>
                              <p:par>
                                <p:cTn id="179" presetID="22" presetClass="entr" presetSubtype="8" fill="hold" grpId="0" nodeType="afterEffect">
                                  <p:stCondLst>
                                    <p:cond delay="0"/>
                                  </p:stCondLst>
                                  <p:childTnLst>
                                    <p:set>
                                      <p:cBhvr>
                                        <p:cTn id="180" dur="1" fill="hold">
                                          <p:stCondLst>
                                            <p:cond delay="0"/>
                                          </p:stCondLst>
                                        </p:cTn>
                                        <p:tgtEl>
                                          <p:spTgt spid="57"/>
                                        </p:tgtEl>
                                        <p:attrNameLst>
                                          <p:attrName>style.visibility</p:attrName>
                                        </p:attrNameLst>
                                      </p:cBhvr>
                                      <p:to>
                                        <p:strVal val="visible"/>
                                      </p:to>
                                    </p:set>
                                    <p:animEffect transition="in" filter="wipe(left)">
                                      <p:cBhvr>
                                        <p:cTn id="181" dur="500"/>
                                        <p:tgtEl>
                                          <p:spTgt spid="57"/>
                                        </p:tgtEl>
                                      </p:cBhvr>
                                    </p:animEffect>
                                  </p:childTnLst>
                                </p:cTn>
                              </p:par>
                              <p:par>
                                <p:cTn id="182" presetID="22" presetClass="entr" presetSubtype="8" fill="hold" grpId="0" nodeType="withEffect">
                                  <p:stCondLst>
                                    <p:cond delay="0"/>
                                  </p:stCondLst>
                                  <p:childTnLst>
                                    <p:set>
                                      <p:cBhvr>
                                        <p:cTn id="183" dur="1" fill="hold">
                                          <p:stCondLst>
                                            <p:cond delay="0"/>
                                          </p:stCondLst>
                                        </p:cTn>
                                        <p:tgtEl>
                                          <p:spTgt spid="56"/>
                                        </p:tgtEl>
                                        <p:attrNameLst>
                                          <p:attrName>style.visibility</p:attrName>
                                        </p:attrNameLst>
                                      </p:cBhvr>
                                      <p:to>
                                        <p:strVal val="visible"/>
                                      </p:to>
                                    </p:set>
                                    <p:animEffect transition="in" filter="wipe(left)">
                                      <p:cBhvr>
                                        <p:cTn id="184" dur="500"/>
                                        <p:tgtEl>
                                          <p:spTgt spid="56"/>
                                        </p:tgtEl>
                                      </p:cBhvr>
                                    </p:animEffect>
                                  </p:childTnLst>
                                </p:cTn>
                              </p:par>
                              <p:par>
                                <p:cTn id="185" presetID="22" presetClass="entr" presetSubtype="8" fill="hold" grpId="0" nodeType="withEffect">
                                  <p:stCondLst>
                                    <p:cond delay="0"/>
                                  </p:stCondLst>
                                  <p:childTnLst>
                                    <p:set>
                                      <p:cBhvr>
                                        <p:cTn id="186" dur="1" fill="hold">
                                          <p:stCondLst>
                                            <p:cond delay="0"/>
                                          </p:stCondLst>
                                        </p:cTn>
                                        <p:tgtEl>
                                          <p:spTgt spid="118"/>
                                        </p:tgtEl>
                                        <p:attrNameLst>
                                          <p:attrName>style.visibility</p:attrName>
                                        </p:attrNameLst>
                                      </p:cBhvr>
                                      <p:to>
                                        <p:strVal val="visible"/>
                                      </p:to>
                                    </p:set>
                                    <p:animEffect transition="in" filter="wipe(left)">
                                      <p:cBhvr>
                                        <p:cTn id="187" dur="500"/>
                                        <p:tgtEl>
                                          <p:spTgt spid="118"/>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119"/>
                                        </p:tgtEl>
                                        <p:attrNameLst>
                                          <p:attrName>style.visibility</p:attrName>
                                        </p:attrNameLst>
                                      </p:cBhvr>
                                      <p:to>
                                        <p:strVal val="visible"/>
                                      </p:to>
                                    </p:set>
                                    <p:animEffect transition="in" filter="wipe(left)">
                                      <p:cBhvr>
                                        <p:cTn id="190" dur="500"/>
                                        <p:tgtEl>
                                          <p:spTgt spid="119"/>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120"/>
                                        </p:tgtEl>
                                        <p:attrNameLst>
                                          <p:attrName>style.visibility</p:attrName>
                                        </p:attrNameLst>
                                      </p:cBhvr>
                                      <p:to>
                                        <p:strVal val="visible"/>
                                      </p:to>
                                    </p:set>
                                    <p:animEffect transition="in" filter="wipe(left)">
                                      <p:cBhvr>
                                        <p:cTn id="193" dur="500"/>
                                        <p:tgtEl>
                                          <p:spTgt spid="120"/>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123"/>
                                        </p:tgtEl>
                                        <p:attrNameLst>
                                          <p:attrName>style.visibility</p:attrName>
                                        </p:attrNameLst>
                                      </p:cBhvr>
                                      <p:to>
                                        <p:strVal val="visible"/>
                                      </p:to>
                                    </p:set>
                                    <p:animEffect transition="in" filter="wipe(left)">
                                      <p:cBhvr>
                                        <p:cTn id="196" dur="500"/>
                                        <p:tgtEl>
                                          <p:spTgt spid="123"/>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124"/>
                                        </p:tgtEl>
                                        <p:attrNameLst>
                                          <p:attrName>style.visibility</p:attrName>
                                        </p:attrNameLst>
                                      </p:cBhvr>
                                      <p:to>
                                        <p:strVal val="visible"/>
                                      </p:to>
                                    </p:set>
                                    <p:animEffect transition="in" filter="wipe(left)">
                                      <p:cBhvr>
                                        <p:cTn id="199" dur="500"/>
                                        <p:tgtEl>
                                          <p:spTgt spid="124"/>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125"/>
                                        </p:tgtEl>
                                        <p:attrNameLst>
                                          <p:attrName>style.visibility</p:attrName>
                                        </p:attrNameLst>
                                      </p:cBhvr>
                                      <p:to>
                                        <p:strVal val="visible"/>
                                      </p:to>
                                    </p:set>
                                    <p:animEffect transition="in" filter="wipe(left)">
                                      <p:cBhvr>
                                        <p:cTn id="202" dur="500"/>
                                        <p:tgtEl>
                                          <p:spTgt spid="125"/>
                                        </p:tgtEl>
                                      </p:cBhvr>
                                    </p:animEffect>
                                  </p:childTnLst>
                                </p:cTn>
                              </p:par>
                            </p:childTnLst>
                          </p:cTn>
                        </p:par>
                        <p:par>
                          <p:cTn id="203" fill="hold">
                            <p:stCondLst>
                              <p:cond delay="17000"/>
                            </p:stCondLst>
                            <p:childTnLst>
                              <p:par>
                                <p:cTn id="204" presetID="10" presetClass="entr" presetSubtype="0" fill="hold" grpId="0" nodeType="afterEffect">
                                  <p:stCondLst>
                                    <p:cond delay="0"/>
                                  </p:stCondLst>
                                  <p:childTnLst>
                                    <p:set>
                                      <p:cBhvr>
                                        <p:cTn id="205" dur="1" fill="hold">
                                          <p:stCondLst>
                                            <p:cond delay="0"/>
                                          </p:stCondLst>
                                        </p:cTn>
                                        <p:tgtEl>
                                          <p:spTgt spid="126"/>
                                        </p:tgtEl>
                                        <p:attrNameLst>
                                          <p:attrName>style.visibility</p:attrName>
                                        </p:attrNameLst>
                                      </p:cBhvr>
                                      <p:to>
                                        <p:strVal val="visible"/>
                                      </p:to>
                                    </p:set>
                                    <p:animEffect transition="in" filter="fade">
                                      <p:cBhvr>
                                        <p:cTn id="206" dur="500"/>
                                        <p:tgtEl>
                                          <p:spTgt spid="126"/>
                                        </p:tgtEl>
                                      </p:cBhvr>
                                    </p:animEffect>
                                  </p:childTnLst>
                                </p:cTn>
                              </p:par>
                            </p:childTnLst>
                          </p:cTn>
                        </p:par>
                        <p:par>
                          <p:cTn id="207" fill="hold">
                            <p:stCondLst>
                              <p:cond delay="17500"/>
                            </p:stCondLst>
                            <p:childTnLst>
                              <p:par>
                                <p:cTn id="208" presetID="10" presetClass="entr" presetSubtype="0" fill="hold" grpId="0" nodeType="afterEffect">
                                  <p:stCondLst>
                                    <p:cond delay="0"/>
                                  </p:stCondLst>
                                  <p:childTnLst>
                                    <p:set>
                                      <p:cBhvr>
                                        <p:cTn id="209" dur="1" fill="hold">
                                          <p:stCondLst>
                                            <p:cond delay="0"/>
                                          </p:stCondLst>
                                        </p:cTn>
                                        <p:tgtEl>
                                          <p:spTgt spid="127"/>
                                        </p:tgtEl>
                                        <p:attrNameLst>
                                          <p:attrName>style.visibility</p:attrName>
                                        </p:attrNameLst>
                                      </p:cBhvr>
                                      <p:to>
                                        <p:strVal val="visible"/>
                                      </p:to>
                                    </p:set>
                                    <p:animEffect transition="in" filter="fade">
                                      <p:cBhvr>
                                        <p:cTn id="210" dur="500"/>
                                        <p:tgtEl>
                                          <p:spTgt spid="127"/>
                                        </p:tgtEl>
                                      </p:cBhvr>
                                    </p:animEffect>
                                  </p:childTnLst>
                                </p:cTn>
                              </p:par>
                            </p:childTnLst>
                          </p:cTn>
                        </p:par>
                        <p:par>
                          <p:cTn id="211" fill="hold">
                            <p:stCondLst>
                              <p:cond delay="18000"/>
                            </p:stCondLst>
                            <p:childTnLst>
                              <p:par>
                                <p:cTn id="212" presetID="22" presetClass="entr" presetSubtype="2" fill="hold" grpId="0" nodeType="afterEffect">
                                  <p:stCondLst>
                                    <p:cond delay="0"/>
                                  </p:stCondLst>
                                  <p:childTnLst>
                                    <p:set>
                                      <p:cBhvr>
                                        <p:cTn id="213" dur="1" fill="hold">
                                          <p:stCondLst>
                                            <p:cond delay="0"/>
                                          </p:stCondLst>
                                        </p:cTn>
                                        <p:tgtEl>
                                          <p:spTgt spid="53"/>
                                        </p:tgtEl>
                                        <p:attrNameLst>
                                          <p:attrName>style.visibility</p:attrName>
                                        </p:attrNameLst>
                                      </p:cBhvr>
                                      <p:to>
                                        <p:strVal val="visible"/>
                                      </p:to>
                                    </p:set>
                                    <p:animEffect transition="in" filter="wipe(right)">
                                      <p:cBhvr>
                                        <p:cTn id="214" dur="500"/>
                                        <p:tgtEl>
                                          <p:spTgt spid="53"/>
                                        </p:tgtEl>
                                      </p:cBhvr>
                                    </p:animEffect>
                                  </p:childTnLst>
                                </p:cTn>
                              </p:par>
                              <p:par>
                                <p:cTn id="215" presetID="22" presetClass="entr" presetSubtype="1" fill="hold" grpId="0" nodeType="withEffect">
                                  <p:stCondLst>
                                    <p:cond delay="0"/>
                                  </p:stCondLst>
                                  <p:childTnLst>
                                    <p:set>
                                      <p:cBhvr>
                                        <p:cTn id="216" dur="1" fill="hold">
                                          <p:stCondLst>
                                            <p:cond delay="0"/>
                                          </p:stCondLst>
                                        </p:cTn>
                                        <p:tgtEl>
                                          <p:spTgt spid="52"/>
                                        </p:tgtEl>
                                        <p:attrNameLst>
                                          <p:attrName>style.visibility</p:attrName>
                                        </p:attrNameLst>
                                      </p:cBhvr>
                                      <p:to>
                                        <p:strVal val="visible"/>
                                      </p:to>
                                    </p:set>
                                    <p:animEffect transition="in" filter="wipe(up)">
                                      <p:cBhvr>
                                        <p:cTn id="217" dur="500"/>
                                        <p:tgtEl>
                                          <p:spTgt spid="52"/>
                                        </p:tgtEl>
                                      </p:cBhvr>
                                    </p:animEffect>
                                  </p:childTnLst>
                                </p:cTn>
                              </p:par>
                              <p:par>
                                <p:cTn id="218" presetID="22" presetClass="entr" presetSubtype="1" fill="hold" grpId="0" nodeType="withEffect">
                                  <p:stCondLst>
                                    <p:cond delay="0"/>
                                  </p:stCondLst>
                                  <p:childTnLst>
                                    <p:set>
                                      <p:cBhvr>
                                        <p:cTn id="219" dur="1" fill="hold">
                                          <p:stCondLst>
                                            <p:cond delay="0"/>
                                          </p:stCondLst>
                                        </p:cTn>
                                        <p:tgtEl>
                                          <p:spTgt spid="51"/>
                                        </p:tgtEl>
                                        <p:attrNameLst>
                                          <p:attrName>style.visibility</p:attrName>
                                        </p:attrNameLst>
                                      </p:cBhvr>
                                      <p:to>
                                        <p:strVal val="visible"/>
                                      </p:to>
                                    </p:set>
                                    <p:animEffect transition="in" filter="wipe(up)">
                                      <p:cBhvr>
                                        <p:cTn id="220" dur="500"/>
                                        <p:tgtEl>
                                          <p:spTgt spid="51"/>
                                        </p:tgtEl>
                                      </p:cBhvr>
                                    </p:animEffect>
                                  </p:childTnLst>
                                </p:cTn>
                              </p:par>
                              <p:par>
                                <p:cTn id="221" presetID="22" presetClass="entr" presetSubtype="8" fill="hold" grpId="0" nodeType="withEffect">
                                  <p:stCondLst>
                                    <p:cond delay="0"/>
                                  </p:stCondLst>
                                  <p:childTnLst>
                                    <p:set>
                                      <p:cBhvr>
                                        <p:cTn id="222" dur="1" fill="hold">
                                          <p:stCondLst>
                                            <p:cond delay="0"/>
                                          </p:stCondLst>
                                        </p:cTn>
                                        <p:tgtEl>
                                          <p:spTgt spid="128"/>
                                        </p:tgtEl>
                                        <p:attrNameLst>
                                          <p:attrName>style.visibility</p:attrName>
                                        </p:attrNameLst>
                                      </p:cBhvr>
                                      <p:to>
                                        <p:strVal val="visible"/>
                                      </p:to>
                                    </p:set>
                                    <p:animEffect transition="in" filter="wipe(left)">
                                      <p:cBhvr>
                                        <p:cTn id="223" dur="500"/>
                                        <p:tgtEl>
                                          <p:spTgt spid="128"/>
                                        </p:tgtEl>
                                      </p:cBhvr>
                                    </p:animEffect>
                                  </p:childTnLst>
                                </p:cTn>
                              </p:par>
                              <p:par>
                                <p:cTn id="224" presetID="22" presetClass="entr" presetSubtype="8" fill="hold" grpId="0" nodeType="withEffect">
                                  <p:stCondLst>
                                    <p:cond delay="0"/>
                                  </p:stCondLst>
                                  <p:childTnLst>
                                    <p:set>
                                      <p:cBhvr>
                                        <p:cTn id="225" dur="1" fill="hold">
                                          <p:stCondLst>
                                            <p:cond delay="0"/>
                                          </p:stCondLst>
                                        </p:cTn>
                                        <p:tgtEl>
                                          <p:spTgt spid="129"/>
                                        </p:tgtEl>
                                        <p:attrNameLst>
                                          <p:attrName>style.visibility</p:attrName>
                                        </p:attrNameLst>
                                      </p:cBhvr>
                                      <p:to>
                                        <p:strVal val="visible"/>
                                      </p:to>
                                    </p:set>
                                    <p:animEffect transition="in" filter="wipe(left)">
                                      <p:cBhvr>
                                        <p:cTn id="226" dur="500"/>
                                        <p:tgtEl>
                                          <p:spTgt spid="129"/>
                                        </p:tgtEl>
                                      </p:cBhvr>
                                    </p:animEffect>
                                  </p:childTnLst>
                                </p:cTn>
                              </p:par>
                              <p:par>
                                <p:cTn id="227" presetID="22" presetClass="entr" presetSubtype="8" fill="hold" grpId="0" nodeType="withEffect">
                                  <p:stCondLst>
                                    <p:cond delay="0"/>
                                  </p:stCondLst>
                                  <p:childTnLst>
                                    <p:set>
                                      <p:cBhvr>
                                        <p:cTn id="228" dur="1" fill="hold">
                                          <p:stCondLst>
                                            <p:cond delay="0"/>
                                          </p:stCondLst>
                                        </p:cTn>
                                        <p:tgtEl>
                                          <p:spTgt spid="130"/>
                                        </p:tgtEl>
                                        <p:attrNameLst>
                                          <p:attrName>style.visibility</p:attrName>
                                        </p:attrNameLst>
                                      </p:cBhvr>
                                      <p:to>
                                        <p:strVal val="visible"/>
                                      </p:to>
                                    </p:set>
                                    <p:animEffect transition="in" filter="wipe(left)">
                                      <p:cBhvr>
                                        <p:cTn id="229" dur="500"/>
                                        <p:tgtEl>
                                          <p:spTgt spid="130"/>
                                        </p:tgtEl>
                                      </p:cBhvr>
                                    </p:animEffect>
                                  </p:childTnLst>
                                </p:cTn>
                              </p:par>
                              <p:par>
                                <p:cTn id="230" presetID="22" presetClass="entr" presetSubtype="8" fill="hold" grpId="0" nodeType="withEffect">
                                  <p:stCondLst>
                                    <p:cond delay="0"/>
                                  </p:stCondLst>
                                  <p:childTnLst>
                                    <p:set>
                                      <p:cBhvr>
                                        <p:cTn id="231" dur="1" fill="hold">
                                          <p:stCondLst>
                                            <p:cond delay="0"/>
                                          </p:stCondLst>
                                        </p:cTn>
                                        <p:tgtEl>
                                          <p:spTgt spid="131"/>
                                        </p:tgtEl>
                                        <p:attrNameLst>
                                          <p:attrName>style.visibility</p:attrName>
                                        </p:attrNameLst>
                                      </p:cBhvr>
                                      <p:to>
                                        <p:strVal val="visible"/>
                                      </p:to>
                                    </p:set>
                                    <p:animEffect transition="in" filter="wipe(left)">
                                      <p:cBhvr>
                                        <p:cTn id="232" dur="500"/>
                                        <p:tgtEl>
                                          <p:spTgt spid="131"/>
                                        </p:tgtEl>
                                      </p:cBhvr>
                                    </p:animEffect>
                                  </p:childTnLst>
                                </p:cTn>
                              </p:par>
                            </p:childTnLst>
                          </p:cTn>
                        </p:par>
                        <p:par>
                          <p:cTn id="233" fill="hold">
                            <p:stCondLst>
                              <p:cond delay="18500"/>
                            </p:stCondLst>
                            <p:childTnLst>
                              <p:par>
                                <p:cTn id="234" presetID="10" presetClass="entr" presetSubtype="0" fill="hold" grpId="0" nodeType="afterEffect">
                                  <p:stCondLst>
                                    <p:cond delay="0"/>
                                  </p:stCondLst>
                                  <p:childTnLst>
                                    <p:set>
                                      <p:cBhvr>
                                        <p:cTn id="235" dur="1" fill="hold">
                                          <p:stCondLst>
                                            <p:cond delay="0"/>
                                          </p:stCondLst>
                                        </p:cTn>
                                        <p:tgtEl>
                                          <p:spTgt spid="132"/>
                                        </p:tgtEl>
                                        <p:attrNameLst>
                                          <p:attrName>style.visibility</p:attrName>
                                        </p:attrNameLst>
                                      </p:cBhvr>
                                      <p:to>
                                        <p:strVal val="visible"/>
                                      </p:to>
                                    </p:set>
                                    <p:animEffect transition="in" filter="fade">
                                      <p:cBhvr>
                                        <p:cTn id="236" dur="500"/>
                                        <p:tgtEl>
                                          <p:spTgt spid="132"/>
                                        </p:tgtEl>
                                      </p:cBhvr>
                                    </p:animEffect>
                                  </p:childTnLst>
                                </p:cTn>
                              </p:par>
                              <p:par>
                                <p:cTn id="237" presetID="22" presetClass="entr" presetSubtype="8" fill="hold" grpId="0" nodeType="withEffect">
                                  <p:stCondLst>
                                    <p:cond delay="0"/>
                                  </p:stCondLst>
                                  <p:childTnLst>
                                    <p:set>
                                      <p:cBhvr>
                                        <p:cTn id="238" dur="1" fill="hold">
                                          <p:stCondLst>
                                            <p:cond delay="0"/>
                                          </p:stCondLst>
                                        </p:cTn>
                                        <p:tgtEl>
                                          <p:spTgt spid="133"/>
                                        </p:tgtEl>
                                        <p:attrNameLst>
                                          <p:attrName>style.visibility</p:attrName>
                                        </p:attrNameLst>
                                      </p:cBhvr>
                                      <p:to>
                                        <p:strVal val="visible"/>
                                      </p:to>
                                    </p:set>
                                    <p:animEffect transition="in" filter="wipe(left)">
                                      <p:cBhvr>
                                        <p:cTn id="239" dur="500"/>
                                        <p:tgtEl>
                                          <p:spTgt spid="133"/>
                                        </p:tgtEl>
                                      </p:cBhvr>
                                    </p:animEffect>
                                  </p:childTnLst>
                                </p:cTn>
                              </p:par>
                              <p:par>
                                <p:cTn id="240" presetID="22" presetClass="entr" presetSubtype="8"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Effect transition="in" filter="wipe(left)">
                                      <p:cBhvr>
                                        <p:cTn id="242" dur="500"/>
                                        <p:tgtEl>
                                          <p:spTgt spid="134"/>
                                        </p:tgtEl>
                                      </p:cBhvr>
                                    </p:animEffect>
                                  </p:childTnLst>
                                </p:cTn>
                              </p:par>
                              <p:par>
                                <p:cTn id="243" presetID="22" presetClass="entr" presetSubtype="8" fill="hold" grpId="0" nodeType="withEffect">
                                  <p:stCondLst>
                                    <p:cond delay="0"/>
                                  </p:stCondLst>
                                  <p:childTnLst>
                                    <p:set>
                                      <p:cBhvr>
                                        <p:cTn id="244" dur="1" fill="hold">
                                          <p:stCondLst>
                                            <p:cond delay="0"/>
                                          </p:stCondLst>
                                        </p:cTn>
                                        <p:tgtEl>
                                          <p:spTgt spid="135"/>
                                        </p:tgtEl>
                                        <p:attrNameLst>
                                          <p:attrName>style.visibility</p:attrName>
                                        </p:attrNameLst>
                                      </p:cBhvr>
                                      <p:to>
                                        <p:strVal val="visible"/>
                                      </p:to>
                                    </p:set>
                                    <p:animEffect transition="in" filter="wipe(left)">
                                      <p:cBhvr>
                                        <p:cTn id="245" dur="500"/>
                                        <p:tgtEl>
                                          <p:spTgt spid="135"/>
                                        </p:tgtEl>
                                      </p:cBhvr>
                                    </p:animEffect>
                                  </p:childTnLst>
                                </p:cTn>
                              </p:par>
                              <p:par>
                                <p:cTn id="246" presetID="22" presetClass="entr" presetSubtype="8" fill="hold" grpId="0" nodeType="withEffect">
                                  <p:stCondLst>
                                    <p:cond delay="0"/>
                                  </p:stCondLst>
                                  <p:childTnLst>
                                    <p:set>
                                      <p:cBhvr>
                                        <p:cTn id="247" dur="1" fill="hold">
                                          <p:stCondLst>
                                            <p:cond delay="0"/>
                                          </p:stCondLst>
                                        </p:cTn>
                                        <p:tgtEl>
                                          <p:spTgt spid="136"/>
                                        </p:tgtEl>
                                        <p:attrNameLst>
                                          <p:attrName>style.visibility</p:attrName>
                                        </p:attrNameLst>
                                      </p:cBhvr>
                                      <p:to>
                                        <p:strVal val="visible"/>
                                      </p:to>
                                    </p:set>
                                    <p:animEffect transition="in" filter="wipe(left)">
                                      <p:cBhvr>
                                        <p:cTn id="248"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1" grpId="0" animBg="1"/>
      <p:bldP spid="52" grpId="0" animBg="1"/>
      <p:bldP spid="53"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03" grpId="0" animBg="1"/>
      <p:bldP spid="105" grpId="0" animBg="1"/>
      <p:bldP spid="106" grpId="0" animBg="1"/>
      <p:bldP spid="107" grpId="0" animBg="1"/>
      <p:bldP spid="108" grpId="0"/>
      <p:bldP spid="109" grpId="0" animBg="1"/>
      <p:bldP spid="110" grpId="0" animBg="1"/>
      <p:bldP spid="112" grpId="0" animBg="1"/>
      <p:bldP spid="113" grpId="0" animBg="1"/>
      <p:bldP spid="115" grpId="0" animBg="1"/>
      <p:bldP spid="116" grpId="0" animBg="1"/>
      <p:bldP spid="118" grpId="0" animBg="1"/>
      <p:bldP spid="119" grpId="0"/>
      <p:bldP spid="120" grpId="0"/>
      <p:bldP spid="123" grpId="0"/>
      <p:bldP spid="124" grpId="0"/>
      <p:bldP spid="125" grpId="0"/>
      <p:bldP spid="126" grpId="0" animBg="1"/>
      <p:bldP spid="127" grpId="0" animBg="1"/>
      <p:bldP spid="128" grpId="0"/>
      <p:bldP spid="129" grpId="0"/>
      <p:bldP spid="130" grpId="0"/>
      <p:bldP spid="131" grpId="0"/>
      <p:bldP spid="132" grpId="0" animBg="1"/>
      <p:bldP spid="133" grpId="0" animBg="1"/>
      <p:bldP spid="134" grpId="0"/>
      <p:bldP spid="135" grpId="0"/>
      <p:bldP spid="136" grpId="0"/>
    </p:bldLst>
  </p:timing>
</p:sld>
</file>

<file path=ppt/theme/theme1.xml><?xml version="1.0" encoding="utf-8"?>
<a:theme xmlns:a="http://schemas.openxmlformats.org/drawingml/2006/main" name="Office Theme">
  <a:themeElements>
    <a:clrScheme name="Ever-Tosca">
      <a:dk1>
        <a:sysClr val="windowText" lastClr="000000"/>
      </a:dk1>
      <a:lt1>
        <a:sysClr val="window" lastClr="FFFFFF"/>
      </a:lt1>
      <a:dk2>
        <a:srgbClr val="44546A"/>
      </a:dk2>
      <a:lt2>
        <a:srgbClr val="E7E6E6"/>
      </a:lt2>
      <a:accent1>
        <a:srgbClr val="107864"/>
      </a:accent1>
      <a:accent2>
        <a:srgbClr val="16A082"/>
      </a:accent2>
      <a:accent3>
        <a:srgbClr val="19B799"/>
      </a:accent3>
      <a:accent4>
        <a:srgbClr val="1EDCB8"/>
      </a:accent4>
      <a:accent5>
        <a:srgbClr val="64EAD0"/>
      </a:accent5>
      <a:accent6>
        <a:srgbClr val="C1F7ED"/>
      </a:accent6>
      <a:hlink>
        <a:srgbClr val="0563C1"/>
      </a:hlink>
      <a:folHlink>
        <a:srgbClr val="954F72"/>
      </a:folHlink>
    </a:clrScheme>
    <a:fontScheme name="Custom 1">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10565</TotalTime>
  <Words>1379</Words>
  <Application>Microsoft Office PowerPoint</Application>
  <PresentationFormat>Widescreen</PresentationFormat>
  <Paragraphs>286</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Raleway</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SignAddict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AbuSina</dc:creator>
  <cp:lastModifiedBy>AnnaHallDellB</cp:lastModifiedBy>
  <cp:revision>1054</cp:revision>
  <cp:lastPrinted>2019-05-23T21:59:41Z</cp:lastPrinted>
  <dcterms:created xsi:type="dcterms:W3CDTF">2014-09-15T07:14:39Z</dcterms:created>
  <dcterms:modified xsi:type="dcterms:W3CDTF">2019-06-04T13:28:09Z</dcterms:modified>
</cp:coreProperties>
</file>