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9"/>
  </p:notesMasterIdLst>
  <p:sldIdLst>
    <p:sldId id="328" r:id="rId6"/>
    <p:sldId id="288" r:id="rId7"/>
    <p:sldId id="291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mary Presentation" id="{A3F86477-C2A3-4768-9304-1CA177D079E2}">
          <p14:sldIdLst>
            <p14:sldId id="328"/>
            <p14:sldId id="288"/>
            <p14:sldId id="291"/>
          </p14:sldIdLst>
        </p14:section>
        <p14:section name="Contacts" id="{D49C5EFF-260C-4FEE-B4A7-4AE037A015F9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901"/>
    <a:srgbClr val="4EEB08"/>
    <a:srgbClr val="007DC3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611B32-58CF-4E57-B113-999344DF6C67}" v="44" dt="2019-06-11T20:27:16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4" autoAdjust="0"/>
    <p:restoredTop sz="57036" autoAdjust="0"/>
  </p:normalViewPr>
  <p:slideViewPr>
    <p:cSldViewPr snapToGrid="0">
      <p:cViewPr varScale="1">
        <p:scale>
          <a:sx n="65" d="100"/>
          <a:sy n="65" d="100"/>
        </p:scale>
        <p:origin x="20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ler M. Merritt" userId="9927f444-e542-4d7d-9807-34c8b27d53d7" providerId="ADAL" clId="{30222DCC-FEEA-4D0A-94DD-D6BA48CB0D0E}"/>
    <pc:docChg chg="custSel delSld delMainMaster modSection">
      <pc:chgData name="Chandler M. Merritt" userId="9927f444-e542-4d7d-9807-34c8b27d53d7" providerId="ADAL" clId="{30222DCC-FEEA-4D0A-94DD-D6BA48CB0D0E}" dt="2019-06-11T20:27:16.012" v="43" actId="2696"/>
      <pc:docMkLst>
        <pc:docMk/>
      </pc:docMkLst>
      <pc:sldChg chg="del">
        <pc:chgData name="Chandler M. Merritt" userId="9927f444-e542-4d7d-9807-34c8b27d53d7" providerId="ADAL" clId="{30222DCC-FEEA-4D0A-94DD-D6BA48CB0D0E}" dt="2019-06-11T20:27:05.904" v="1" actId="2696"/>
        <pc:sldMkLst>
          <pc:docMk/>
          <pc:sldMk cId="2967446497" sldId="256"/>
        </pc:sldMkLst>
      </pc:sldChg>
      <pc:sldChg chg="del">
        <pc:chgData name="Chandler M. Merritt" userId="9927f444-e542-4d7d-9807-34c8b27d53d7" providerId="ADAL" clId="{30222DCC-FEEA-4D0A-94DD-D6BA48CB0D0E}" dt="2019-06-11T20:27:05.935" v="10" actId="2696"/>
        <pc:sldMkLst>
          <pc:docMk/>
          <pc:sldMk cId="1703328860" sldId="257"/>
        </pc:sldMkLst>
      </pc:sldChg>
      <pc:sldChg chg="del">
        <pc:chgData name="Chandler M. Merritt" userId="9927f444-e542-4d7d-9807-34c8b27d53d7" providerId="ADAL" clId="{30222DCC-FEEA-4D0A-94DD-D6BA48CB0D0E}" dt="2019-06-11T20:27:05.935" v="9" actId="2696"/>
        <pc:sldMkLst>
          <pc:docMk/>
          <pc:sldMk cId="303592937" sldId="303"/>
        </pc:sldMkLst>
      </pc:sldChg>
      <pc:sldChg chg="del">
        <pc:chgData name="Chandler M. Merritt" userId="9927f444-e542-4d7d-9807-34c8b27d53d7" providerId="ADAL" clId="{30222DCC-FEEA-4D0A-94DD-D6BA48CB0D0E}" dt="2019-06-11T20:27:05.982" v="21" actId="2696"/>
        <pc:sldMkLst>
          <pc:docMk/>
          <pc:sldMk cId="2873682538" sldId="330"/>
        </pc:sldMkLst>
      </pc:sldChg>
      <pc:sldChg chg="del">
        <pc:chgData name="Chandler M. Merritt" userId="9927f444-e542-4d7d-9807-34c8b27d53d7" providerId="ADAL" clId="{30222DCC-FEEA-4D0A-94DD-D6BA48CB0D0E}" dt="2019-06-11T20:27:05.982" v="22" actId="2696"/>
        <pc:sldMkLst>
          <pc:docMk/>
          <pc:sldMk cId="4222013183" sldId="332"/>
        </pc:sldMkLst>
      </pc:sldChg>
      <pc:sldChg chg="del">
        <pc:chgData name="Chandler M. Merritt" userId="9927f444-e542-4d7d-9807-34c8b27d53d7" providerId="ADAL" clId="{30222DCC-FEEA-4D0A-94DD-D6BA48CB0D0E}" dt="2019-06-11T20:27:05.951" v="13" actId="2696"/>
        <pc:sldMkLst>
          <pc:docMk/>
          <pc:sldMk cId="2364882246" sldId="879"/>
        </pc:sldMkLst>
      </pc:sldChg>
      <pc:sldChg chg="del">
        <pc:chgData name="Chandler M. Merritt" userId="9927f444-e542-4d7d-9807-34c8b27d53d7" providerId="ADAL" clId="{30222DCC-FEEA-4D0A-94DD-D6BA48CB0D0E}" dt="2019-06-11T20:27:05.951" v="11" actId="2696"/>
        <pc:sldMkLst>
          <pc:docMk/>
          <pc:sldMk cId="3853226187" sldId="1242"/>
        </pc:sldMkLst>
      </pc:sldChg>
      <pc:sldChg chg="del">
        <pc:chgData name="Chandler M. Merritt" userId="9927f444-e542-4d7d-9807-34c8b27d53d7" providerId="ADAL" clId="{30222DCC-FEEA-4D0A-94DD-D6BA48CB0D0E}" dt="2019-06-11T20:27:05.951" v="12" actId="2696"/>
        <pc:sldMkLst>
          <pc:docMk/>
          <pc:sldMk cId="210981911" sldId="1250"/>
        </pc:sldMkLst>
      </pc:sldChg>
      <pc:sldChg chg="del">
        <pc:chgData name="Chandler M. Merritt" userId="9927f444-e542-4d7d-9807-34c8b27d53d7" providerId="ADAL" clId="{30222DCC-FEEA-4D0A-94DD-D6BA48CB0D0E}" dt="2019-06-11T20:27:05.920" v="4" actId="2696"/>
        <pc:sldMkLst>
          <pc:docMk/>
          <pc:sldMk cId="1875039111" sldId="1257"/>
        </pc:sldMkLst>
      </pc:sldChg>
      <pc:sldChg chg="del">
        <pc:chgData name="Chandler M. Merritt" userId="9927f444-e542-4d7d-9807-34c8b27d53d7" providerId="ADAL" clId="{30222DCC-FEEA-4D0A-94DD-D6BA48CB0D0E}" dt="2019-06-11T20:27:05.920" v="5" actId="2696"/>
        <pc:sldMkLst>
          <pc:docMk/>
          <pc:sldMk cId="746516876" sldId="1258"/>
        </pc:sldMkLst>
      </pc:sldChg>
      <pc:sldChg chg="del">
        <pc:chgData name="Chandler M. Merritt" userId="9927f444-e542-4d7d-9807-34c8b27d53d7" providerId="ADAL" clId="{30222DCC-FEEA-4D0A-94DD-D6BA48CB0D0E}" dt="2019-06-11T20:27:05.967" v="16" actId="2696"/>
        <pc:sldMkLst>
          <pc:docMk/>
          <pc:sldMk cId="2026404723" sldId="1262"/>
        </pc:sldMkLst>
      </pc:sldChg>
      <pc:sldChg chg="del">
        <pc:chgData name="Chandler M. Merritt" userId="9927f444-e542-4d7d-9807-34c8b27d53d7" providerId="ADAL" clId="{30222DCC-FEEA-4D0A-94DD-D6BA48CB0D0E}" dt="2019-06-11T20:27:15.980" v="25" actId="2696"/>
        <pc:sldMkLst>
          <pc:docMk/>
          <pc:sldMk cId="538969336" sldId="1263"/>
        </pc:sldMkLst>
      </pc:sldChg>
      <pc:sldChg chg="del">
        <pc:chgData name="Chandler M. Merritt" userId="9927f444-e542-4d7d-9807-34c8b27d53d7" providerId="ADAL" clId="{30222DCC-FEEA-4D0A-94DD-D6BA48CB0D0E}" dt="2019-06-11T20:27:05.951" v="14" actId="2696"/>
        <pc:sldMkLst>
          <pc:docMk/>
          <pc:sldMk cId="2574622774" sldId="1264"/>
        </pc:sldMkLst>
      </pc:sldChg>
      <pc:sldChg chg="del">
        <pc:chgData name="Chandler M. Merritt" userId="9927f444-e542-4d7d-9807-34c8b27d53d7" providerId="ADAL" clId="{30222DCC-FEEA-4D0A-94DD-D6BA48CB0D0E}" dt="2019-06-11T20:27:05.967" v="17" actId="2696"/>
        <pc:sldMkLst>
          <pc:docMk/>
          <pc:sldMk cId="2461288693" sldId="1268"/>
        </pc:sldMkLst>
      </pc:sldChg>
      <pc:sldChg chg="del">
        <pc:chgData name="Chandler M. Merritt" userId="9927f444-e542-4d7d-9807-34c8b27d53d7" providerId="ADAL" clId="{30222DCC-FEEA-4D0A-94DD-D6BA48CB0D0E}" dt="2019-06-11T20:27:05.967" v="15" actId="2696"/>
        <pc:sldMkLst>
          <pc:docMk/>
          <pc:sldMk cId="4002153958" sldId="1271"/>
        </pc:sldMkLst>
      </pc:sldChg>
      <pc:sldChg chg="del">
        <pc:chgData name="Chandler M. Merritt" userId="9927f444-e542-4d7d-9807-34c8b27d53d7" providerId="ADAL" clId="{30222DCC-FEEA-4D0A-94DD-D6BA48CB0D0E}" dt="2019-06-11T20:27:05.920" v="2" actId="2696"/>
        <pc:sldMkLst>
          <pc:docMk/>
          <pc:sldMk cId="72674876" sldId="1272"/>
        </pc:sldMkLst>
      </pc:sldChg>
      <pc:sldChg chg="del">
        <pc:chgData name="Chandler M. Merritt" userId="9927f444-e542-4d7d-9807-34c8b27d53d7" providerId="ADAL" clId="{30222DCC-FEEA-4D0A-94DD-D6BA48CB0D0E}" dt="2019-06-11T20:27:05.935" v="6" actId="2696"/>
        <pc:sldMkLst>
          <pc:docMk/>
          <pc:sldMk cId="2466643367" sldId="1278"/>
        </pc:sldMkLst>
      </pc:sldChg>
      <pc:sldChg chg="del">
        <pc:chgData name="Chandler M. Merritt" userId="9927f444-e542-4d7d-9807-34c8b27d53d7" providerId="ADAL" clId="{30222DCC-FEEA-4D0A-94DD-D6BA48CB0D0E}" dt="2019-06-11T20:27:05.920" v="3" actId="2696"/>
        <pc:sldMkLst>
          <pc:docMk/>
          <pc:sldMk cId="2240857331" sldId="1279"/>
        </pc:sldMkLst>
      </pc:sldChg>
      <pc:sldChg chg="del">
        <pc:chgData name="Chandler M. Merritt" userId="9927f444-e542-4d7d-9807-34c8b27d53d7" providerId="ADAL" clId="{30222DCC-FEEA-4D0A-94DD-D6BA48CB0D0E}" dt="2019-06-11T20:27:05.967" v="19" actId="2696"/>
        <pc:sldMkLst>
          <pc:docMk/>
          <pc:sldMk cId="2486624796" sldId="1280"/>
        </pc:sldMkLst>
      </pc:sldChg>
      <pc:sldChg chg="del">
        <pc:chgData name="Chandler M. Merritt" userId="9927f444-e542-4d7d-9807-34c8b27d53d7" providerId="ADAL" clId="{30222DCC-FEEA-4D0A-94DD-D6BA48CB0D0E}" dt="2019-06-11T20:27:05.967" v="18" actId="2696"/>
        <pc:sldMkLst>
          <pc:docMk/>
          <pc:sldMk cId="1466842307" sldId="1282"/>
        </pc:sldMkLst>
      </pc:sldChg>
      <pc:sldChg chg="del">
        <pc:chgData name="Chandler M. Merritt" userId="9927f444-e542-4d7d-9807-34c8b27d53d7" providerId="ADAL" clId="{30222DCC-FEEA-4D0A-94DD-D6BA48CB0D0E}" dt="2019-06-11T20:27:05.982" v="20" actId="2696"/>
        <pc:sldMkLst>
          <pc:docMk/>
          <pc:sldMk cId="1394850401" sldId="1283"/>
        </pc:sldMkLst>
      </pc:sldChg>
      <pc:sldChg chg="del">
        <pc:chgData name="Chandler M. Merritt" userId="9927f444-e542-4d7d-9807-34c8b27d53d7" providerId="ADAL" clId="{30222DCC-FEEA-4D0A-94DD-D6BA48CB0D0E}" dt="2019-06-11T20:27:05.935" v="7" actId="2696"/>
        <pc:sldMkLst>
          <pc:docMk/>
          <pc:sldMk cId="2554049877" sldId="1284"/>
        </pc:sldMkLst>
      </pc:sldChg>
      <pc:sldChg chg="del">
        <pc:chgData name="Chandler M. Merritt" userId="9927f444-e542-4d7d-9807-34c8b27d53d7" providerId="ADAL" clId="{30222DCC-FEEA-4D0A-94DD-D6BA48CB0D0E}" dt="2019-06-11T20:27:05.935" v="8" actId="2696"/>
        <pc:sldMkLst>
          <pc:docMk/>
          <pc:sldMk cId="2583365847" sldId="1285"/>
        </pc:sldMkLst>
      </pc:sldChg>
      <pc:sldChg chg="del">
        <pc:chgData name="Chandler M. Merritt" userId="9927f444-e542-4d7d-9807-34c8b27d53d7" providerId="ADAL" clId="{30222DCC-FEEA-4D0A-94DD-D6BA48CB0D0E}" dt="2019-06-11T20:27:15.933" v="24" actId="2696"/>
        <pc:sldMkLst>
          <pc:docMk/>
          <pc:sldMk cId="800308535" sldId="1286"/>
        </pc:sldMkLst>
      </pc:sldChg>
      <pc:sldChg chg="del">
        <pc:chgData name="Chandler M. Merritt" userId="9927f444-e542-4d7d-9807-34c8b27d53d7" providerId="ADAL" clId="{30222DCC-FEEA-4D0A-94DD-D6BA48CB0D0E}" dt="2019-06-11T20:27:15.918" v="23" actId="2696"/>
        <pc:sldMkLst>
          <pc:docMk/>
          <pc:sldMk cId="1396111499" sldId="1287"/>
        </pc:sldMkLst>
      </pc:sldChg>
      <pc:sldChg chg="del">
        <pc:chgData name="Chandler M. Merritt" userId="9927f444-e542-4d7d-9807-34c8b27d53d7" providerId="ADAL" clId="{30222DCC-FEEA-4D0A-94DD-D6BA48CB0D0E}" dt="2019-06-11T20:27:05.904" v="0" actId="2696"/>
        <pc:sldMkLst>
          <pc:docMk/>
          <pc:sldMk cId="2577381243" sldId="1288"/>
        </pc:sldMkLst>
      </pc:sldChg>
      <pc:sldMasterChg chg="del delSldLayout">
        <pc:chgData name="Chandler M. Merritt" userId="9927f444-e542-4d7d-9807-34c8b27d53d7" providerId="ADAL" clId="{30222DCC-FEEA-4D0A-94DD-D6BA48CB0D0E}" dt="2019-06-11T20:27:16.012" v="43" actId="2696"/>
        <pc:sldMasterMkLst>
          <pc:docMk/>
          <pc:sldMasterMk cId="3102833092" sldId="2147483699"/>
        </pc:sldMasterMkLst>
        <pc:sldLayoutChg chg="del">
          <pc:chgData name="Chandler M. Merritt" userId="9927f444-e542-4d7d-9807-34c8b27d53d7" providerId="ADAL" clId="{30222DCC-FEEA-4D0A-94DD-D6BA48CB0D0E}" dt="2019-06-11T20:27:15.980" v="26" actId="2696"/>
          <pc:sldLayoutMkLst>
            <pc:docMk/>
            <pc:sldMasterMk cId="3102833092" sldId="2147483699"/>
            <pc:sldLayoutMk cId="1169300499" sldId="2147483700"/>
          </pc:sldLayoutMkLst>
        </pc:sldLayoutChg>
        <pc:sldLayoutChg chg="del">
          <pc:chgData name="Chandler M. Merritt" userId="9927f444-e542-4d7d-9807-34c8b27d53d7" providerId="ADAL" clId="{30222DCC-FEEA-4D0A-94DD-D6BA48CB0D0E}" dt="2019-06-11T20:27:15.980" v="27" actId="2696"/>
          <pc:sldLayoutMkLst>
            <pc:docMk/>
            <pc:sldMasterMk cId="3102833092" sldId="2147483699"/>
            <pc:sldLayoutMk cId="3576513502" sldId="2147483701"/>
          </pc:sldLayoutMkLst>
        </pc:sldLayoutChg>
        <pc:sldLayoutChg chg="del">
          <pc:chgData name="Chandler M. Merritt" userId="9927f444-e542-4d7d-9807-34c8b27d53d7" providerId="ADAL" clId="{30222DCC-FEEA-4D0A-94DD-D6BA48CB0D0E}" dt="2019-06-11T20:27:15.980" v="28" actId="2696"/>
          <pc:sldLayoutMkLst>
            <pc:docMk/>
            <pc:sldMasterMk cId="3102833092" sldId="2147483699"/>
            <pc:sldLayoutMk cId="809309583" sldId="2147483702"/>
          </pc:sldLayoutMkLst>
        </pc:sldLayoutChg>
        <pc:sldLayoutChg chg="del">
          <pc:chgData name="Chandler M. Merritt" userId="9927f444-e542-4d7d-9807-34c8b27d53d7" providerId="ADAL" clId="{30222DCC-FEEA-4D0A-94DD-D6BA48CB0D0E}" dt="2019-06-11T20:27:15.980" v="29" actId="2696"/>
          <pc:sldLayoutMkLst>
            <pc:docMk/>
            <pc:sldMasterMk cId="3102833092" sldId="2147483699"/>
            <pc:sldLayoutMk cId="2984838327" sldId="2147483703"/>
          </pc:sldLayoutMkLst>
        </pc:sldLayoutChg>
        <pc:sldLayoutChg chg="del">
          <pc:chgData name="Chandler M. Merritt" userId="9927f444-e542-4d7d-9807-34c8b27d53d7" providerId="ADAL" clId="{30222DCC-FEEA-4D0A-94DD-D6BA48CB0D0E}" dt="2019-06-11T20:27:15.996" v="30" actId="2696"/>
          <pc:sldLayoutMkLst>
            <pc:docMk/>
            <pc:sldMasterMk cId="3102833092" sldId="2147483699"/>
            <pc:sldLayoutMk cId="2069783923" sldId="2147483704"/>
          </pc:sldLayoutMkLst>
        </pc:sldLayoutChg>
        <pc:sldLayoutChg chg="del">
          <pc:chgData name="Chandler M. Merritt" userId="9927f444-e542-4d7d-9807-34c8b27d53d7" providerId="ADAL" clId="{30222DCC-FEEA-4D0A-94DD-D6BA48CB0D0E}" dt="2019-06-11T20:27:15.996" v="31" actId="2696"/>
          <pc:sldLayoutMkLst>
            <pc:docMk/>
            <pc:sldMasterMk cId="3102833092" sldId="2147483699"/>
            <pc:sldLayoutMk cId="3247999950" sldId="2147483705"/>
          </pc:sldLayoutMkLst>
        </pc:sldLayoutChg>
        <pc:sldLayoutChg chg="del">
          <pc:chgData name="Chandler M. Merritt" userId="9927f444-e542-4d7d-9807-34c8b27d53d7" providerId="ADAL" clId="{30222DCC-FEEA-4D0A-94DD-D6BA48CB0D0E}" dt="2019-06-11T20:27:15.996" v="32" actId="2696"/>
          <pc:sldLayoutMkLst>
            <pc:docMk/>
            <pc:sldMasterMk cId="3102833092" sldId="2147483699"/>
            <pc:sldLayoutMk cId="2885334263" sldId="2147483706"/>
          </pc:sldLayoutMkLst>
        </pc:sldLayoutChg>
        <pc:sldLayoutChg chg="del">
          <pc:chgData name="Chandler M. Merritt" userId="9927f444-e542-4d7d-9807-34c8b27d53d7" providerId="ADAL" clId="{30222DCC-FEEA-4D0A-94DD-D6BA48CB0D0E}" dt="2019-06-11T20:27:15.996" v="33" actId="2696"/>
          <pc:sldLayoutMkLst>
            <pc:docMk/>
            <pc:sldMasterMk cId="3102833092" sldId="2147483699"/>
            <pc:sldLayoutMk cId="2269001672" sldId="2147483707"/>
          </pc:sldLayoutMkLst>
        </pc:sldLayoutChg>
        <pc:sldLayoutChg chg="del">
          <pc:chgData name="Chandler M. Merritt" userId="9927f444-e542-4d7d-9807-34c8b27d53d7" providerId="ADAL" clId="{30222DCC-FEEA-4D0A-94DD-D6BA48CB0D0E}" dt="2019-06-11T20:27:15.996" v="34" actId="2696"/>
          <pc:sldLayoutMkLst>
            <pc:docMk/>
            <pc:sldMasterMk cId="3102833092" sldId="2147483699"/>
            <pc:sldLayoutMk cId="3836865424" sldId="2147483708"/>
          </pc:sldLayoutMkLst>
        </pc:sldLayoutChg>
        <pc:sldLayoutChg chg="del">
          <pc:chgData name="Chandler M. Merritt" userId="9927f444-e542-4d7d-9807-34c8b27d53d7" providerId="ADAL" clId="{30222DCC-FEEA-4D0A-94DD-D6BA48CB0D0E}" dt="2019-06-11T20:27:15.996" v="35" actId="2696"/>
          <pc:sldLayoutMkLst>
            <pc:docMk/>
            <pc:sldMasterMk cId="3102833092" sldId="2147483699"/>
            <pc:sldLayoutMk cId="2551986966" sldId="2147483709"/>
          </pc:sldLayoutMkLst>
        </pc:sldLayoutChg>
        <pc:sldLayoutChg chg="del">
          <pc:chgData name="Chandler M. Merritt" userId="9927f444-e542-4d7d-9807-34c8b27d53d7" providerId="ADAL" clId="{30222DCC-FEEA-4D0A-94DD-D6BA48CB0D0E}" dt="2019-06-11T20:27:15.996" v="36" actId="2696"/>
          <pc:sldLayoutMkLst>
            <pc:docMk/>
            <pc:sldMasterMk cId="3102833092" sldId="2147483699"/>
            <pc:sldLayoutMk cId="1509097776" sldId="2147483710"/>
          </pc:sldLayoutMkLst>
        </pc:sldLayoutChg>
        <pc:sldLayoutChg chg="del">
          <pc:chgData name="Chandler M. Merritt" userId="9927f444-e542-4d7d-9807-34c8b27d53d7" providerId="ADAL" clId="{30222DCC-FEEA-4D0A-94DD-D6BA48CB0D0E}" dt="2019-06-11T20:27:15.996" v="37" actId="2696"/>
          <pc:sldLayoutMkLst>
            <pc:docMk/>
            <pc:sldMasterMk cId="3102833092" sldId="2147483699"/>
            <pc:sldLayoutMk cId="2440133467" sldId="2147483711"/>
          </pc:sldLayoutMkLst>
        </pc:sldLayoutChg>
        <pc:sldLayoutChg chg="del">
          <pc:chgData name="Chandler M. Merritt" userId="9927f444-e542-4d7d-9807-34c8b27d53d7" providerId="ADAL" clId="{30222DCC-FEEA-4D0A-94DD-D6BA48CB0D0E}" dt="2019-06-11T20:27:15.996" v="38" actId="2696"/>
          <pc:sldLayoutMkLst>
            <pc:docMk/>
            <pc:sldMasterMk cId="3102833092" sldId="2147483699"/>
            <pc:sldLayoutMk cId="520685134" sldId="2147483712"/>
          </pc:sldLayoutMkLst>
        </pc:sldLayoutChg>
        <pc:sldLayoutChg chg="del">
          <pc:chgData name="Chandler M. Merritt" userId="9927f444-e542-4d7d-9807-34c8b27d53d7" providerId="ADAL" clId="{30222DCC-FEEA-4D0A-94DD-D6BA48CB0D0E}" dt="2019-06-11T20:27:15.996" v="39" actId="2696"/>
          <pc:sldLayoutMkLst>
            <pc:docMk/>
            <pc:sldMasterMk cId="3102833092" sldId="2147483699"/>
            <pc:sldLayoutMk cId="2569904748" sldId="2147483713"/>
          </pc:sldLayoutMkLst>
        </pc:sldLayoutChg>
        <pc:sldLayoutChg chg="del">
          <pc:chgData name="Chandler M. Merritt" userId="9927f444-e542-4d7d-9807-34c8b27d53d7" providerId="ADAL" clId="{30222DCC-FEEA-4D0A-94DD-D6BA48CB0D0E}" dt="2019-06-11T20:27:16.012" v="40" actId="2696"/>
          <pc:sldLayoutMkLst>
            <pc:docMk/>
            <pc:sldMasterMk cId="3102833092" sldId="2147483699"/>
            <pc:sldLayoutMk cId="1609418288" sldId="2147483714"/>
          </pc:sldLayoutMkLst>
        </pc:sldLayoutChg>
        <pc:sldLayoutChg chg="del">
          <pc:chgData name="Chandler M. Merritt" userId="9927f444-e542-4d7d-9807-34c8b27d53d7" providerId="ADAL" clId="{30222DCC-FEEA-4D0A-94DD-D6BA48CB0D0E}" dt="2019-06-11T20:27:16.012" v="41" actId="2696"/>
          <pc:sldLayoutMkLst>
            <pc:docMk/>
            <pc:sldMasterMk cId="3102833092" sldId="2147483699"/>
            <pc:sldLayoutMk cId="3424964752" sldId="2147483715"/>
          </pc:sldLayoutMkLst>
        </pc:sldLayoutChg>
        <pc:sldLayoutChg chg="del">
          <pc:chgData name="Chandler M. Merritt" userId="9927f444-e542-4d7d-9807-34c8b27d53d7" providerId="ADAL" clId="{30222DCC-FEEA-4D0A-94DD-D6BA48CB0D0E}" dt="2019-06-11T20:27:16.012" v="42" actId="2696"/>
          <pc:sldLayoutMkLst>
            <pc:docMk/>
            <pc:sldMasterMk cId="3102833092" sldId="2147483699"/>
            <pc:sldLayoutMk cId="674186447" sldId="2147483716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'[Reducing Property Taxes in Texas.xlsx]PT Growth (%vs.$)'!$A$55:$F$55</c:f>
              <c:strCache>
                <c:ptCount val="6"/>
                <c:pt idx="0">
                  <c:v>Annulay Levy (% of Total)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54A8-45AA-AC0E-B8C067774073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54A8-45AA-AC0E-B8C067774073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5-54A8-45AA-AC0E-B8C067774073}"/>
              </c:ext>
            </c:extLst>
          </c:dPt>
          <c:dPt>
            <c:idx val="3"/>
            <c:bubble3D val="0"/>
            <c:explosion val="2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7-54A8-45AA-AC0E-B8C067774073}"/>
              </c:ext>
            </c:extLst>
          </c:dPt>
          <c:dLbls>
            <c:dLbl>
              <c:idx val="0"/>
              <c:layout>
                <c:manualLayout>
                  <c:x val="-0.16555993000874897"/>
                  <c:y val="0.140148473515664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768153980752404"/>
                      <c:h val="0.263075810749853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4A8-45AA-AC0E-B8C067774073}"/>
                </c:ext>
              </c:extLst>
            </c:dLbl>
            <c:dLbl>
              <c:idx val="3"/>
              <c:layout>
                <c:manualLayout>
                  <c:x val="0.23440966210236078"/>
                  <c:y val="-7.824974964060459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A8-45AA-AC0E-B8C0677740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'[Reducing Property Taxes in Texas.xlsx]PT Growth (%vs.$)'!$B$56:$E$56</c:f>
              <c:strCache>
                <c:ptCount val="4"/>
                <c:pt idx="0">
                  <c:v>Special Purpose District</c:v>
                </c:pt>
                <c:pt idx="1">
                  <c:v>County</c:v>
                </c:pt>
                <c:pt idx="2">
                  <c:v>City</c:v>
                </c:pt>
                <c:pt idx="3">
                  <c:v>School District</c:v>
                </c:pt>
              </c:strCache>
            </c:strRef>
          </c:cat>
          <c:val>
            <c:numRef>
              <c:f>'[Reducing Property Taxes in Texas.xlsx]PT Growth (%vs.$)'!$B$76:$E$76</c:f>
              <c:numCache>
                <c:formatCode>0.0%</c:formatCode>
                <c:ptCount val="4"/>
                <c:pt idx="0">
                  <c:v>0.13483685055787381</c:v>
                </c:pt>
                <c:pt idx="1">
                  <c:v>0.16048107853936616</c:v>
                </c:pt>
                <c:pt idx="2">
                  <c:v>0.16379266001796156</c:v>
                </c:pt>
                <c:pt idx="3">
                  <c:v>0.54088941088479847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4A8-45AA-AC0E-B8C0677740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06222ADA-DB1A-4297-8755-FD52DF344CD1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A13A3663-A6A2-4ED7-97DC-EDABDD36C3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33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683" indent="-174683">
              <a:buFont typeface="Arial" panose="020B0604020202020204" pitchFamily="34" charset="0"/>
              <a:buChar char="•"/>
            </a:pPr>
            <a:r>
              <a:rPr lang="en-US" dirty="0"/>
              <a:t>First – Overall Burden</a:t>
            </a:r>
          </a:p>
          <a:p>
            <a:pPr marL="174683" indent="-174683">
              <a:buFont typeface="Arial" panose="020B0604020202020204" pitchFamily="34" charset="0"/>
              <a:buChar char="•"/>
            </a:pPr>
            <a:endParaRPr lang="en-US" dirty="0"/>
          </a:p>
          <a:p>
            <a:pPr marL="174683" indent="-174683">
              <a:buFont typeface="Arial" panose="020B0604020202020204" pitchFamily="34" charset="0"/>
              <a:buChar char="•"/>
            </a:pPr>
            <a:r>
              <a:rPr lang="en-US" dirty="0"/>
              <a:t>Dollars per person – 29</a:t>
            </a:r>
          </a:p>
          <a:p>
            <a:pPr marL="174683" indent="-174683">
              <a:buFont typeface="Arial" panose="020B0604020202020204" pitchFamily="34" charset="0"/>
              <a:buChar char="•"/>
            </a:pPr>
            <a:endParaRPr lang="en-US" dirty="0"/>
          </a:p>
          <a:p>
            <a:pPr marL="174683" indent="-174683">
              <a:buFont typeface="Arial" panose="020B0604020202020204" pitchFamily="34" charset="0"/>
              <a:buChar char="•"/>
            </a:pPr>
            <a:r>
              <a:rPr lang="en-US" dirty="0"/>
              <a:t>% Income – 37</a:t>
            </a:r>
          </a:p>
          <a:p>
            <a:pPr marL="174683" indent="-174683">
              <a:buFont typeface="Arial" panose="020B0604020202020204" pitchFamily="34" charset="0"/>
              <a:buChar char="•"/>
            </a:pPr>
            <a:endParaRPr lang="en-US" dirty="0"/>
          </a:p>
          <a:p>
            <a:pPr marL="174683" indent="-174683">
              <a:buFont typeface="Arial" panose="020B0604020202020204" pitchFamily="34" charset="0"/>
              <a:buChar char="•"/>
            </a:pPr>
            <a:r>
              <a:rPr lang="en-US" dirty="0"/>
              <a:t>Bottom Half</a:t>
            </a:r>
          </a:p>
          <a:p>
            <a:pPr marL="174683" indent="-174683">
              <a:buFont typeface="Arial" panose="020B0604020202020204" pitchFamily="34" charset="0"/>
              <a:buChar char="•"/>
            </a:pPr>
            <a:endParaRPr lang="en-US" dirty="0"/>
          </a:p>
          <a:p>
            <a:pPr marL="174683" indent="-174683">
              <a:buFont typeface="Arial" panose="020B0604020202020204" pitchFamily="34" charset="0"/>
              <a:buChar char="•"/>
            </a:pPr>
            <a:r>
              <a:rPr lang="en-US" dirty="0"/>
              <a:t>Not over taxed</a:t>
            </a:r>
          </a:p>
          <a:p>
            <a:pPr marL="174683" indent="-174683">
              <a:buFont typeface="Arial" panose="020B0604020202020204" pitchFamily="34" charset="0"/>
              <a:buChar char="•"/>
            </a:pPr>
            <a:endParaRPr lang="en-US" dirty="0"/>
          </a:p>
          <a:p>
            <a:pPr marL="174683" indent="-174683">
              <a:buFont typeface="Arial" panose="020B0604020202020204" pitchFamily="34" charset="0"/>
              <a:buChar char="•"/>
            </a:pPr>
            <a:r>
              <a:rPr lang="en-US" dirty="0"/>
              <a:t>Invest more in education and roads</a:t>
            </a:r>
          </a:p>
          <a:p>
            <a:pPr marL="174683" indent="-174683">
              <a:buFont typeface="Arial" panose="020B0604020202020204" pitchFamily="34" charset="0"/>
              <a:buChar char="•"/>
            </a:pPr>
            <a:endParaRPr lang="en-US" dirty="0"/>
          </a:p>
          <a:p>
            <a:pPr marL="174683" indent="-174683">
              <a:buFont typeface="Arial" panose="020B0604020202020204" pitchFamily="34" charset="0"/>
              <a:buChar char="•"/>
            </a:pPr>
            <a:r>
              <a:rPr lang="en-US" dirty="0"/>
              <a:t>Whipping Post – Property Taxes &amp; Local Elected </a:t>
            </a:r>
            <a:r>
              <a:rPr lang="en-US" dirty="0" err="1"/>
              <a:t>Officals</a:t>
            </a:r>
            <a:endParaRPr lang="en-US" dirty="0"/>
          </a:p>
          <a:p>
            <a:pPr marL="174683" indent="-174683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3A3663-A6A2-4ED7-97DC-EDABDD36C3A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005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baseline="0" dirty="0"/>
              <a:t>37</a:t>
            </a:r>
            <a:r>
              <a:rPr lang="en-US" baseline="30000" dirty="0"/>
              <a:t>th</a:t>
            </a:r>
            <a:r>
              <a:rPr lang="en-US" baseline="0" dirty="0"/>
              <a:t> </a:t>
            </a: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baseline="0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baseline="0" dirty="0"/>
              <a:t>No PIT</a:t>
            </a: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baseline="0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baseline="0" dirty="0"/>
              <a:t>Higher PT and ST</a:t>
            </a: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baseline="0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baseline="0" dirty="0"/>
              <a:t>2006 - Empower Texans blamed local – skyrocketing increases</a:t>
            </a: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baseline="0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baseline="0" dirty="0"/>
              <a:t>Pie Chart</a:t>
            </a: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baseline="0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baseline="0" dirty="0"/>
              <a:t>Broken Formula</a:t>
            </a: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baseline="0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baseline="0" dirty="0"/>
              <a:t>Penalizes local taxpayers </a:t>
            </a:r>
            <a:r>
              <a:rPr lang="en-US" baseline="0" dirty="0">
                <a:sym typeface="Wingdings" panose="05000000000000000000" pitchFamily="2" charset="2"/>
              </a:rPr>
              <a:t> Rising property values</a:t>
            </a: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baseline="0" dirty="0">
              <a:sym typeface="Wingdings" panose="05000000000000000000" pitchFamily="2" charset="2"/>
            </a:endParaRP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baseline="0" dirty="0">
                <a:sym typeface="Wingdings" panose="05000000000000000000" pitchFamily="2" charset="2"/>
              </a:rPr>
              <a:t>2017 - $8 </a:t>
            </a:r>
            <a:r>
              <a:rPr lang="en-US" b="1" baseline="0" dirty="0">
                <a:sym typeface="Wingdings" panose="05000000000000000000" pitchFamily="2" charset="2"/>
              </a:rPr>
              <a:t>Billion</a:t>
            </a: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b="1" baseline="0" dirty="0">
              <a:sym typeface="Wingdings" panose="05000000000000000000" pitchFamily="2" charset="2"/>
            </a:endParaRP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b="0" baseline="0" dirty="0">
                <a:sym typeface="Wingdings" panose="05000000000000000000" pitchFamily="2" charset="2"/>
              </a:rPr>
              <a:t>Cities &amp; Counties – 16% Each</a:t>
            </a: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b="0" baseline="0" dirty="0">
              <a:sym typeface="Wingdings" panose="05000000000000000000" pitchFamily="2" charset="2"/>
            </a:endParaRP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b="0" baseline="0" dirty="0">
                <a:sym typeface="Wingdings" panose="05000000000000000000" pitchFamily="2" charset="2"/>
              </a:rPr>
              <a:t>Unfunded Mandates</a:t>
            </a: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b="0" baseline="0" dirty="0">
              <a:sym typeface="Wingdings" panose="05000000000000000000" pitchFamily="2" charset="2"/>
            </a:endParaRP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b="0" baseline="0" dirty="0">
                <a:sym typeface="Wingdings" panose="05000000000000000000" pitchFamily="2" charset="2"/>
              </a:rPr>
              <a:t>Let’s Look….</a:t>
            </a:r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637">
              <a:defRPr/>
            </a:pPr>
            <a:fld id="{3ED96E6D-3C17-475B-B0D7-E8AC3EFCAD1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637"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79422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dirty="0"/>
              <a:t>Perspective – Sky not falling</a:t>
            </a: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dirty="0"/>
              <a:t>Paul Harvey</a:t>
            </a: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dirty="0"/>
              <a:t>Percentages vs. Dollars</a:t>
            </a: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dirty="0"/>
              <a:t>Length of Time</a:t>
            </a: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dirty="0"/>
              <a:t>Population Increase</a:t>
            </a: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dirty="0"/>
              <a:t>Per person</a:t>
            </a: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r>
              <a:rPr lang="en-US" dirty="0"/>
              <a:t>Folks – 10 Years, not skyrocketing</a:t>
            </a:r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74683" indent="-174683" defTabSz="963486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637">
              <a:defRPr/>
            </a:pPr>
            <a:fld id="{1B973745-4824-4914-A763-704E3E96710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637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27879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00C4D-7421-41D5-8463-5881ADFAC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7A5263-7D55-4EFC-A6D8-19E1EB306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A996A-5DC9-4DF8-BC79-041E5C2A7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BDDA-2B1E-4F5D-9965-C053C931E6E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C8C8C-FC15-486F-86EC-DE9E36714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BDAD9-EB58-43EF-AEEA-4E53FD81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F106-E759-4785-BEDE-E4139896F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157973"/>
      </p:ext>
    </p:extLst>
  </p:cSld>
  <p:clrMapOvr>
    <a:masterClrMapping/>
  </p:clrMapOvr>
  <p:transition spd="slow" advClick="0" advTm="2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0B5C3-7F31-4474-8294-347E7E07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423AF-8E8D-4593-8F51-AD7FC62FD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42073-DF82-4BDC-BD32-4A151CA28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BDDA-2B1E-4F5D-9965-C053C931E6E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9B78D-8A8E-4DA1-A63B-4028B321D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321F0-0099-4309-A6C7-EB390D2E7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F106-E759-4785-BEDE-E4139896F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99865"/>
      </p:ext>
    </p:extLst>
  </p:cSld>
  <p:clrMapOvr>
    <a:masterClrMapping/>
  </p:clrMapOvr>
  <p:transition spd="slow" advClick="0" advTm="2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A86080-333E-47C1-91E1-081AC5C2B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29AD1-1B94-4B89-AE33-64A68C72B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9892-46E8-4172-85C7-C57D31FA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BDDA-2B1E-4F5D-9965-C053C931E6E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C732-C2D6-4A4E-85DA-3B0DC012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751DE-58BE-41DA-832D-9598DAB9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F106-E759-4785-BEDE-E4139896F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85145"/>
      </p:ext>
    </p:extLst>
  </p:cSld>
  <p:clrMapOvr>
    <a:masterClrMapping/>
  </p:clrMapOvr>
  <p:transition spd="slow" advClick="0" advTm="2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D992-0B5B-4AFA-BE8E-4445FF987500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FFCD-9807-40FC-8F58-1CEAECE75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80425"/>
      </p:ext>
    </p:extLst>
  </p:cSld>
  <p:clrMapOvr>
    <a:masterClrMapping/>
  </p:clrMapOvr>
  <p:transition spd="slow" advClick="0" advTm="2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D992-0B5B-4AFA-BE8E-4445FF987500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FFCD-9807-40FC-8F58-1CEAECE75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35895"/>
      </p:ext>
    </p:extLst>
  </p:cSld>
  <p:clrMapOvr>
    <a:masterClrMapping/>
  </p:clrMapOvr>
  <p:transition spd="slow" advClick="0" advTm="2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D992-0B5B-4AFA-BE8E-4445FF987500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FFCD-9807-40FC-8F58-1CEAECE75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38360"/>
      </p:ext>
    </p:extLst>
  </p:cSld>
  <p:clrMapOvr>
    <a:masterClrMapping/>
  </p:clrMapOvr>
  <p:transition spd="slow" advClick="0" advTm="2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D992-0B5B-4AFA-BE8E-4445FF987500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FFCD-9807-40FC-8F58-1CEAECE75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40348"/>
      </p:ext>
    </p:extLst>
  </p:cSld>
  <p:clrMapOvr>
    <a:masterClrMapping/>
  </p:clrMapOvr>
  <p:transition spd="slow" advClick="0" advTm="2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D992-0B5B-4AFA-BE8E-4445FF987500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FFCD-9807-40FC-8F58-1CEAECE75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30249"/>
      </p:ext>
    </p:extLst>
  </p:cSld>
  <p:clrMapOvr>
    <a:masterClrMapping/>
  </p:clrMapOvr>
  <p:transition spd="slow" advClick="0" advTm="2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D992-0B5B-4AFA-BE8E-4445FF987500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FFCD-9807-40FC-8F58-1CEAECE75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93463"/>
      </p:ext>
    </p:extLst>
  </p:cSld>
  <p:clrMapOvr>
    <a:masterClrMapping/>
  </p:clrMapOvr>
  <p:transition spd="slow" advClick="0" advTm="2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D992-0B5B-4AFA-BE8E-4445FF987500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FFCD-9807-40FC-8F58-1CEAECE75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6843"/>
      </p:ext>
    </p:extLst>
  </p:cSld>
  <p:clrMapOvr>
    <a:masterClrMapping/>
  </p:clrMapOvr>
  <p:transition spd="slow" advClick="0" advTm="2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D992-0B5B-4AFA-BE8E-4445FF987500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FFCD-9807-40FC-8F58-1CEAECE75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421486"/>
      </p:ext>
    </p:extLst>
  </p:cSld>
  <p:clrMapOvr>
    <a:masterClrMapping/>
  </p:clrMapOvr>
  <p:transition spd="slow" advClick="0" advTm="2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60E40-60FA-471B-9996-0D3A2EEBA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80380-DE53-4654-8D42-C914841D7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B2CE1-CB5A-48F9-82C8-4F0B887A6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BDDA-2B1E-4F5D-9965-C053C931E6E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CF490-3201-4FC5-B440-A957706F5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A352B-A9A9-4913-B915-E87A3D266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F106-E759-4785-BEDE-E4139896F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94366"/>
      </p:ext>
    </p:extLst>
  </p:cSld>
  <p:clrMapOvr>
    <a:masterClrMapping/>
  </p:clrMapOvr>
  <p:transition spd="slow" advClick="0" advTm="200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D992-0B5B-4AFA-BE8E-4445FF987500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FFCD-9807-40FC-8F58-1CEAECE75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69623"/>
      </p:ext>
    </p:extLst>
  </p:cSld>
  <p:clrMapOvr>
    <a:masterClrMapping/>
  </p:clrMapOvr>
  <p:transition spd="slow" advClick="0" advTm="2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D992-0B5B-4AFA-BE8E-4445FF987500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FFCD-9807-40FC-8F58-1CEAECE75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49458"/>
      </p:ext>
    </p:extLst>
  </p:cSld>
  <p:clrMapOvr>
    <a:masterClrMapping/>
  </p:clrMapOvr>
  <p:transition spd="slow" advClick="0" advTm="2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D992-0B5B-4AFA-BE8E-4445FF987500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FFCD-9807-40FC-8F58-1CEAECE75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39366"/>
      </p:ext>
    </p:extLst>
  </p:cSld>
  <p:clrMapOvr>
    <a:masterClrMapping/>
  </p:clrMapOvr>
  <p:transition spd="slow" advClick="0" advTm="2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5813A-0DC8-4A58-A86F-F991BE63A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B6185-3BED-4EED-974E-14D18BD0B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C99F7-3BF1-4F10-AA2F-8D5B726C0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BDDA-2B1E-4F5D-9965-C053C931E6E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46DB8-1F5B-4836-9697-2D46BF70C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6A571-1B6F-408A-BF37-935E903CA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F106-E759-4785-BEDE-E4139896F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562286"/>
      </p:ext>
    </p:extLst>
  </p:cSld>
  <p:clrMapOvr>
    <a:masterClrMapping/>
  </p:clrMapOvr>
  <p:transition spd="slow" advClick="0" advTm="2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199B7-7CF9-48E0-9077-48F0C5BE6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33473-1203-4242-BE4F-4ED22B796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814DC6-0DD4-47DE-8092-5A5EE09D3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1E5FF-5441-458B-AF2B-02A8A34DC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BDDA-2B1E-4F5D-9965-C053C931E6E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47400-12BD-464F-A86F-3BD9FA018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DC9E0-6A46-49C5-9A9A-2D7D6B562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F106-E759-4785-BEDE-E4139896F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772660"/>
      </p:ext>
    </p:extLst>
  </p:cSld>
  <p:clrMapOvr>
    <a:masterClrMapping/>
  </p:clrMapOvr>
  <p:transition spd="slow" advClick="0" advTm="2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CEF52-A963-4F4C-91BC-89DCA9E1D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51730-DC81-4DB7-AED5-F053D763E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DE100A-73F6-4628-8916-5DF2D38A3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A28788-424D-4F09-AD6E-3AD1E264CA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0D1FED-F485-4FFE-921E-0541040A9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47F54D-42F8-4EDA-B8FA-2FCFB48B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BDDA-2B1E-4F5D-9965-C053C931E6E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457996-B977-4024-9272-E08D07B5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0B5C4E-8855-4B02-B6D6-FD1861B6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F106-E759-4785-BEDE-E4139896F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625909"/>
      </p:ext>
    </p:extLst>
  </p:cSld>
  <p:clrMapOvr>
    <a:masterClrMapping/>
  </p:clrMapOvr>
  <p:transition spd="slow" advClick="0" advTm="2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385CF-8BCD-4741-92F7-4F3DA70B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4506AD-7A25-4CF9-A8DB-16CE34736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BDDA-2B1E-4F5D-9965-C053C931E6E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29F06-5118-4387-AF87-E87D6A85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CA1EE-00A2-4B1A-B630-563D6BD81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F106-E759-4785-BEDE-E4139896F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48990"/>
      </p:ext>
    </p:extLst>
  </p:cSld>
  <p:clrMapOvr>
    <a:masterClrMapping/>
  </p:clrMapOvr>
  <p:transition spd="slow" advClick="0" advTm="2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A510A1-FB2D-4B90-B495-362D2076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BDDA-2B1E-4F5D-9965-C053C931E6E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94FD1D-0D7F-4851-83A9-9F99D5F08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B0A49F-D2C9-4B13-BF1A-8982CAA21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F106-E759-4785-BEDE-E4139896F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46093"/>
      </p:ext>
    </p:extLst>
  </p:cSld>
  <p:clrMapOvr>
    <a:masterClrMapping/>
  </p:clrMapOvr>
  <p:transition spd="slow" advClick="0" advTm="2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DFFBA-21D4-4855-97DC-203B9C58E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28CA8-183C-42A7-B15B-90D66D5C4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7CFE8-E203-4367-B9EC-A0B30C5A5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DB786-6884-4915-996D-B73981D61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BDDA-2B1E-4F5D-9965-C053C931E6E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271C4-0DA8-4794-8C24-5481F7651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077D3-B03F-45B7-BD78-AED8EF258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F106-E759-4785-BEDE-E4139896F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2927"/>
      </p:ext>
    </p:extLst>
  </p:cSld>
  <p:clrMapOvr>
    <a:masterClrMapping/>
  </p:clrMapOvr>
  <p:transition spd="slow" advClick="0" advTm="2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AFB8-A6C5-4B44-87F4-DFCBAC231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866516-FDA7-4BA6-95E1-ECC502C57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5D2E9-0AD3-4B15-8D3F-DCDEDD57C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A8E87-4F67-4C1E-ABF3-24D2A26F5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BDDA-2B1E-4F5D-9965-C053C931E6E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10EBA-F135-42EC-BAB5-8B9D6826F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283AC-FB4B-4FD3-9C01-4B938AD36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F106-E759-4785-BEDE-E4139896F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19624"/>
      </p:ext>
    </p:extLst>
  </p:cSld>
  <p:clrMapOvr>
    <a:masterClrMapping/>
  </p:clrMapOvr>
  <p:transition spd="slow" advClick="0" advTm="2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4D0440-6E60-4F34-8AD1-F09BEEA4B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8787A-802C-4907-8B21-801B9D44F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0C574-A7BE-474D-AD88-D2E8BDBA5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BDDA-2B1E-4F5D-9965-C053C931E6E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42F69-6044-43BB-AA1E-353652F92F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F9423-026E-43EA-850E-CE2839152B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3F106-E759-4785-BEDE-E4139896F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3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00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CD992-0B5B-4AFA-BE8E-4445FF987500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2FFCD-9807-40FC-8F58-1CEAECE75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50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200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581FAC-B3B1-448D-9AA8-12DD6E3F5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" y="128301"/>
            <a:ext cx="5349836" cy="10434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Misinformation – We are not extremely over taxed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15F32A6-9D14-47C5-BD8D-352823E0B7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03893" y="416271"/>
            <a:ext cx="6417880" cy="49724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C0D08E3-DB62-47CC-8264-148E2B088C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646" y="3974605"/>
            <a:ext cx="878417" cy="5270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3DC44B3-FA52-495F-88C6-75C1866658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4243" y="6024317"/>
            <a:ext cx="2041757" cy="464557"/>
          </a:xfrm>
          <a:prstGeom prst="roundRect">
            <a:avLst>
              <a:gd name="adj" fmla="val 8594"/>
            </a:avLst>
          </a:prstGeom>
          <a:solidFill>
            <a:schemeClr val="tx1"/>
          </a:solidFill>
          <a:ln>
            <a:noFill/>
          </a:ln>
          <a:effectLst>
            <a:glow rad="241300">
              <a:schemeClr val="tx1">
                <a:alpha val="5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CA84B15-24E1-4BD3-89DE-2859E80944EF}"/>
              </a:ext>
            </a:extLst>
          </p:cNvPr>
          <p:cNvSpPr txBox="1"/>
          <p:nvPr/>
        </p:nvSpPr>
        <p:spPr>
          <a:xfrm>
            <a:off x="2356533" y="1256198"/>
            <a:ext cx="3237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 Revenue as a Percentage of Personal Income, FY2016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AC721D-5A8D-4419-A9C9-539C272F12DF}"/>
              </a:ext>
            </a:extLst>
          </p:cNvPr>
          <p:cNvSpPr txBox="1"/>
          <p:nvPr/>
        </p:nvSpPr>
        <p:spPr>
          <a:xfrm>
            <a:off x="110197" y="1256198"/>
            <a:ext cx="2246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Tax Collections per Person, FY2016</a:t>
            </a:r>
          </a:p>
        </p:txBody>
      </p:sp>
      <p:graphicFrame>
        <p:nvGraphicFramePr>
          <p:cNvPr id="22" name="Table 5">
            <a:extLst>
              <a:ext uri="{FF2B5EF4-FFF2-40B4-BE49-F238E27FC236}">
                <a16:creationId xmlns:a16="http://schemas.microsoft.com/office/drawing/2014/main" id="{5AA8E968-4E44-44E2-A801-4B145838CB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735091"/>
              </p:ext>
            </p:extLst>
          </p:nvPr>
        </p:nvGraphicFramePr>
        <p:xfrm>
          <a:off x="110197" y="1927596"/>
          <a:ext cx="1664175" cy="4800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4175">
                  <a:extLst>
                    <a:ext uri="{9D8B030D-6E8A-4147-A177-3AD203B41FA5}">
                      <a16:colId xmlns:a16="http://schemas.microsoft.com/office/drawing/2014/main" val="288508748"/>
                    </a:ext>
                  </a:extLst>
                </a:gridCol>
              </a:tblGrid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New York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404678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Connecticut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511386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New Jersey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506220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North Dakota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826803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Massachusetts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6820157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Hawaii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6405987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Minnesota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667233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California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4831414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Maryland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535890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Vermont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0262812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Illinois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192143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Rhode Island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43164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Wyoming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746165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Maine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019163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Nebraska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74460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Pennsylvania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2012373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Washington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03092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Iowa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1324781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New Hampshire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613368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Wisconsin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573260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Delaware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6273534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Colorado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644900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Virginia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532743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Oregon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369700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Kansas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530787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Ohio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6274724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Nevada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263871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Michigan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527689"/>
                  </a:ext>
                </a:extLst>
              </a:tr>
              <a:tr h="3218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Texas #29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0349489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Arkansas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328347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South Dakota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551903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North Carolina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781726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West Virginia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677746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New Mexico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791556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Louisiana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321677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Indiana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870545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Montana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1729088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Kentucky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300851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Alaska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420603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Utah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369561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Missouri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222153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Georgia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085398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Mississippi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515352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Arizona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1607618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Idaho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192643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Florida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153177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Oklahoma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298706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South Carolina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640154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Tennessee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298213"/>
                  </a:ext>
                </a:extLst>
              </a:tr>
              <a:tr h="914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Alabama</a:t>
                      </a:r>
                      <a:endParaRPr lang="en-US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18" marR="5002" marT="500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25862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535223-AE4B-4A45-85B0-287ABF6834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753580"/>
              </p:ext>
            </p:extLst>
          </p:nvPr>
        </p:nvGraphicFramePr>
        <p:xfrm>
          <a:off x="2435776" y="2165855"/>
          <a:ext cx="1279882" cy="4323019"/>
        </p:xfrm>
        <a:graphic>
          <a:graphicData uri="http://schemas.openxmlformats.org/drawingml/2006/table">
            <a:tbl>
              <a:tblPr/>
              <a:tblGrid>
                <a:gridCol w="1279882">
                  <a:extLst>
                    <a:ext uri="{9D8B030D-6E8A-4147-A177-3AD203B41FA5}">
                      <a16:colId xmlns:a16="http://schemas.microsoft.com/office/drawing/2014/main" val="3522764102"/>
                    </a:ext>
                  </a:extLst>
                </a:gridCol>
              </a:tblGrid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New York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5889375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Hawaii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1902857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North Dakota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3316877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Maine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6572198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Vermont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3667971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Minnesota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622366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Rhode Island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5990265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New Jersey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3885668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Illinois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3401429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West Virginia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9598391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California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5829982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Iowa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7515936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Connecticut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8644814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Maryland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5632330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Nebraska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7172494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Mississippi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8132066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Wisconsin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2133243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Wyoming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2825471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New Mexico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6796670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Arkansas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3696781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Massachusetts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2498427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Ohio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6585521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Delaware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6776855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Pennsylvania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1077011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Oregon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1914481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Kentucky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3903903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Nevada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6555554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Kansas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4791785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North Carolina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6999215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Louisiana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323780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Michigan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530988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Washington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0753044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Utah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869561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Indiana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1085151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Colorado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1217076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Arizona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0284054"/>
                  </a:ext>
                </a:extLst>
              </a:tr>
              <a:tr h="29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Texas #37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8583319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Montana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2411926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Idaho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8551187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Georgia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3137983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Virginia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4003538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South Carolina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9381008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Missouri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0840098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New Hampshire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9227368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Oklahoma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65294124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Alabama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5054856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South Dakota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0771362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Tennessee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6678167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Florida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5678825"/>
                  </a:ext>
                </a:extLst>
              </a:tr>
              <a:tr h="8190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Alaska</a:t>
                      </a:r>
                    </a:p>
                  </a:txBody>
                  <a:tcPr marL="61431" marR="5119" marT="51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6614458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51209375-94A9-4641-A8E8-17A15F56743B}"/>
              </a:ext>
            </a:extLst>
          </p:cNvPr>
          <p:cNvSpPr/>
          <p:nvPr/>
        </p:nvSpPr>
        <p:spPr>
          <a:xfrm>
            <a:off x="-59497" y="4427934"/>
            <a:ext cx="1538056" cy="46892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E2889B8-71ED-4456-92BD-2879EB5F3239}"/>
              </a:ext>
            </a:extLst>
          </p:cNvPr>
          <p:cNvSpPr/>
          <p:nvPr/>
        </p:nvSpPr>
        <p:spPr>
          <a:xfrm>
            <a:off x="2306689" y="5043220"/>
            <a:ext cx="1538056" cy="46892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56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7" grpId="0"/>
      <p:bldP spid="5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658325" y="1658503"/>
            <a:ext cx="744448" cy="1005631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noFill/>
          </a:ln>
          <a:effectLst>
            <a:outerShdw blurRad="63500" sx="167000" sy="167000" algn="ctr" rotWithShape="0">
              <a:prstClr val="black">
                <a:alpha val="40000"/>
              </a:prstClr>
            </a:outerShdw>
          </a:effectLst>
          <a:scene3d>
            <a:camera prst="perspectiveRelaxed" fov="3000000">
              <a:rot lat="16800000" lon="0" rev="0"/>
            </a:camera>
            <a:lightRig rig="threePt" dir="t"/>
          </a:scene3d>
          <a:sp3d extrusionH="4032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7752531" y="2769424"/>
            <a:ext cx="838200" cy="723446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63500" sx="167000" sy="167000" algn="ctr" rotWithShape="0">
              <a:prstClr val="black">
                <a:alpha val="40000"/>
              </a:prstClr>
            </a:outerShdw>
          </a:effectLst>
          <a:scene3d>
            <a:camera prst="perspectiveRelaxed">
              <a:rot lat="16800000" lon="0" rev="0"/>
            </a:camera>
            <a:lightRig rig="threePt" dir="t"/>
          </a:scene3d>
          <a:sp3d extrusionH="21463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9989871" y="1876076"/>
            <a:ext cx="838200" cy="723446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noFill/>
          </a:ln>
          <a:effectLst>
            <a:outerShdw blurRad="63500" sx="167000" sy="167000" algn="ctr" rotWithShape="0">
              <a:prstClr val="black">
                <a:alpha val="40000"/>
              </a:prstClr>
            </a:outerShdw>
          </a:effectLst>
          <a:scene3d>
            <a:camera prst="perspectiveRelaxed">
              <a:rot lat="16800000" lon="0" rev="21594000"/>
            </a:camera>
            <a:lightRig rig="threePt" dir="t"/>
          </a:scene3d>
          <a:sp3d extrusionH="4032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8657801" y="3966091"/>
            <a:ext cx="3502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Sales Tax </a:t>
            </a:r>
          </a:p>
        </p:txBody>
      </p:sp>
      <p:sp>
        <p:nvSpPr>
          <p:cNvPr id="11" name="&quot;No&quot; Symbol 10"/>
          <p:cNvSpPr>
            <a:spLocks noChangeAspect="1"/>
          </p:cNvSpPr>
          <p:nvPr/>
        </p:nvSpPr>
        <p:spPr>
          <a:xfrm>
            <a:off x="7298296" y="3317195"/>
            <a:ext cx="1828800" cy="1828800"/>
          </a:xfrm>
          <a:prstGeom prst="noSmoking">
            <a:avLst>
              <a:gd name="adj" fmla="val 2174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white"/>
                </a:solidFill>
                <a:latin typeface="Calibri" panose="020F0502020204030204"/>
              </a:rPr>
              <a:t>Personal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Income Tax (</a:t>
            </a:r>
            <a:r>
              <a:rPr lang="en-US" sz="2400" b="1" dirty="0">
                <a:solidFill>
                  <a:prstClr val="white"/>
                </a:solidFill>
                <a:latin typeface="Calibri" panose="020F0502020204030204"/>
              </a:rPr>
              <a:t>PIT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698180-6C92-407D-9B64-6506F0170E36}"/>
              </a:ext>
            </a:extLst>
          </p:cNvPr>
          <p:cNvSpPr txBox="1"/>
          <p:nvPr/>
        </p:nvSpPr>
        <p:spPr>
          <a:xfrm>
            <a:off x="154017" y="6352659"/>
            <a:ext cx="6137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Tax </a:t>
            </a:r>
            <a:r>
              <a:rPr lang="en-US" dirty="0">
                <a:solidFill>
                  <a:schemeClr val="bg1"/>
                </a:solidFill>
                <a:latin typeface="Calibri" panose="020F0502020204030204"/>
              </a:rPr>
              <a:t>Policy Center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Texas Comptroller of Public Accounts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9416F0-BB5B-46AC-B861-11A2039F2264}"/>
              </a:ext>
            </a:extLst>
          </p:cNvPr>
          <p:cNvSpPr/>
          <p:nvPr/>
        </p:nvSpPr>
        <p:spPr>
          <a:xfrm>
            <a:off x="5659819" y="2263441"/>
            <a:ext cx="724764" cy="3877866"/>
          </a:xfrm>
          <a:prstGeom prst="rect">
            <a:avLst/>
          </a:prstGeom>
          <a:blipFill dpi="0" rotWithShape="1">
            <a:blip r:embed="rId3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843176" y="-1278963"/>
            <a:ext cx="4804049" cy="427264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perspectiveRelaxed" fov="6900000">
              <a:rot lat="17400000" lon="0" rev="0"/>
            </a:camera>
            <a:lightRig rig="threePt" dir="t"/>
          </a:scene3d>
          <a:sp3d extrusionH="298450"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>
              <a:defRPr/>
            </a:pPr>
            <a:r>
              <a:rPr lang="en-US" sz="3600" dirty="0">
                <a:solidFill>
                  <a:prstClr val="white"/>
                </a:solidFill>
                <a:latin typeface="Calibri" panose="020F0502020204030204"/>
              </a:rPr>
              <a:t>In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and local tax revenue </a:t>
            </a:r>
            <a:r>
              <a:rPr lang="en-US" sz="3600" dirty="0">
                <a:solidFill>
                  <a:prstClr val="white"/>
                </a:solidFill>
                <a:latin typeface="Calibri" panose="020F0502020204030204"/>
              </a:rPr>
              <a:t>as a % of personal income, Texas ranks </a:t>
            </a:r>
            <a:r>
              <a:rPr lang="en-US" sz="4000" b="1" u="sng" dirty="0">
                <a:solidFill>
                  <a:prstClr val="white"/>
                </a:solidFill>
                <a:latin typeface="Calibri" panose="020F0502020204030204"/>
              </a:rPr>
              <a:t>37</a:t>
            </a:r>
            <a:r>
              <a:rPr lang="en-US" sz="4000" b="1" u="sng" baseline="30000" dirty="0">
                <a:solidFill>
                  <a:prstClr val="white"/>
                </a:solidFill>
                <a:latin typeface="Calibri" panose="020F0502020204030204"/>
              </a:rPr>
              <a:t>th</a:t>
            </a:r>
            <a:r>
              <a:rPr lang="en-US" sz="4000" b="1" u="sng" dirty="0">
                <a:solidFill>
                  <a:prstClr val="white"/>
                </a:solidFill>
                <a:latin typeface="Calibri" panose="020F0502020204030204"/>
              </a:rPr>
              <a:t>!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4256507" y="4106759"/>
            <a:ext cx="3484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Property Tax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6EC59DA-9097-4ECA-B046-7D3D10ABDE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787463"/>
              </p:ext>
            </p:extLst>
          </p:nvPr>
        </p:nvGraphicFramePr>
        <p:xfrm>
          <a:off x="0" y="1839958"/>
          <a:ext cx="3771900" cy="4376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209596E-8BC1-451A-9EF8-60400D8D1CD8}"/>
              </a:ext>
            </a:extLst>
          </p:cNvPr>
          <p:cNvSpPr txBox="1"/>
          <p:nvPr/>
        </p:nvSpPr>
        <p:spPr>
          <a:xfrm>
            <a:off x="614871" y="354198"/>
            <a:ext cx="41523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Rhetoric vs. Reality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D39A338-92AB-4590-AB22-ABE7EF94D112}"/>
              </a:ext>
            </a:extLst>
          </p:cNvPr>
          <p:cNvCxnSpPr>
            <a:cxnSpLocks/>
          </p:cNvCxnSpPr>
          <p:nvPr/>
        </p:nvCxnSpPr>
        <p:spPr>
          <a:xfrm flipV="1">
            <a:off x="3413361" y="2367419"/>
            <a:ext cx="2011263" cy="1546618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9551D3C-DAFD-4767-AE60-308A880109C8}"/>
              </a:ext>
            </a:extLst>
          </p:cNvPr>
          <p:cNvCxnSpPr>
            <a:cxnSpLocks/>
          </p:cNvCxnSpPr>
          <p:nvPr/>
        </p:nvCxnSpPr>
        <p:spPr>
          <a:xfrm>
            <a:off x="3424848" y="3914037"/>
            <a:ext cx="2004225" cy="167382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558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  <p:bldP spid="11" grpId="0" animBg="1"/>
      <p:bldP spid="11" grpId="1" animBg="1"/>
      <p:bldP spid="14" grpId="0"/>
      <p:bldP spid="12" grpId="0" animBg="1"/>
      <p:bldP spid="4" grpId="0" animBg="1"/>
      <p:bldP spid="9" grpId="0"/>
      <p:bldGraphic spid="15" grpId="0">
        <p:bldAsOne/>
      </p:bldGraphic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 better perspective 2007-2017</a:t>
            </a:r>
          </a:p>
        </p:txBody>
      </p:sp>
      <p:sp>
        <p:nvSpPr>
          <p:cNvPr id="166" name="AutoShape 163"/>
          <p:cNvSpPr>
            <a:spLocks noChangeAspect="1" noChangeArrowheads="1" noTextEdit="1"/>
          </p:cNvSpPr>
          <p:nvPr/>
        </p:nvSpPr>
        <p:spPr bwMode="auto">
          <a:xfrm>
            <a:off x="838200" y="1589088"/>
            <a:ext cx="10882313" cy="504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7" name="Rectangle 165"/>
          <p:cNvSpPr>
            <a:spLocks noChangeArrowheads="1"/>
          </p:cNvSpPr>
          <p:nvPr/>
        </p:nvSpPr>
        <p:spPr bwMode="auto">
          <a:xfrm>
            <a:off x="844550" y="1595438"/>
            <a:ext cx="2170113" cy="1519237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Rectangle 166"/>
          <p:cNvSpPr>
            <a:spLocks noChangeArrowheads="1"/>
          </p:cNvSpPr>
          <p:nvPr/>
        </p:nvSpPr>
        <p:spPr bwMode="auto">
          <a:xfrm>
            <a:off x="2997197" y="1599889"/>
            <a:ext cx="2170113" cy="1519237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9" name="Rectangle 167"/>
          <p:cNvSpPr>
            <a:spLocks noChangeArrowheads="1"/>
          </p:cNvSpPr>
          <p:nvPr/>
        </p:nvSpPr>
        <p:spPr bwMode="auto">
          <a:xfrm>
            <a:off x="5184775" y="1595438"/>
            <a:ext cx="6510338" cy="1519237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0" name="Rectangle 168"/>
          <p:cNvSpPr>
            <a:spLocks noChangeArrowheads="1"/>
          </p:cNvSpPr>
          <p:nvPr/>
        </p:nvSpPr>
        <p:spPr bwMode="auto">
          <a:xfrm>
            <a:off x="844550" y="3114675"/>
            <a:ext cx="2170113" cy="827087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1" name="Rectangle 169"/>
          <p:cNvSpPr>
            <a:spLocks noChangeArrowheads="1"/>
          </p:cNvSpPr>
          <p:nvPr/>
        </p:nvSpPr>
        <p:spPr bwMode="auto">
          <a:xfrm>
            <a:off x="3014663" y="3127201"/>
            <a:ext cx="2170113" cy="827087"/>
          </a:xfrm>
          <a:prstGeom prst="rect">
            <a:avLst/>
          </a:prstGeom>
          <a:solidFill>
            <a:srgbClr val="CFD5EA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2" name="Rectangle 170"/>
          <p:cNvSpPr>
            <a:spLocks noChangeArrowheads="1"/>
          </p:cNvSpPr>
          <p:nvPr/>
        </p:nvSpPr>
        <p:spPr bwMode="auto">
          <a:xfrm>
            <a:off x="5184775" y="3114675"/>
            <a:ext cx="2170113" cy="827087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3" name="Rectangle 171"/>
          <p:cNvSpPr>
            <a:spLocks noChangeArrowheads="1"/>
          </p:cNvSpPr>
          <p:nvPr/>
        </p:nvSpPr>
        <p:spPr bwMode="auto">
          <a:xfrm>
            <a:off x="7354888" y="3114675"/>
            <a:ext cx="2170113" cy="827087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4" name="Rectangle 172"/>
          <p:cNvSpPr>
            <a:spLocks noChangeArrowheads="1"/>
          </p:cNvSpPr>
          <p:nvPr/>
        </p:nvSpPr>
        <p:spPr bwMode="auto">
          <a:xfrm>
            <a:off x="9525000" y="3114675"/>
            <a:ext cx="2170113" cy="827087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5" name="Rectangle 173"/>
          <p:cNvSpPr>
            <a:spLocks noChangeArrowheads="1"/>
          </p:cNvSpPr>
          <p:nvPr/>
        </p:nvSpPr>
        <p:spPr bwMode="auto">
          <a:xfrm>
            <a:off x="844550" y="3941763"/>
            <a:ext cx="2170113" cy="579437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6" name="Rectangle 174"/>
          <p:cNvSpPr>
            <a:spLocks noChangeArrowheads="1"/>
          </p:cNvSpPr>
          <p:nvPr/>
        </p:nvSpPr>
        <p:spPr bwMode="auto">
          <a:xfrm>
            <a:off x="3005021" y="3970356"/>
            <a:ext cx="2170113" cy="579437"/>
          </a:xfrm>
          <a:prstGeom prst="rect">
            <a:avLst/>
          </a:prstGeom>
          <a:solidFill>
            <a:srgbClr val="E9EBF5"/>
          </a:solidFill>
          <a:ln w="9525">
            <a:solidFill>
              <a:schemeClr val="bg1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7" name="Rectangle 175"/>
          <p:cNvSpPr>
            <a:spLocks noChangeArrowheads="1"/>
          </p:cNvSpPr>
          <p:nvPr/>
        </p:nvSpPr>
        <p:spPr bwMode="auto">
          <a:xfrm>
            <a:off x="5184775" y="3941763"/>
            <a:ext cx="2170113" cy="579437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8" name="Rectangle 176"/>
          <p:cNvSpPr>
            <a:spLocks noChangeArrowheads="1"/>
          </p:cNvSpPr>
          <p:nvPr/>
        </p:nvSpPr>
        <p:spPr bwMode="auto">
          <a:xfrm>
            <a:off x="7354888" y="3941763"/>
            <a:ext cx="2170113" cy="579437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9" name="Rectangle 177"/>
          <p:cNvSpPr>
            <a:spLocks noChangeArrowheads="1"/>
          </p:cNvSpPr>
          <p:nvPr/>
        </p:nvSpPr>
        <p:spPr bwMode="auto">
          <a:xfrm>
            <a:off x="9525000" y="3941763"/>
            <a:ext cx="2170113" cy="579437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0" name="Rectangle 178"/>
          <p:cNvSpPr>
            <a:spLocks noChangeArrowheads="1"/>
          </p:cNvSpPr>
          <p:nvPr/>
        </p:nvSpPr>
        <p:spPr bwMode="auto">
          <a:xfrm>
            <a:off x="844550" y="4521200"/>
            <a:ext cx="2170113" cy="579437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1" name="Rectangle 179"/>
          <p:cNvSpPr>
            <a:spLocks noChangeArrowheads="1"/>
          </p:cNvSpPr>
          <p:nvPr/>
        </p:nvSpPr>
        <p:spPr bwMode="auto">
          <a:xfrm>
            <a:off x="3014663" y="4521200"/>
            <a:ext cx="2170113" cy="579437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2" name="Rectangle 180"/>
          <p:cNvSpPr>
            <a:spLocks noChangeArrowheads="1"/>
          </p:cNvSpPr>
          <p:nvPr/>
        </p:nvSpPr>
        <p:spPr bwMode="auto">
          <a:xfrm>
            <a:off x="5184775" y="4521200"/>
            <a:ext cx="2170113" cy="579437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3" name="Rectangle 181"/>
          <p:cNvSpPr>
            <a:spLocks noChangeArrowheads="1"/>
          </p:cNvSpPr>
          <p:nvPr/>
        </p:nvSpPr>
        <p:spPr bwMode="auto">
          <a:xfrm>
            <a:off x="7354888" y="4521200"/>
            <a:ext cx="2170113" cy="579437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4" name="Rectangle 182"/>
          <p:cNvSpPr>
            <a:spLocks noChangeArrowheads="1"/>
          </p:cNvSpPr>
          <p:nvPr/>
        </p:nvSpPr>
        <p:spPr bwMode="auto">
          <a:xfrm>
            <a:off x="9525000" y="4521200"/>
            <a:ext cx="2170113" cy="579437"/>
          </a:xfrm>
          <a:prstGeom prst="rect">
            <a:avLst/>
          </a:prstGeom>
          <a:solidFill>
            <a:srgbClr val="CFD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5" name="Rectangle 183"/>
          <p:cNvSpPr>
            <a:spLocks noChangeArrowheads="1"/>
          </p:cNvSpPr>
          <p:nvPr/>
        </p:nvSpPr>
        <p:spPr bwMode="auto">
          <a:xfrm>
            <a:off x="844550" y="5100638"/>
            <a:ext cx="2170113" cy="579437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6" name="Rectangle 184"/>
          <p:cNvSpPr>
            <a:spLocks noChangeArrowheads="1"/>
          </p:cNvSpPr>
          <p:nvPr/>
        </p:nvSpPr>
        <p:spPr bwMode="auto">
          <a:xfrm>
            <a:off x="3014663" y="5100638"/>
            <a:ext cx="2170113" cy="579437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7" name="Rectangle 185"/>
          <p:cNvSpPr>
            <a:spLocks noChangeArrowheads="1"/>
          </p:cNvSpPr>
          <p:nvPr/>
        </p:nvSpPr>
        <p:spPr bwMode="auto">
          <a:xfrm>
            <a:off x="5184775" y="5100638"/>
            <a:ext cx="2170113" cy="579437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8" name="Rectangle 186"/>
          <p:cNvSpPr>
            <a:spLocks noChangeArrowheads="1"/>
          </p:cNvSpPr>
          <p:nvPr/>
        </p:nvSpPr>
        <p:spPr bwMode="auto">
          <a:xfrm>
            <a:off x="7354888" y="5100638"/>
            <a:ext cx="2170113" cy="579437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9" name="Rectangle 187"/>
          <p:cNvSpPr>
            <a:spLocks noChangeArrowheads="1"/>
          </p:cNvSpPr>
          <p:nvPr/>
        </p:nvSpPr>
        <p:spPr bwMode="auto">
          <a:xfrm>
            <a:off x="9525000" y="5100638"/>
            <a:ext cx="2170113" cy="579437"/>
          </a:xfrm>
          <a:prstGeom prst="rect">
            <a:avLst/>
          </a:prstGeom>
          <a:solidFill>
            <a:srgbClr val="E9EB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5" name="Line 193"/>
          <p:cNvSpPr>
            <a:spLocks noChangeShapeType="1"/>
          </p:cNvSpPr>
          <p:nvPr/>
        </p:nvSpPr>
        <p:spPr bwMode="auto">
          <a:xfrm>
            <a:off x="3014663" y="1589088"/>
            <a:ext cx="7530" cy="409098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Line 194"/>
          <p:cNvSpPr>
            <a:spLocks noChangeShapeType="1"/>
          </p:cNvSpPr>
          <p:nvPr/>
        </p:nvSpPr>
        <p:spPr bwMode="auto">
          <a:xfrm flipH="1">
            <a:off x="5173659" y="1589088"/>
            <a:ext cx="11116" cy="407393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7" name="Line 195"/>
          <p:cNvSpPr>
            <a:spLocks noChangeShapeType="1"/>
          </p:cNvSpPr>
          <p:nvPr/>
        </p:nvSpPr>
        <p:spPr bwMode="auto">
          <a:xfrm>
            <a:off x="7354888" y="3095626"/>
            <a:ext cx="62704" cy="2567396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8" name="Line 196"/>
          <p:cNvSpPr>
            <a:spLocks noChangeShapeType="1"/>
          </p:cNvSpPr>
          <p:nvPr/>
        </p:nvSpPr>
        <p:spPr bwMode="auto">
          <a:xfrm>
            <a:off x="9525000" y="3095626"/>
            <a:ext cx="0" cy="2584446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9" name="Line 197"/>
          <p:cNvSpPr>
            <a:spLocks noChangeShapeType="1"/>
          </p:cNvSpPr>
          <p:nvPr/>
        </p:nvSpPr>
        <p:spPr bwMode="auto">
          <a:xfrm>
            <a:off x="838200" y="3114675"/>
            <a:ext cx="10863263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0" name="Line 198"/>
          <p:cNvSpPr>
            <a:spLocks noChangeShapeType="1"/>
          </p:cNvSpPr>
          <p:nvPr/>
        </p:nvSpPr>
        <p:spPr bwMode="auto">
          <a:xfrm>
            <a:off x="838200" y="3941763"/>
            <a:ext cx="108632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1" name="Line 199"/>
          <p:cNvSpPr>
            <a:spLocks noChangeShapeType="1"/>
          </p:cNvSpPr>
          <p:nvPr/>
        </p:nvSpPr>
        <p:spPr bwMode="auto">
          <a:xfrm>
            <a:off x="838200" y="4521200"/>
            <a:ext cx="108632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2" name="Line 200"/>
          <p:cNvSpPr>
            <a:spLocks noChangeShapeType="1"/>
          </p:cNvSpPr>
          <p:nvPr/>
        </p:nvSpPr>
        <p:spPr bwMode="auto">
          <a:xfrm>
            <a:off x="838200" y="5100638"/>
            <a:ext cx="108632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" name="Line 203"/>
          <p:cNvSpPr>
            <a:spLocks noChangeShapeType="1"/>
          </p:cNvSpPr>
          <p:nvPr/>
        </p:nvSpPr>
        <p:spPr bwMode="auto">
          <a:xfrm>
            <a:off x="11695112" y="1589088"/>
            <a:ext cx="5535" cy="409098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" name="Line 204"/>
          <p:cNvSpPr>
            <a:spLocks noChangeShapeType="1"/>
          </p:cNvSpPr>
          <p:nvPr/>
        </p:nvSpPr>
        <p:spPr bwMode="auto">
          <a:xfrm>
            <a:off x="838200" y="1595438"/>
            <a:ext cx="108632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" name="Rectangle 206"/>
          <p:cNvSpPr>
            <a:spLocks noChangeArrowheads="1"/>
          </p:cNvSpPr>
          <p:nvPr/>
        </p:nvSpPr>
        <p:spPr bwMode="auto">
          <a:xfrm>
            <a:off x="3276658" y="1984460"/>
            <a:ext cx="169238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State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Perspective…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0" name="Rectangle 208"/>
          <p:cNvSpPr>
            <a:spLocks noChangeArrowheads="1"/>
          </p:cNvSpPr>
          <p:nvPr/>
        </p:nvSpPr>
        <p:spPr bwMode="auto">
          <a:xfrm>
            <a:off x="7039207" y="2165906"/>
            <a:ext cx="28014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Local Perspective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2" name="Rectangle 210"/>
          <p:cNvSpPr>
            <a:spLocks noChangeArrowheads="1"/>
          </p:cNvSpPr>
          <p:nvPr/>
        </p:nvSpPr>
        <p:spPr bwMode="auto">
          <a:xfrm>
            <a:off x="936625" y="3232106"/>
            <a:ext cx="210661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Entity/Category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4" name="Rectangle 212"/>
          <p:cNvSpPr>
            <a:spLocks noChangeArrowheads="1"/>
          </p:cNvSpPr>
          <p:nvPr/>
        </p:nvSpPr>
        <p:spPr bwMode="auto">
          <a:xfrm>
            <a:off x="3326868" y="3275246"/>
            <a:ext cx="140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% Increase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7" name="Rectangle 215"/>
          <p:cNvSpPr>
            <a:spLocks noChangeArrowheads="1"/>
          </p:cNvSpPr>
          <p:nvPr/>
        </p:nvSpPr>
        <p:spPr bwMode="auto">
          <a:xfrm>
            <a:off x="5351319" y="3311880"/>
            <a:ext cx="2032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2007 Per Capita 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219" name="Rectangle 217"/>
          <p:cNvSpPr>
            <a:spLocks noChangeArrowheads="1"/>
          </p:cNvSpPr>
          <p:nvPr/>
        </p:nvSpPr>
        <p:spPr bwMode="auto">
          <a:xfrm>
            <a:off x="7452518" y="3311880"/>
            <a:ext cx="218122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2017 Per Capita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1" name="Rectangle 219"/>
          <p:cNvSpPr>
            <a:spLocks noChangeArrowheads="1"/>
          </p:cNvSpPr>
          <p:nvPr/>
        </p:nvSpPr>
        <p:spPr bwMode="auto">
          <a:xfrm>
            <a:off x="9617075" y="3154363"/>
            <a:ext cx="171585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$ Change per </a:t>
            </a:r>
          </a:p>
          <a:p>
            <a:pPr algn="ctr"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Capita 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223" name="Rectangle 221"/>
          <p:cNvSpPr>
            <a:spLocks noChangeArrowheads="1"/>
          </p:cNvSpPr>
          <p:nvPr/>
        </p:nvSpPr>
        <p:spPr bwMode="auto">
          <a:xfrm>
            <a:off x="1104540" y="4054744"/>
            <a:ext cx="16501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City Tax Levy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4" name="Rectangle 222"/>
          <p:cNvSpPr>
            <a:spLocks noChangeArrowheads="1"/>
          </p:cNvSpPr>
          <p:nvPr/>
        </p:nvSpPr>
        <p:spPr bwMode="auto">
          <a:xfrm>
            <a:off x="3826669" y="4036006"/>
            <a:ext cx="68421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63%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" name="Rectangle 223"/>
          <p:cNvSpPr>
            <a:spLocks noChangeArrowheads="1"/>
          </p:cNvSpPr>
          <p:nvPr/>
        </p:nvSpPr>
        <p:spPr bwMode="auto">
          <a:xfrm>
            <a:off x="5962650" y="4035424"/>
            <a:ext cx="6219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$333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6" name="Rectangle 224"/>
          <p:cNvSpPr>
            <a:spLocks noChangeArrowheads="1"/>
          </p:cNvSpPr>
          <p:nvPr/>
        </p:nvSpPr>
        <p:spPr bwMode="auto">
          <a:xfrm>
            <a:off x="8132762" y="4003675"/>
            <a:ext cx="6219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$467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7" name="Rectangle 225"/>
          <p:cNvSpPr>
            <a:spLocks noChangeArrowheads="1"/>
          </p:cNvSpPr>
          <p:nvPr/>
        </p:nvSpPr>
        <p:spPr bwMode="auto">
          <a:xfrm>
            <a:off x="10270986" y="4054744"/>
            <a:ext cx="6219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$134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8" name="Rectangle 226"/>
          <p:cNvSpPr>
            <a:spLocks noChangeArrowheads="1"/>
          </p:cNvSpPr>
          <p:nvPr/>
        </p:nvSpPr>
        <p:spPr bwMode="auto">
          <a:xfrm>
            <a:off x="971163" y="4604320"/>
            <a:ext cx="19934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County Tax Levy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9" name="Rectangle 227"/>
          <p:cNvSpPr>
            <a:spLocks noChangeArrowheads="1"/>
          </p:cNvSpPr>
          <p:nvPr/>
        </p:nvSpPr>
        <p:spPr bwMode="auto">
          <a:xfrm>
            <a:off x="3826668" y="4604484"/>
            <a:ext cx="68421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65%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0" name="Rectangle 228"/>
          <p:cNvSpPr>
            <a:spLocks noChangeArrowheads="1"/>
          </p:cNvSpPr>
          <p:nvPr/>
        </p:nvSpPr>
        <p:spPr bwMode="auto">
          <a:xfrm>
            <a:off x="5980112" y="4614860"/>
            <a:ext cx="7747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$245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1" name="Rectangle 229"/>
          <p:cNvSpPr>
            <a:spLocks noChangeArrowheads="1"/>
          </p:cNvSpPr>
          <p:nvPr/>
        </p:nvSpPr>
        <p:spPr bwMode="auto">
          <a:xfrm>
            <a:off x="8142405" y="4603788"/>
            <a:ext cx="7747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$338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2" name="Rectangle 230"/>
          <p:cNvSpPr>
            <a:spLocks noChangeArrowheads="1"/>
          </p:cNvSpPr>
          <p:nvPr/>
        </p:nvSpPr>
        <p:spPr bwMode="auto">
          <a:xfrm>
            <a:off x="10168161" y="4602937"/>
            <a:ext cx="10515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$93/$28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3" name="Rectangle 231"/>
          <p:cNvSpPr>
            <a:spLocks noChangeArrowheads="1"/>
          </p:cNvSpPr>
          <p:nvPr/>
        </p:nvSpPr>
        <p:spPr bwMode="auto">
          <a:xfrm>
            <a:off x="997859" y="5205689"/>
            <a:ext cx="19322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School Tax Levy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4" name="Rectangle 232"/>
          <p:cNvSpPr>
            <a:spLocks noChangeArrowheads="1"/>
          </p:cNvSpPr>
          <p:nvPr/>
        </p:nvSpPr>
        <p:spPr bwMode="auto">
          <a:xfrm>
            <a:off x="3826667" y="5195094"/>
            <a:ext cx="6842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70%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5" name="Rectangle 233"/>
          <p:cNvSpPr>
            <a:spLocks noChangeArrowheads="1"/>
          </p:cNvSpPr>
          <p:nvPr/>
        </p:nvSpPr>
        <p:spPr bwMode="auto">
          <a:xfrm>
            <a:off x="5976784" y="5195094"/>
            <a:ext cx="7747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$792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6" name="Rectangle 234"/>
          <p:cNvSpPr>
            <a:spLocks noChangeArrowheads="1"/>
          </p:cNvSpPr>
          <p:nvPr/>
        </p:nvSpPr>
        <p:spPr bwMode="auto">
          <a:xfrm>
            <a:off x="8017668" y="5157825"/>
            <a:ext cx="100488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$1,138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7" name="Rectangle 235"/>
          <p:cNvSpPr>
            <a:spLocks noChangeArrowheads="1"/>
          </p:cNvSpPr>
          <p:nvPr/>
        </p:nvSpPr>
        <p:spPr bwMode="auto">
          <a:xfrm>
            <a:off x="10302875" y="5208996"/>
            <a:ext cx="7747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$346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33479-4DD5-4D6A-8A85-E2DD54BCDC08}"/>
              </a:ext>
            </a:extLst>
          </p:cNvPr>
          <p:cNvSpPr txBox="1"/>
          <p:nvPr/>
        </p:nvSpPr>
        <p:spPr>
          <a:xfrm>
            <a:off x="3046015" y="6508750"/>
            <a:ext cx="6607968" cy="30777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bg1"/>
                </a:solidFill>
                <a:latin typeface="Calibri" panose="020F0502020204030204"/>
              </a:rPr>
              <a:t>Source: Texas Comptroller of Public Accounts, U.S. Census Bureau, Author’s Calculations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6AE11462-8B4A-419A-B35A-FA71170618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01" y="1064513"/>
            <a:ext cx="3293982" cy="240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928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8" dur="500" fill="hold"/>
                                        <p:tgtEl>
                                          <p:spTgt spid="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0" dur="500" tmFilter="0, 0; .2, .5; .8, .5; 1, 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250" autoRev="1" fill="hold"/>
                                        <p:tgtEl>
                                          <p:spTgt spid="2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 tmFilter="0, 0; .2, .5; .8, .5; 1, 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4" dur="250" autoRev="1" fill="hold"/>
                                        <p:tgtEl>
                                          <p:spTgt spid="2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00"/>
                            </p:stCondLst>
                            <p:childTnLst>
                              <p:par>
                                <p:cTn id="1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500"/>
                            </p:stCondLst>
                            <p:childTnLst>
                              <p:par>
                                <p:cTn id="20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 tmFilter="0, 0; .2, .5; .8, .5; 1, 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7" dur="250" autoRev="1" fill="hold"/>
                                        <p:tgtEl>
                                          <p:spTgt spid="2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5" grpId="0" animBg="1"/>
      <p:bldP spid="208" grpId="0"/>
      <p:bldP spid="210" grpId="0"/>
      <p:bldP spid="212" grpId="0"/>
      <p:bldP spid="214" grpId="0"/>
      <p:bldP spid="217" grpId="0"/>
      <p:bldP spid="219" grpId="0"/>
      <p:bldP spid="221" grpId="0"/>
      <p:bldP spid="223" grpId="0"/>
      <p:bldP spid="224" grpId="0"/>
      <p:bldP spid="225" grpId="0"/>
      <p:bldP spid="226" grpId="0"/>
      <p:bldP spid="227" grpId="0"/>
      <p:bldP spid="227" grpId="1"/>
      <p:bldP spid="228" grpId="0"/>
      <p:bldP spid="229" grpId="0"/>
      <p:bldP spid="230" grpId="0"/>
      <p:bldP spid="231" grpId="0"/>
      <p:bldP spid="232" grpId="0"/>
      <p:bldP spid="232" grpId="1"/>
      <p:bldP spid="233" grpId="0"/>
      <p:bldP spid="234" grpId="0"/>
      <p:bldP spid="235" grpId="0"/>
      <p:bldP spid="236" grpId="0"/>
      <p:bldP spid="237" grpId="0"/>
      <p:bldP spid="237" grpId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F1D0DE47723149AC01DBD67773FD69" ma:contentTypeVersion="3" ma:contentTypeDescription="Create a new document." ma:contentTypeScope="" ma:versionID="4a8fb8e3dc8da9390985f5c6d3200419">
  <xsd:schema xmlns:xsd="http://www.w3.org/2001/XMLSchema" xmlns:xs="http://www.w3.org/2001/XMLSchema" xmlns:p="http://schemas.microsoft.com/office/2006/metadata/properties" xmlns:ns2="080cc057-9f50-4453-aa1e-d7ab486dd0c7" targetNamespace="http://schemas.microsoft.com/office/2006/metadata/properties" ma:root="true" ma:fieldsID="12e9d14c25900d6b32dfed430d548687" ns2:_="">
    <xsd:import namespace="080cc057-9f50-4453-aa1e-d7ab486dd0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0cc057-9f50-4453-aa1e-d7ab486dd0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BDA32E-0E8D-4C99-8247-DF0FAD10A7E0}">
  <ds:schemaRefs>
    <ds:schemaRef ds:uri="http://schemas.microsoft.com/office/2006/documentManagement/types"/>
    <ds:schemaRef ds:uri="080cc057-9f50-4453-aa1e-d7ab486dd0c7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E118512-F9F5-4362-A568-B6AB1342E5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359344-C651-4E3C-B50A-8C18BC0666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0cc057-9f50-4453-aa1e-d7ab486dd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373</Words>
  <Application>Microsoft Office PowerPoint</Application>
  <PresentationFormat>Widescreen</PresentationFormat>
  <Paragraphs>193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1_Office Theme</vt:lpstr>
      <vt:lpstr>Misinformation – We are not extremely over taxed</vt:lpstr>
      <vt:lpstr>PowerPoint Presentation</vt:lpstr>
      <vt:lpstr>A better perspective 2007-2017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Glen Whitley</dc:title>
  <dc:creator>Chandler M. Merritt</dc:creator>
  <cp:lastModifiedBy>Chandler M. Merritt</cp:lastModifiedBy>
  <cp:revision>2</cp:revision>
  <cp:lastPrinted>2019-06-11T18:38:08Z</cp:lastPrinted>
  <dcterms:created xsi:type="dcterms:W3CDTF">2019-05-14T15:40:14Z</dcterms:created>
  <dcterms:modified xsi:type="dcterms:W3CDTF">2019-06-11T20:27:19Z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0x0101003AF1D0DE47723149AC01DBD67773FD69</vt:lpwstr>
  </property>
</Properties>
</file>