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0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charts/colors10.xml" ContentType="application/vnd.ms-office.chartcolorstyl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1.xml" ContentType="application/vnd.openxmlformats-officedocument.themeOverride+xml"/>
  <Override PartName="/ppt/theme/themeOverride20.xml" ContentType="application/vnd.openxmlformats-officedocument.themeOverride+xml"/>
  <Override PartName="/ppt/theme/themeOverride22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477" r:id="rId2"/>
    <p:sldId id="534" r:id="rId3"/>
    <p:sldId id="5573" r:id="rId4"/>
    <p:sldId id="5581" r:id="rId5"/>
    <p:sldId id="5580" r:id="rId6"/>
    <p:sldId id="474" r:id="rId7"/>
    <p:sldId id="5578" r:id="rId8"/>
    <p:sldId id="5582" r:id="rId9"/>
    <p:sldId id="5583" r:id="rId10"/>
    <p:sldId id="532" r:id="rId11"/>
    <p:sldId id="5584" r:id="rId12"/>
    <p:sldId id="5585" r:id="rId13"/>
    <p:sldId id="5586" r:id="rId14"/>
    <p:sldId id="472" r:id="rId15"/>
    <p:sldId id="5587" r:id="rId16"/>
    <p:sldId id="5588" r:id="rId17"/>
    <p:sldId id="5589" r:id="rId18"/>
    <p:sldId id="5576" r:id="rId19"/>
    <p:sldId id="5577" r:id="rId20"/>
    <p:sldId id="5579" r:id="rId21"/>
    <p:sldId id="5590" r:id="rId22"/>
    <p:sldId id="5605" r:id="rId23"/>
    <p:sldId id="5591" r:id="rId24"/>
    <p:sldId id="5600" r:id="rId25"/>
    <p:sldId id="5606" r:id="rId26"/>
    <p:sldId id="5601" r:id="rId27"/>
    <p:sldId id="5602" r:id="rId28"/>
    <p:sldId id="5599" r:id="rId29"/>
    <p:sldId id="5592" r:id="rId30"/>
    <p:sldId id="5593" r:id="rId31"/>
    <p:sldId id="5594" r:id="rId32"/>
    <p:sldId id="5595" r:id="rId33"/>
    <p:sldId id="5603" r:id="rId34"/>
    <p:sldId id="5604" r:id="rId35"/>
    <p:sldId id="5596" r:id="rId36"/>
    <p:sldId id="5597" r:id="rId37"/>
    <p:sldId id="506" r:id="rId38"/>
    <p:sldId id="5598" r:id="rId39"/>
    <p:sldId id="498" r:id="rId40"/>
    <p:sldId id="523" r:id="rId41"/>
    <p:sldId id="524" r:id="rId42"/>
    <p:sldId id="525" r:id="rId43"/>
    <p:sldId id="531" r:id="rId44"/>
    <p:sldId id="276" r:id="rId45"/>
    <p:sldId id="443" r:id="rId46"/>
    <p:sldId id="274" r:id="rId47"/>
    <p:sldId id="280" r:id="rId48"/>
    <p:sldId id="483" r:id="rId49"/>
    <p:sldId id="462" r:id="rId50"/>
    <p:sldId id="264" r:id="rId51"/>
    <p:sldId id="265" r:id="rId52"/>
    <p:sldId id="444" r:id="rId53"/>
    <p:sldId id="275" r:id="rId54"/>
    <p:sldId id="259" r:id="rId55"/>
    <p:sldId id="266" r:id="rId56"/>
    <p:sldId id="256" r:id="rId57"/>
    <p:sldId id="257" r:id="rId58"/>
    <p:sldId id="485" r:id="rId59"/>
    <p:sldId id="258" r:id="rId60"/>
    <p:sldId id="51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A23"/>
    <a:srgbClr val="3351BF"/>
    <a:srgbClr val="EBD9EA"/>
    <a:srgbClr val="D9D9D9"/>
    <a:srgbClr val="6AA943"/>
    <a:srgbClr val="9D439F"/>
    <a:srgbClr val="B3BFEB"/>
    <a:srgbClr val="E1E6F7"/>
    <a:srgbClr val="C6CFF0"/>
    <a:srgbClr val="273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63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aney\Desktop\PYMCR%20illustr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36.5\GrpMoak\SEMINARS-PRESENTATIONS\2020\TASBO%20Engage%203-5-20\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aney\Desktop\PYMCR%20illustr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aney\Desktop\PYMCR%20illustr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36.5\GrpMoak\SEMINARS-PRESENTATIONS\2020\TASBO%20Engage%203-5-20\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36.5\GrpMoak\SEMINARS-PRESENTATIONS\2020\TASBO%20Engage%203-5-20\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36.5\GrpMoak\SEMINARS-PRESENTATIONS\2020\TASBO%20Engage%203-5-20\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36.5\GrpMoak\SEMINARS-PRESENTATIONS\2020\TASBO%20Engage%203-5-20\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36.5\GrpMoak\SEMINARS-PRESENTATIONS\2020\TASBO%20Engage%203-5-20\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36.5\GrpMoak\SEMINARS-PRESENTATIONS\2020\TASBO%20Engage%203-5-20\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4783558753721"/>
          <c:y val="3.5942995883035997E-2"/>
          <c:w val="0.82325253362468442"/>
          <c:h val="0.76695831103636314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Sheet1!$J$1</c:f>
              <c:strCache>
                <c:ptCount val="1"/>
                <c:pt idx="0">
                  <c:v>Ideal MCR</c:v>
                </c:pt>
              </c:strCache>
            </c:strRef>
          </c:tx>
          <c:spPr>
            <a:ln w="63500" cap="flat" cmpd="sng" algn="ctr">
              <a:solidFill>
                <a:srgbClr val="6AA943"/>
              </a:solidFill>
              <a:prstDash val="sysDash"/>
              <a:round/>
            </a:ln>
            <a:effectLst/>
          </c:spPr>
          <c:marker>
            <c:symbol val="circle"/>
            <c:size val="14"/>
            <c:spPr>
              <a:noFill/>
              <a:ln w="0" cap="flat" cmpd="sng" algn="ctr">
                <a:noFill/>
                <a:round/>
              </a:ln>
              <a:effectLst/>
            </c:spPr>
          </c:marker>
          <c:xVal>
            <c:numRef>
              <c:f>Sheet1!$H$2:$H$32</c:f>
              <c:numCache>
                <c:formatCode>0.0%</c:formatCode>
                <c:ptCount val="31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3.0000000000000027E-2</c:v>
                </c:pt>
                <c:pt idx="4">
                  <c:v>4.0000000000000036E-2</c:v>
                </c:pt>
                <c:pt idx="5">
                  <c:v>5.0000000000000044E-2</c:v>
                </c:pt>
                <c:pt idx="6">
                  <c:v>6.0000000000000053E-2</c:v>
                </c:pt>
                <c:pt idx="7">
                  <c:v>7.0000000000000062E-2</c:v>
                </c:pt>
                <c:pt idx="8">
                  <c:v>8.0000000000000071E-2</c:v>
                </c:pt>
                <c:pt idx="9">
                  <c:v>9.000000000000008E-2</c:v>
                </c:pt>
                <c:pt idx="10">
                  <c:v>0.10000000000000009</c:v>
                </c:pt>
                <c:pt idx="11">
                  <c:v>0.1100000000000001</c:v>
                </c:pt>
                <c:pt idx="12">
                  <c:v>0.12000000000000011</c:v>
                </c:pt>
                <c:pt idx="13">
                  <c:v>0.12999999999999989</c:v>
                </c:pt>
                <c:pt idx="14">
                  <c:v>0.1399999999999999</c:v>
                </c:pt>
                <c:pt idx="15">
                  <c:v>0.14999999999999991</c:v>
                </c:pt>
                <c:pt idx="16">
                  <c:v>0.15999999999999992</c:v>
                </c:pt>
                <c:pt idx="17">
                  <c:v>0.16999999999999993</c:v>
                </c:pt>
                <c:pt idx="18">
                  <c:v>0.17999999999999994</c:v>
                </c:pt>
                <c:pt idx="19">
                  <c:v>0.18999999999999995</c:v>
                </c:pt>
                <c:pt idx="20">
                  <c:v>0.19999999999999996</c:v>
                </c:pt>
                <c:pt idx="21">
                  <c:v>0.20999999999999996</c:v>
                </c:pt>
                <c:pt idx="22">
                  <c:v>0.21999999999999997</c:v>
                </c:pt>
                <c:pt idx="23">
                  <c:v>0.22999999999999998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0.29000000000000004</c:v>
                </c:pt>
                <c:pt idx="30">
                  <c:v>0.30000000000000004</c:v>
                </c:pt>
              </c:numCache>
            </c:numRef>
          </c:xVal>
          <c:yVal>
            <c:numRef>
              <c:f>Sheet1!$J$2:$J$32</c:f>
              <c:numCache>
                <c:formatCode>_(* #,##0.0000_);_(* \(#,##0.0000\);_(* "-"??_);_(@_)</c:formatCode>
                <c:ptCount val="31"/>
                <c:pt idx="0">
                  <c:v>0.91649999999999998</c:v>
                </c:pt>
                <c:pt idx="1">
                  <c:v>0.91649999999999998</c:v>
                </c:pt>
                <c:pt idx="2">
                  <c:v>0.91649999999999998</c:v>
                </c:pt>
                <c:pt idx="3">
                  <c:v>0.91649999999999998</c:v>
                </c:pt>
                <c:pt idx="4">
                  <c:v>0.91649999999999998</c:v>
                </c:pt>
                <c:pt idx="5">
                  <c:v>0.9078571428571427</c:v>
                </c:pt>
                <c:pt idx="6">
                  <c:v>0.89929245283018855</c:v>
                </c:pt>
                <c:pt idx="7">
                  <c:v>0.89088785046728958</c:v>
                </c:pt>
                <c:pt idx="8">
                  <c:v>0.88263888888888875</c:v>
                </c:pt>
                <c:pt idx="9">
                  <c:v>0.87454128440366963</c:v>
                </c:pt>
                <c:pt idx="10">
                  <c:v>0.86659090909090897</c:v>
                </c:pt>
                <c:pt idx="11">
                  <c:v>0.85878378378378373</c:v>
                </c:pt>
                <c:pt idx="12">
                  <c:v>0.85111607142857137</c:v>
                </c:pt>
                <c:pt idx="13">
                  <c:v>0.84358407079646003</c:v>
                </c:pt>
                <c:pt idx="14">
                  <c:v>0.83618421052631564</c:v>
                </c:pt>
                <c:pt idx="15">
                  <c:v>0.82891304347826078</c:v>
                </c:pt>
                <c:pt idx="16">
                  <c:v>0.82484999999999997</c:v>
                </c:pt>
                <c:pt idx="17">
                  <c:v>0.82484999999999997</c:v>
                </c:pt>
                <c:pt idx="18">
                  <c:v>0.82484999999999997</c:v>
                </c:pt>
                <c:pt idx="19">
                  <c:v>0.82484999999999997</c:v>
                </c:pt>
                <c:pt idx="20">
                  <c:v>0.82484999999999997</c:v>
                </c:pt>
                <c:pt idx="21">
                  <c:v>0.82484999999999997</c:v>
                </c:pt>
                <c:pt idx="22">
                  <c:v>0.82484999999999997</c:v>
                </c:pt>
                <c:pt idx="23">
                  <c:v>0.82484999999999997</c:v>
                </c:pt>
                <c:pt idx="24">
                  <c:v>0.82484999999999997</c:v>
                </c:pt>
                <c:pt idx="25">
                  <c:v>0.82484999999999997</c:v>
                </c:pt>
                <c:pt idx="26">
                  <c:v>0.82484999999999997</c:v>
                </c:pt>
                <c:pt idx="27">
                  <c:v>0.82484999999999997</c:v>
                </c:pt>
                <c:pt idx="28">
                  <c:v>0.82484999999999997</c:v>
                </c:pt>
                <c:pt idx="29">
                  <c:v>0.82484999999999997</c:v>
                </c:pt>
                <c:pt idx="30">
                  <c:v>0.82484999999999997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4F-4037-AED0-CCA1FE9A7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53840"/>
        <c:axId val="1231258192"/>
      </c:scatterChart>
      <c:valAx>
        <c:axId val="112385384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Year-Over-Year Value Growth</a:t>
                </a:r>
              </a:p>
            </c:rich>
          </c:tx>
          <c:layout>
            <c:manualLayout>
              <c:xMode val="edge"/>
              <c:yMode val="edge"/>
              <c:x val="0.32530469074272123"/>
              <c:y val="0.891789613343361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1258192"/>
        <c:crosses val="autoZero"/>
        <c:crossBetween val="midCat"/>
      </c:valAx>
      <c:valAx>
        <c:axId val="1231258192"/>
        <c:scaling>
          <c:orientation val="minMax"/>
          <c:max val="0.95000000000000007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Tier One Rate</a:t>
                </a:r>
              </a:p>
            </c:rich>
          </c:tx>
          <c:layout>
            <c:manualLayout>
              <c:xMode val="edge"/>
              <c:yMode val="edge"/>
              <c:x val="7.5999447437491369E-3"/>
              <c:y val="0.2510193818802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8538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4801265870474"/>
          <c:y val="5.0925896708020987E-2"/>
          <c:w val="0.81432111416694908"/>
          <c:h val="0.766958311036363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'Tax Compression'!$K$48</c:f>
              <c:strCache>
                <c:ptCount val="1"/>
                <c:pt idx="0">
                  <c:v>MCR</c:v>
                </c:pt>
              </c:strCache>
            </c:strRef>
          </c:tx>
          <c:spPr>
            <a:ln w="63500" cap="flat" cmpd="sng" algn="ctr">
              <a:solidFill>
                <a:srgbClr val="6AA94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76200" cap="flat" cmpd="sng" algn="ctr">
                <a:noFill/>
                <a:round/>
              </a:ln>
              <a:effectLst/>
            </c:spPr>
          </c:marker>
          <c:xVal>
            <c:numRef>
              <c:f>'Tax Compression'!$C$49:$C$88</c:f>
              <c:numCache>
                <c:formatCode>0.00%</c:formatCode>
                <c:ptCount val="40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2.0999999999999908E-2</c:v>
                </c:pt>
                <c:pt idx="4">
                  <c:v>2.200000000000002E-2</c:v>
                </c:pt>
                <c:pt idx="5">
                  <c:v>2.2999999999999909E-2</c:v>
                </c:pt>
                <c:pt idx="6">
                  <c:v>2.4000000000000021E-2</c:v>
                </c:pt>
                <c:pt idx="7">
                  <c:v>2.4999999999999911E-2</c:v>
                </c:pt>
                <c:pt idx="8">
                  <c:v>2.6000000000000023E-2</c:v>
                </c:pt>
                <c:pt idx="9">
                  <c:v>2.7000000000000135E-2</c:v>
                </c:pt>
                <c:pt idx="10">
                  <c:v>2.8000000000000025E-2</c:v>
                </c:pt>
                <c:pt idx="11">
                  <c:v>2.9000000000000137E-2</c:v>
                </c:pt>
                <c:pt idx="12">
                  <c:v>3.0000000000000027E-2</c:v>
                </c:pt>
                <c:pt idx="13">
                  <c:v>4.0000000000000036E-2</c:v>
                </c:pt>
                <c:pt idx="14">
                  <c:v>5.0000000000000044E-2</c:v>
                </c:pt>
                <c:pt idx="15">
                  <c:v>6.0000000000000053E-2</c:v>
                </c:pt>
                <c:pt idx="16">
                  <c:v>7.0000000000000062E-2</c:v>
                </c:pt>
                <c:pt idx="17">
                  <c:v>8.0000000000000071E-2</c:v>
                </c:pt>
                <c:pt idx="18">
                  <c:v>9.000000000000008E-2</c:v>
                </c:pt>
                <c:pt idx="19">
                  <c:v>0.10000000000000009</c:v>
                </c:pt>
                <c:pt idx="20">
                  <c:v>0.1100000000000001</c:v>
                </c:pt>
                <c:pt idx="21">
                  <c:v>0.12000000000000011</c:v>
                </c:pt>
                <c:pt idx="22">
                  <c:v>0.12999999999999989</c:v>
                </c:pt>
                <c:pt idx="23">
                  <c:v>0.1399999999999999</c:v>
                </c:pt>
                <c:pt idx="24">
                  <c:v>0.14999999999999991</c:v>
                </c:pt>
                <c:pt idx="25">
                  <c:v>0.15999999999999992</c:v>
                </c:pt>
                <c:pt idx="26">
                  <c:v>0.16999999999999993</c:v>
                </c:pt>
                <c:pt idx="27">
                  <c:v>0.17999999999999994</c:v>
                </c:pt>
                <c:pt idx="28">
                  <c:v>0.18999999999999995</c:v>
                </c:pt>
                <c:pt idx="29">
                  <c:v>0.19999999999999996</c:v>
                </c:pt>
                <c:pt idx="30">
                  <c:v>0.20999999999999996</c:v>
                </c:pt>
                <c:pt idx="31">
                  <c:v>0.21999999999999997</c:v>
                </c:pt>
                <c:pt idx="32">
                  <c:v>0.22999999999999998</c:v>
                </c:pt>
                <c:pt idx="33">
                  <c:v>0.24</c:v>
                </c:pt>
                <c:pt idx="34">
                  <c:v>0.25</c:v>
                </c:pt>
                <c:pt idx="35">
                  <c:v>0.26</c:v>
                </c:pt>
                <c:pt idx="36">
                  <c:v>0.27</c:v>
                </c:pt>
                <c:pt idx="37">
                  <c:v>0.28000000000000003</c:v>
                </c:pt>
                <c:pt idx="38">
                  <c:v>0.29000000000000004</c:v>
                </c:pt>
                <c:pt idx="39">
                  <c:v>0.30000000000000004</c:v>
                </c:pt>
              </c:numCache>
            </c:numRef>
          </c:xVal>
          <c:yVal>
            <c:numRef>
              <c:f>'Tax Compression'!$K$49:$K$88</c:f>
              <c:numCache>
                <c:formatCode>_("$"* #,##0.0000_);_("$"* \(#,##0.0000\);_("$"* "-"??_);_(@_)</c:formatCode>
                <c:ptCount val="40"/>
                <c:pt idx="0">
                  <c:v>0.91339999999999999</c:v>
                </c:pt>
                <c:pt idx="1">
                  <c:v>0.91339999999999999</c:v>
                </c:pt>
                <c:pt idx="2">
                  <c:v>0.91339999999999999</c:v>
                </c:pt>
                <c:pt idx="3">
                  <c:v>0.91339999999999999</c:v>
                </c:pt>
                <c:pt idx="4">
                  <c:v>0.91339999999999999</c:v>
                </c:pt>
                <c:pt idx="5">
                  <c:v>0.91339999999999999</c:v>
                </c:pt>
                <c:pt idx="6">
                  <c:v>0.91339999999999999</c:v>
                </c:pt>
                <c:pt idx="7">
                  <c:v>0.91339999999999999</c:v>
                </c:pt>
                <c:pt idx="8">
                  <c:v>0.91339999999999999</c:v>
                </c:pt>
                <c:pt idx="9">
                  <c:v>0.91339999999999999</c:v>
                </c:pt>
                <c:pt idx="10">
                  <c:v>0.91339999999999999</c:v>
                </c:pt>
                <c:pt idx="11">
                  <c:v>0.91279999999999994</c:v>
                </c:pt>
                <c:pt idx="12">
                  <c:v>0.91190000000000004</c:v>
                </c:pt>
                <c:pt idx="13">
                  <c:v>0.90310000000000001</c:v>
                </c:pt>
                <c:pt idx="14">
                  <c:v>0.89449999999999996</c:v>
                </c:pt>
                <c:pt idx="15">
                  <c:v>0.8861</c:v>
                </c:pt>
                <c:pt idx="16">
                  <c:v>0.87780000000000002</c:v>
                </c:pt>
                <c:pt idx="17">
                  <c:v>0.86970000000000003</c:v>
                </c:pt>
                <c:pt idx="18">
                  <c:v>0.86170000000000002</c:v>
                </c:pt>
                <c:pt idx="19">
                  <c:v>0.85389999999999999</c:v>
                </c:pt>
                <c:pt idx="20">
                  <c:v>0.84619999999999995</c:v>
                </c:pt>
                <c:pt idx="21">
                  <c:v>0.83860000000000001</c:v>
                </c:pt>
                <c:pt idx="22">
                  <c:v>0.83120000000000005</c:v>
                </c:pt>
                <c:pt idx="23">
                  <c:v>0.82389999999999997</c:v>
                </c:pt>
                <c:pt idx="24">
                  <c:v>0.82199999999999995</c:v>
                </c:pt>
                <c:pt idx="25">
                  <c:v>0.82199999999999995</c:v>
                </c:pt>
                <c:pt idx="26">
                  <c:v>0.82199999999999995</c:v>
                </c:pt>
                <c:pt idx="27">
                  <c:v>0.82199999999999995</c:v>
                </c:pt>
                <c:pt idx="28">
                  <c:v>0.82199999999999995</c:v>
                </c:pt>
                <c:pt idx="29">
                  <c:v>0.82199999999999995</c:v>
                </c:pt>
                <c:pt idx="30">
                  <c:v>0.82199999999999995</c:v>
                </c:pt>
                <c:pt idx="31">
                  <c:v>0.82199999999999995</c:v>
                </c:pt>
                <c:pt idx="32">
                  <c:v>0.82199999999999995</c:v>
                </c:pt>
                <c:pt idx="33">
                  <c:v>0.82199999999999995</c:v>
                </c:pt>
                <c:pt idx="34">
                  <c:v>0.82199999999999995</c:v>
                </c:pt>
                <c:pt idx="35">
                  <c:v>0.82199999999999995</c:v>
                </c:pt>
                <c:pt idx="36">
                  <c:v>0.82199999999999995</c:v>
                </c:pt>
                <c:pt idx="37">
                  <c:v>0.82199999999999995</c:v>
                </c:pt>
                <c:pt idx="38">
                  <c:v>0.82199999999999995</c:v>
                </c:pt>
                <c:pt idx="39">
                  <c:v>0.82199999999999995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EF-42D6-A55B-30C15D79D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53840"/>
        <c:axId val="1231258192"/>
      </c:scatterChart>
      <c:valAx>
        <c:axId val="112385384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Year-Over-Year Value Growth</a:t>
                </a:r>
              </a:p>
            </c:rich>
          </c:tx>
          <c:layout>
            <c:manualLayout>
              <c:xMode val="edge"/>
              <c:yMode val="edge"/>
              <c:x val="0.39126288372646256"/>
              <c:y val="0.897217949252636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1258192"/>
        <c:crosses val="autoZero"/>
        <c:crossBetween val="midCat"/>
      </c:valAx>
      <c:valAx>
        <c:axId val="1231258192"/>
        <c:scaling>
          <c:orientation val="minMax"/>
          <c:max val="0.95000000000000007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Tier One Rate</a:t>
                </a:r>
              </a:p>
            </c:rich>
          </c:tx>
          <c:layout>
            <c:manualLayout>
              <c:xMode val="edge"/>
              <c:yMode val="edge"/>
              <c:x val="3.0143791834633111E-3"/>
              <c:y val="0.248094863477949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8538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9928931754879"/>
          <c:y val="2.7386809338901984E-2"/>
          <c:w val="0.76858238547193125"/>
          <c:h val="0.88801932283345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A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B-4263-B4B0-115AF53D3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FAB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B-4263-B4B0-115AF53D3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C742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B-4263-B4B0-115AF53D3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291919"/>
        <c:axId val="295296079"/>
      </c:barChart>
      <c:catAx>
        <c:axId val="29529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5296079"/>
        <c:crosses val="autoZero"/>
        <c:auto val="1"/>
        <c:lblAlgn val="ctr"/>
        <c:lblOffset val="100"/>
        <c:noMultiLvlLbl val="0"/>
      </c:catAx>
      <c:valAx>
        <c:axId val="29529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529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990804837533242E-2"/>
          <c:y val="0.30813279354498069"/>
          <c:w val="0.10639497287948707"/>
          <c:h val="0.18555844665581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273D9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9928931754879"/>
          <c:y val="2.7386809338901984E-2"/>
          <c:w val="0.76858238547193125"/>
          <c:h val="0.88801932283345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A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9-415E-BFE2-01CC478871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FAB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F9-415E-BFE2-01CC478871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C742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F9-415E-BFE2-01CC47887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291919"/>
        <c:axId val="295296079"/>
      </c:barChart>
      <c:catAx>
        <c:axId val="29529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5296079"/>
        <c:crosses val="autoZero"/>
        <c:auto val="1"/>
        <c:lblAlgn val="ctr"/>
        <c:lblOffset val="100"/>
        <c:noMultiLvlLbl val="0"/>
      </c:catAx>
      <c:valAx>
        <c:axId val="29529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529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990804837533242E-2"/>
          <c:y val="0.30813279354498069"/>
          <c:w val="0.10639497287948707"/>
          <c:h val="0.18555844665581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273D9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4783558753721"/>
          <c:y val="3.5942995883035997E-2"/>
          <c:w val="0.82325253362468442"/>
          <c:h val="0.76695831103636314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Sheet1!$J$1</c:f>
              <c:strCache>
                <c:ptCount val="1"/>
                <c:pt idx="0">
                  <c:v>Ideal MCR</c:v>
                </c:pt>
              </c:strCache>
            </c:strRef>
          </c:tx>
          <c:spPr>
            <a:ln w="63500" cap="flat" cmpd="sng" algn="ctr">
              <a:solidFill>
                <a:srgbClr val="6AA943"/>
              </a:solidFill>
              <a:prstDash val="sysDash"/>
              <a:round/>
            </a:ln>
            <a:effectLst/>
          </c:spPr>
          <c:marker>
            <c:symbol val="circle"/>
            <c:size val="14"/>
            <c:spPr>
              <a:noFill/>
              <a:ln w="0" cap="flat" cmpd="sng" algn="ctr">
                <a:noFill/>
                <a:round/>
              </a:ln>
              <a:effectLst/>
            </c:spPr>
          </c:marker>
          <c:xVal>
            <c:numRef>
              <c:f>Sheet1!$H$2:$H$32</c:f>
              <c:numCache>
                <c:formatCode>0.0%</c:formatCode>
                <c:ptCount val="31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3.0000000000000027E-2</c:v>
                </c:pt>
                <c:pt idx="4">
                  <c:v>4.0000000000000036E-2</c:v>
                </c:pt>
                <c:pt idx="5">
                  <c:v>5.0000000000000044E-2</c:v>
                </c:pt>
                <c:pt idx="6">
                  <c:v>6.0000000000000053E-2</c:v>
                </c:pt>
                <c:pt idx="7">
                  <c:v>7.0000000000000062E-2</c:v>
                </c:pt>
                <c:pt idx="8">
                  <c:v>8.0000000000000071E-2</c:v>
                </c:pt>
                <c:pt idx="9">
                  <c:v>9.000000000000008E-2</c:v>
                </c:pt>
                <c:pt idx="10">
                  <c:v>0.10000000000000009</c:v>
                </c:pt>
                <c:pt idx="11">
                  <c:v>0.1100000000000001</c:v>
                </c:pt>
                <c:pt idx="12">
                  <c:v>0.12000000000000011</c:v>
                </c:pt>
                <c:pt idx="13">
                  <c:v>0.12999999999999989</c:v>
                </c:pt>
                <c:pt idx="14">
                  <c:v>0.1399999999999999</c:v>
                </c:pt>
                <c:pt idx="15">
                  <c:v>0.14999999999999991</c:v>
                </c:pt>
                <c:pt idx="16">
                  <c:v>0.15999999999999992</c:v>
                </c:pt>
                <c:pt idx="17">
                  <c:v>0.16999999999999993</c:v>
                </c:pt>
                <c:pt idx="18">
                  <c:v>0.17999999999999994</c:v>
                </c:pt>
                <c:pt idx="19">
                  <c:v>0.18999999999999995</c:v>
                </c:pt>
                <c:pt idx="20">
                  <c:v>0.19999999999999996</c:v>
                </c:pt>
                <c:pt idx="21">
                  <c:v>0.20999999999999996</c:v>
                </c:pt>
                <c:pt idx="22">
                  <c:v>0.21999999999999997</c:v>
                </c:pt>
                <c:pt idx="23">
                  <c:v>0.22999999999999998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0.29000000000000004</c:v>
                </c:pt>
                <c:pt idx="30">
                  <c:v>0.30000000000000004</c:v>
                </c:pt>
              </c:numCache>
            </c:numRef>
          </c:xVal>
          <c:yVal>
            <c:numRef>
              <c:f>Sheet1!$J$2:$J$32</c:f>
              <c:numCache>
                <c:formatCode>_(* #,##0.0000_);_(* \(#,##0.0000\);_(* "-"??_);_(@_)</c:formatCode>
                <c:ptCount val="31"/>
                <c:pt idx="0">
                  <c:v>0.91649999999999998</c:v>
                </c:pt>
                <c:pt idx="1">
                  <c:v>0.91649999999999998</c:v>
                </c:pt>
                <c:pt idx="2">
                  <c:v>0.91649999999999998</c:v>
                </c:pt>
                <c:pt idx="3">
                  <c:v>0.91649999999999998</c:v>
                </c:pt>
                <c:pt idx="4">
                  <c:v>0.91649999999999998</c:v>
                </c:pt>
                <c:pt idx="5">
                  <c:v>0.9078571428571427</c:v>
                </c:pt>
                <c:pt idx="6">
                  <c:v>0.89929245283018855</c:v>
                </c:pt>
                <c:pt idx="7">
                  <c:v>0.89088785046728958</c:v>
                </c:pt>
                <c:pt idx="8">
                  <c:v>0.88263888888888875</c:v>
                </c:pt>
                <c:pt idx="9">
                  <c:v>0.87454128440366963</c:v>
                </c:pt>
                <c:pt idx="10">
                  <c:v>0.86659090909090897</c:v>
                </c:pt>
                <c:pt idx="11">
                  <c:v>0.85878378378378373</c:v>
                </c:pt>
                <c:pt idx="12">
                  <c:v>0.85111607142857137</c:v>
                </c:pt>
                <c:pt idx="13">
                  <c:v>0.84358407079646003</c:v>
                </c:pt>
                <c:pt idx="14">
                  <c:v>0.83618421052631564</c:v>
                </c:pt>
                <c:pt idx="15">
                  <c:v>0.82891304347826078</c:v>
                </c:pt>
                <c:pt idx="16">
                  <c:v>0.82484999999999997</c:v>
                </c:pt>
                <c:pt idx="17">
                  <c:v>0.82484999999999997</c:v>
                </c:pt>
                <c:pt idx="18">
                  <c:v>0.82484999999999997</c:v>
                </c:pt>
                <c:pt idx="19">
                  <c:v>0.82484999999999997</c:v>
                </c:pt>
                <c:pt idx="20">
                  <c:v>0.82484999999999997</c:v>
                </c:pt>
                <c:pt idx="21">
                  <c:v>0.82484999999999997</c:v>
                </c:pt>
                <c:pt idx="22">
                  <c:v>0.82484999999999997</c:v>
                </c:pt>
                <c:pt idx="23">
                  <c:v>0.82484999999999997</c:v>
                </c:pt>
                <c:pt idx="24">
                  <c:v>0.82484999999999997</c:v>
                </c:pt>
                <c:pt idx="25">
                  <c:v>0.82484999999999997</c:v>
                </c:pt>
                <c:pt idx="26">
                  <c:v>0.82484999999999997</c:v>
                </c:pt>
                <c:pt idx="27">
                  <c:v>0.82484999999999997</c:v>
                </c:pt>
                <c:pt idx="28">
                  <c:v>0.82484999999999997</c:v>
                </c:pt>
                <c:pt idx="29">
                  <c:v>0.82484999999999997</c:v>
                </c:pt>
                <c:pt idx="30">
                  <c:v>0.82484999999999997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F6-43EE-B880-77CD42A5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53840"/>
        <c:axId val="1231258192"/>
      </c:scatterChart>
      <c:valAx>
        <c:axId val="112385384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Year-Over-Year Value Growth</a:t>
                </a:r>
              </a:p>
            </c:rich>
          </c:tx>
          <c:layout>
            <c:manualLayout>
              <c:xMode val="edge"/>
              <c:yMode val="edge"/>
              <c:x val="0.32530469074272123"/>
              <c:y val="0.891789613343361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1258192"/>
        <c:crosses val="autoZero"/>
        <c:crossBetween val="midCat"/>
      </c:valAx>
      <c:valAx>
        <c:axId val="1231258192"/>
        <c:scaling>
          <c:orientation val="minMax"/>
          <c:max val="0.95000000000000007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Tier One Rate</a:t>
                </a:r>
              </a:p>
            </c:rich>
          </c:tx>
          <c:layout>
            <c:manualLayout>
              <c:xMode val="edge"/>
              <c:yMode val="edge"/>
              <c:x val="7.5999447437491369E-3"/>
              <c:y val="0.2510193818802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8538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4783558753721"/>
          <c:y val="3.5942995883035997E-2"/>
          <c:w val="0.82325253362468442"/>
          <c:h val="0.76695831103636314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Sheet1!$J$1</c:f>
              <c:strCache>
                <c:ptCount val="1"/>
                <c:pt idx="0">
                  <c:v>Ideal MCR</c:v>
                </c:pt>
              </c:strCache>
            </c:strRef>
          </c:tx>
          <c:spPr>
            <a:ln w="63500" cap="flat" cmpd="sng" algn="ctr">
              <a:solidFill>
                <a:srgbClr val="6AA943"/>
              </a:solidFill>
              <a:prstDash val="sysDash"/>
              <a:round/>
            </a:ln>
            <a:effectLst/>
          </c:spPr>
          <c:marker>
            <c:symbol val="circle"/>
            <c:size val="14"/>
            <c:spPr>
              <a:noFill/>
              <a:ln w="0" cap="flat" cmpd="sng" algn="ctr">
                <a:noFill/>
                <a:round/>
              </a:ln>
              <a:effectLst/>
            </c:spPr>
          </c:marker>
          <c:xVal>
            <c:numRef>
              <c:f>Sheet1!$H$2:$H$32</c:f>
              <c:numCache>
                <c:formatCode>0.0%</c:formatCode>
                <c:ptCount val="31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3.0000000000000027E-2</c:v>
                </c:pt>
                <c:pt idx="4">
                  <c:v>4.0000000000000036E-2</c:v>
                </c:pt>
                <c:pt idx="5">
                  <c:v>5.0000000000000044E-2</c:v>
                </c:pt>
                <c:pt idx="6">
                  <c:v>6.0000000000000053E-2</c:v>
                </c:pt>
                <c:pt idx="7">
                  <c:v>7.0000000000000062E-2</c:v>
                </c:pt>
                <c:pt idx="8">
                  <c:v>8.0000000000000071E-2</c:v>
                </c:pt>
                <c:pt idx="9">
                  <c:v>9.000000000000008E-2</c:v>
                </c:pt>
                <c:pt idx="10">
                  <c:v>0.10000000000000009</c:v>
                </c:pt>
                <c:pt idx="11">
                  <c:v>0.1100000000000001</c:v>
                </c:pt>
                <c:pt idx="12">
                  <c:v>0.12000000000000011</c:v>
                </c:pt>
                <c:pt idx="13">
                  <c:v>0.12999999999999989</c:v>
                </c:pt>
                <c:pt idx="14">
                  <c:v>0.1399999999999999</c:v>
                </c:pt>
                <c:pt idx="15">
                  <c:v>0.14999999999999991</c:v>
                </c:pt>
                <c:pt idx="16">
                  <c:v>0.15999999999999992</c:v>
                </c:pt>
                <c:pt idx="17">
                  <c:v>0.16999999999999993</c:v>
                </c:pt>
                <c:pt idx="18">
                  <c:v>0.17999999999999994</c:v>
                </c:pt>
                <c:pt idx="19">
                  <c:v>0.18999999999999995</c:v>
                </c:pt>
                <c:pt idx="20">
                  <c:v>0.19999999999999996</c:v>
                </c:pt>
                <c:pt idx="21">
                  <c:v>0.20999999999999996</c:v>
                </c:pt>
                <c:pt idx="22">
                  <c:v>0.21999999999999997</c:v>
                </c:pt>
                <c:pt idx="23">
                  <c:v>0.22999999999999998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0.29000000000000004</c:v>
                </c:pt>
                <c:pt idx="30">
                  <c:v>0.30000000000000004</c:v>
                </c:pt>
              </c:numCache>
            </c:numRef>
          </c:xVal>
          <c:yVal>
            <c:numRef>
              <c:f>Sheet1!$J$2:$J$32</c:f>
              <c:numCache>
                <c:formatCode>_(* #,##0.0000_);_(* \(#,##0.0000\);_(* "-"??_);_(@_)</c:formatCode>
                <c:ptCount val="31"/>
                <c:pt idx="0">
                  <c:v>0.91649999999999998</c:v>
                </c:pt>
                <c:pt idx="1">
                  <c:v>0.91649999999999998</c:v>
                </c:pt>
                <c:pt idx="2">
                  <c:v>0.91649999999999998</c:v>
                </c:pt>
                <c:pt idx="3">
                  <c:v>0.91649999999999998</c:v>
                </c:pt>
                <c:pt idx="4">
                  <c:v>0.91649999999999998</c:v>
                </c:pt>
                <c:pt idx="5">
                  <c:v>0.9078571428571427</c:v>
                </c:pt>
                <c:pt idx="6">
                  <c:v>0.89929245283018855</c:v>
                </c:pt>
                <c:pt idx="7">
                  <c:v>0.89088785046728958</c:v>
                </c:pt>
                <c:pt idx="8">
                  <c:v>0.88263888888888875</c:v>
                </c:pt>
                <c:pt idx="9">
                  <c:v>0.87454128440366963</c:v>
                </c:pt>
                <c:pt idx="10">
                  <c:v>0.86659090909090897</c:v>
                </c:pt>
                <c:pt idx="11">
                  <c:v>0.85878378378378373</c:v>
                </c:pt>
                <c:pt idx="12">
                  <c:v>0.85111607142857137</c:v>
                </c:pt>
                <c:pt idx="13">
                  <c:v>0.84358407079646003</c:v>
                </c:pt>
                <c:pt idx="14">
                  <c:v>0.83618421052631564</c:v>
                </c:pt>
                <c:pt idx="15">
                  <c:v>0.82891304347826078</c:v>
                </c:pt>
                <c:pt idx="16">
                  <c:v>0.82484999999999997</c:v>
                </c:pt>
                <c:pt idx="17">
                  <c:v>0.82484999999999997</c:v>
                </c:pt>
                <c:pt idx="18">
                  <c:v>0.82484999999999997</c:v>
                </c:pt>
                <c:pt idx="19">
                  <c:v>0.82484999999999997</c:v>
                </c:pt>
                <c:pt idx="20">
                  <c:v>0.82484999999999997</c:v>
                </c:pt>
                <c:pt idx="21">
                  <c:v>0.82484999999999997</c:v>
                </c:pt>
                <c:pt idx="22">
                  <c:v>0.82484999999999997</c:v>
                </c:pt>
                <c:pt idx="23">
                  <c:v>0.82484999999999997</c:v>
                </c:pt>
                <c:pt idx="24">
                  <c:v>0.82484999999999997</c:v>
                </c:pt>
                <c:pt idx="25">
                  <c:v>0.82484999999999997</c:v>
                </c:pt>
                <c:pt idx="26">
                  <c:v>0.82484999999999997</c:v>
                </c:pt>
                <c:pt idx="27">
                  <c:v>0.82484999999999997</c:v>
                </c:pt>
                <c:pt idx="28">
                  <c:v>0.82484999999999997</c:v>
                </c:pt>
                <c:pt idx="29">
                  <c:v>0.82484999999999997</c:v>
                </c:pt>
                <c:pt idx="30">
                  <c:v>0.82484999999999997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13-428F-9478-34BC0EF05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53840"/>
        <c:axId val="1231258192"/>
      </c:scatterChart>
      <c:valAx>
        <c:axId val="112385384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Year-Over-Year Value Growth</a:t>
                </a:r>
              </a:p>
            </c:rich>
          </c:tx>
          <c:layout>
            <c:manualLayout>
              <c:xMode val="edge"/>
              <c:yMode val="edge"/>
              <c:x val="0.32530469074272123"/>
              <c:y val="0.891789613343361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1258192"/>
        <c:crosses val="autoZero"/>
        <c:crossBetween val="midCat"/>
      </c:valAx>
      <c:valAx>
        <c:axId val="1231258192"/>
        <c:scaling>
          <c:orientation val="minMax"/>
          <c:max val="0.95000000000000007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Tier One Rate</a:t>
                </a:r>
              </a:p>
            </c:rich>
          </c:tx>
          <c:layout>
            <c:manualLayout>
              <c:xMode val="edge"/>
              <c:yMode val="edge"/>
              <c:x val="7.5999447437491369E-3"/>
              <c:y val="0.2510193818802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8538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4801265870474"/>
          <c:y val="5.0925896708020987E-2"/>
          <c:w val="0.81432111416694908"/>
          <c:h val="0.766958311036363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'Tax Compression'!$K$48</c:f>
              <c:strCache>
                <c:ptCount val="1"/>
                <c:pt idx="0">
                  <c:v>MCR</c:v>
                </c:pt>
              </c:strCache>
            </c:strRef>
          </c:tx>
          <c:spPr>
            <a:ln w="63500" cap="flat" cmpd="sng" algn="ctr">
              <a:solidFill>
                <a:srgbClr val="6AA94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76200" cap="flat" cmpd="sng" algn="ctr">
                <a:noFill/>
                <a:round/>
              </a:ln>
              <a:effectLst/>
            </c:spPr>
          </c:marker>
          <c:xVal>
            <c:numRef>
              <c:f>'Tax Compression'!$C$49:$C$88</c:f>
              <c:numCache>
                <c:formatCode>0.00%</c:formatCode>
                <c:ptCount val="40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2.0999999999999908E-2</c:v>
                </c:pt>
                <c:pt idx="4">
                  <c:v>2.200000000000002E-2</c:v>
                </c:pt>
                <c:pt idx="5">
                  <c:v>2.2999999999999909E-2</c:v>
                </c:pt>
                <c:pt idx="6">
                  <c:v>2.4000000000000021E-2</c:v>
                </c:pt>
                <c:pt idx="7">
                  <c:v>2.4999999999999911E-2</c:v>
                </c:pt>
                <c:pt idx="8">
                  <c:v>2.6000000000000023E-2</c:v>
                </c:pt>
                <c:pt idx="9">
                  <c:v>2.7000000000000135E-2</c:v>
                </c:pt>
                <c:pt idx="10">
                  <c:v>2.8000000000000025E-2</c:v>
                </c:pt>
                <c:pt idx="11">
                  <c:v>2.9000000000000137E-2</c:v>
                </c:pt>
                <c:pt idx="12">
                  <c:v>3.0000000000000027E-2</c:v>
                </c:pt>
                <c:pt idx="13">
                  <c:v>4.0000000000000036E-2</c:v>
                </c:pt>
                <c:pt idx="14">
                  <c:v>5.0000000000000044E-2</c:v>
                </c:pt>
                <c:pt idx="15">
                  <c:v>6.0000000000000053E-2</c:v>
                </c:pt>
                <c:pt idx="16">
                  <c:v>7.0000000000000062E-2</c:v>
                </c:pt>
                <c:pt idx="17">
                  <c:v>8.0000000000000071E-2</c:v>
                </c:pt>
                <c:pt idx="18">
                  <c:v>9.000000000000008E-2</c:v>
                </c:pt>
                <c:pt idx="19">
                  <c:v>0.10000000000000009</c:v>
                </c:pt>
                <c:pt idx="20">
                  <c:v>0.1100000000000001</c:v>
                </c:pt>
                <c:pt idx="21">
                  <c:v>0.12000000000000011</c:v>
                </c:pt>
                <c:pt idx="22">
                  <c:v>0.12999999999999989</c:v>
                </c:pt>
                <c:pt idx="23">
                  <c:v>0.1399999999999999</c:v>
                </c:pt>
                <c:pt idx="24">
                  <c:v>0.14999999999999991</c:v>
                </c:pt>
                <c:pt idx="25">
                  <c:v>0.15999999999999992</c:v>
                </c:pt>
                <c:pt idx="26">
                  <c:v>0.16999999999999993</c:v>
                </c:pt>
                <c:pt idx="27">
                  <c:v>0.17999999999999994</c:v>
                </c:pt>
                <c:pt idx="28">
                  <c:v>0.18999999999999995</c:v>
                </c:pt>
                <c:pt idx="29">
                  <c:v>0.19999999999999996</c:v>
                </c:pt>
                <c:pt idx="30">
                  <c:v>0.20999999999999996</c:v>
                </c:pt>
                <c:pt idx="31">
                  <c:v>0.21999999999999997</c:v>
                </c:pt>
                <c:pt idx="32">
                  <c:v>0.22999999999999998</c:v>
                </c:pt>
                <c:pt idx="33">
                  <c:v>0.24</c:v>
                </c:pt>
                <c:pt idx="34">
                  <c:v>0.25</c:v>
                </c:pt>
                <c:pt idx="35">
                  <c:v>0.26</c:v>
                </c:pt>
                <c:pt idx="36">
                  <c:v>0.27</c:v>
                </c:pt>
                <c:pt idx="37">
                  <c:v>0.28000000000000003</c:v>
                </c:pt>
                <c:pt idx="38">
                  <c:v>0.29000000000000004</c:v>
                </c:pt>
                <c:pt idx="39">
                  <c:v>0.30000000000000004</c:v>
                </c:pt>
              </c:numCache>
            </c:numRef>
          </c:xVal>
          <c:yVal>
            <c:numRef>
              <c:f>'Tax Compression'!$K$49:$K$88</c:f>
              <c:numCache>
                <c:formatCode>_("$"* #,##0.0000_);_("$"* \(#,##0.0000\);_("$"* "-"??_);_(@_)</c:formatCode>
                <c:ptCount val="40"/>
                <c:pt idx="0">
                  <c:v>0.91339999999999999</c:v>
                </c:pt>
                <c:pt idx="1">
                  <c:v>0.91339999999999999</c:v>
                </c:pt>
                <c:pt idx="2">
                  <c:v>0.91339999999999999</c:v>
                </c:pt>
                <c:pt idx="3">
                  <c:v>0.91339999999999999</c:v>
                </c:pt>
                <c:pt idx="4">
                  <c:v>0.91339999999999999</c:v>
                </c:pt>
                <c:pt idx="5">
                  <c:v>0.91339999999999999</c:v>
                </c:pt>
                <c:pt idx="6">
                  <c:v>0.91339999999999999</c:v>
                </c:pt>
                <c:pt idx="7">
                  <c:v>0.91339999999999999</c:v>
                </c:pt>
                <c:pt idx="8">
                  <c:v>0.91339999999999999</c:v>
                </c:pt>
                <c:pt idx="9">
                  <c:v>0.91339999999999999</c:v>
                </c:pt>
                <c:pt idx="10">
                  <c:v>0.91339999999999999</c:v>
                </c:pt>
                <c:pt idx="11">
                  <c:v>0.91279999999999994</c:v>
                </c:pt>
                <c:pt idx="12">
                  <c:v>0.91190000000000004</c:v>
                </c:pt>
                <c:pt idx="13">
                  <c:v>0.90310000000000001</c:v>
                </c:pt>
                <c:pt idx="14">
                  <c:v>0.89449999999999996</c:v>
                </c:pt>
                <c:pt idx="15">
                  <c:v>0.8861</c:v>
                </c:pt>
                <c:pt idx="16">
                  <c:v>0.87780000000000002</c:v>
                </c:pt>
                <c:pt idx="17">
                  <c:v>0.86970000000000003</c:v>
                </c:pt>
                <c:pt idx="18">
                  <c:v>0.86170000000000002</c:v>
                </c:pt>
                <c:pt idx="19">
                  <c:v>0.85389999999999999</c:v>
                </c:pt>
                <c:pt idx="20">
                  <c:v>0.84619999999999995</c:v>
                </c:pt>
                <c:pt idx="21">
                  <c:v>0.83860000000000001</c:v>
                </c:pt>
                <c:pt idx="22">
                  <c:v>0.83120000000000005</c:v>
                </c:pt>
                <c:pt idx="23">
                  <c:v>0.82389999999999997</c:v>
                </c:pt>
                <c:pt idx="24">
                  <c:v>0.82199999999999995</c:v>
                </c:pt>
                <c:pt idx="25">
                  <c:v>0.82199999999999995</c:v>
                </c:pt>
                <c:pt idx="26">
                  <c:v>0.82199999999999995</c:v>
                </c:pt>
                <c:pt idx="27">
                  <c:v>0.82199999999999995</c:v>
                </c:pt>
                <c:pt idx="28">
                  <c:v>0.82199999999999995</c:v>
                </c:pt>
                <c:pt idx="29">
                  <c:v>0.82199999999999995</c:v>
                </c:pt>
                <c:pt idx="30">
                  <c:v>0.82199999999999995</c:v>
                </c:pt>
                <c:pt idx="31">
                  <c:v>0.82199999999999995</c:v>
                </c:pt>
                <c:pt idx="32">
                  <c:v>0.82199999999999995</c:v>
                </c:pt>
                <c:pt idx="33">
                  <c:v>0.82199999999999995</c:v>
                </c:pt>
                <c:pt idx="34">
                  <c:v>0.82199999999999995</c:v>
                </c:pt>
                <c:pt idx="35">
                  <c:v>0.82199999999999995</c:v>
                </c:pt>
                <c:pt idx="36">
                  <c:v>0.82199999999999995</c:v>
                </c:pt>
                <c:pt idx="37">
                  <c:v>0.82199999999999995</c:v>
                </c:pt>
                <c:pt idx="38">
                  <c:v>0.82199999999999995</c:v>
                </c:pt>
                <c:pt idx="39">
                  <c:v>0.82199999999999995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F1-4DB1-BA69-225D4C4CB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53840"/>
        <c:axId val="1231258192"/>
      </c:scatterChart>
      <c:valAx>
        <c:axId val="112385384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Year-Over-Year Value Growth</a:t>
                </a:r>
              </a:p>
            </c:rich>
          </c:tx>
          <c:layout>
            <c:manualLayout>
              <c:xMode val="edge"/>
              <c:yMode val="edge"/>
              <c:x val="0.39126288372646256"/>
              <c:y val="0.897217949252636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1258192"/>
        <c:crosses val="autoZero"/>
        <c:crossBetween val="midCat"/>
      </c:valAx>
      <c:valAx>
        <c:axId val="1231258192"/>
        <c:scaling>
          <c:orientation val="minMax"/>
          <c:max val="0.95000000000000007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Tier One Rate</a:t>
                </a:r>
              </a:p>
            </c:rich>
          </c:tx>
          <c:layout>
            <c:manualLayout>
              <c:xMode val="edge"/>
              <c:yMode val="edge"/>
              <c:x val="5.5662133142448103E-3"/>
              <c:y val="0.220952665502757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8538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4801265870474"/>
          <c:y val="5.0925896708020987E-2"/>
          <c:w val="0.81432111416694908"/>
          <c:h val="0.766958311036363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'Tax Compression'!$K$48</c:f>
              <c:strCache>
                <c:ptCount val="1"/>
                <c:pt idx="0">
                  <c:v>MCR</c:v>
                </c:pt>
              </c:strCache>
            </c:strRef>
          </c:tx>
          <c:spPr>
            <a:ln w="63500" cap="flat" cmpd="sng" algn="ctr">
              <a:solidFill>
                <a:srgbClr val="6AA94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76200" cap="flat" cmpd="sng" algn="ctr">
                <a:noFill/>
                <a:round/>
              </a:ln>
              <a:effectLst/>
            </c:spPr>
          </c:marker>
          <c:xVal>
            <c:numRef>
              <c:f>'Tax Compression'!$C$49:$C$88</c:f>
              <c:numCache>
                <c:formatCode>0.00%</c:formatCode>
                <c:ptCount val="40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2.0999999999999908E-2</c:v>
                </c:pt>
                <c:pt idx="4">
                  <c:v>2.200000000000002E-2</c:v>
                </c:pt>
                <c:pt idx="5">
                  <c:v>2.2999999999999909E-2</c:v>
                </c:pt>
                <c:pt idx="6">
                  <c:v>2.4000000000000021E-2</c:v>
                </c:pt>
                <c:pt idx="7">
                  <c:v>2.4999999999999911E-2</c:v>
                </c:pt>
                <c:pt idx="8">
                  <c:v>2.6000000000000023E-2</c:v>
                </c:pt>
                <c:pt idx="9">
                  <c:v>2.7000000000000135E-2</c:v>
                </c:pt>
                <c:pt idx="10">
                  <c:v>2.8000000000000025E-2</c:v>
                </c:pt>
                <c:pt idx="11">
                  <c:v>2.9000000000000137E-2</c:v>
                </c:pt>
                <c:pt idx="12">
                  <c:v>3.0000000000000027E-2</c:v>
                </c:pt>
                <c:pt idx="13">
                  <c:v>4.0000000000000036E-2</c:v>
                </c:pt>
                <c:pt idx="14">
                  <c:v>5.0000000000000044E-2</c:v>
                </c:pt>
                <c:pt idx="15">
                  <c:v>6.0000000000000053E-2</c:v>
                </c:pt>
                <c:pt idx="16">
                  <c:v>7.0000000000000062E-2</c:v>
                </c:pt>
                <c:pt idx="17">
                  <c:v>8.0000000000000071E-2</c:v>
                </c:pt>
                <c:pt idx="18">
                  <c:v>9.000000000000008E-2</c:v>
                </c:pt>
                <c:pt idx="19">
                  <c:v>0.10000000000000009</c:v>
                </c:pt>
                <c:pt idx="20">
                  <c:v>0.1100000000000001</c:v>
                </c:pt>
                <c:pt idx="21">
                  <c:v>0.12000000000000011</c:v>
                </c:pt>
                <c:pt idx="22">
                  <c:v>0.12999999999999989</c:v>
                </c:pt>
                <c:pt idx="23">
                  <c:v>0.1399999999999999</c:v>
                </c:pt>
                <c:pt idx="24">
                  <c:v>0.14999999999999991</c:v>
                </c:pt>
                <c:pt idx="25">
                  <c:v>0.15999999999999992</c:v>
                </c:pt>
                <c:pt idx="26">
                  <c:v>0.16999999999999993</c:v>
                </c:pt>
                <c:pt idx="27">
                  <c:v>0.17999999999999994</c:v>
                </c:pt>
                <c:pt idx="28">
                  <c:v>0.18999999999999995</c:v>
                </c:pt>
                <c:pt idx="29">
                  <c:v>0.19999999999999996</c:v>
                </c:pt>
                <c:pt idx="30">
                  <c:v>0.20999999999999996</c:v>
                </c:pt>
                <c:pt idx="31">
                  <c:v>0.21999999999999997</c:v>
                </c:pt>
                <c:pt idx="32">
                  <c:v>0.22999999999999998</c:v>
                </c:pt>
                <c:pt idx="33">
                  <c:v>0.24</c:v>
                </c:pt>
                <c:pt idx="34">
                  <c:v>0.25</c:v>
                </c:pt>
                <c:pt idx="35">
                  <c:v>0.26</c:v>
                </c:pt>
                <c:pt idx="36">
                  <c:v>0.27</c:v>
                </c:pt>
                <c:pt idx="37">
                  <c:v>0.28000000000000003</c:v>
                </c:pt>
                <c:pt idx="38">
                  <c:v>0.29000000000000004</c:v>
                </c:pt>
                <c:pt idx="39">
                  <c:v>0.30000000000000004</c:v>
                </c:pt>
              </c:numCache>
            </c:numRef>
          </c:xVal>
          <c:yVal>
            <c:numRef>
              <c:f>'Tax Compression'!$K$49:$K$88</c:f>
              <c:numCache>
                <c:formatCode>_("$"* #,##0.0000_);_("$"* \(#,##0.0000\);_("$"* "-"??_);_(@_)</c:formatCode>
                <c:ptCount val="40"/>
                <c:pt idx="0">
                  <c:v>0.91339999999999999</c:v>
                </c:pt>
                <c:pt idx="1">
                  <c:v>0.91339999999999999</c:v>
                </c:pt>
                <c:pt idx="2">
                  <c:v>0.91339999999999999</c:v>
                </c:pt>
                <c:pt idx="3">
                  <c:v>0.91339999999999999</c:v>
                </c:pt>
                <c:pt idx="4">
                  <c:v>0.91339999999999999</c:v>
                </c:pt>
                <c:pt idx="5">
                  <c:v>0.91339999999999999</c:v>
                </c:pt>
                <c:pt idx="6">
                  <c:v>0.91339999999999999</c:v>
                </c:pt>
                <c:pt idx="7">
                  <c:v>0.91339999999999999</c:v>
                </c:pt>
                <c:pt idx="8">
                  <c:v>0.91339999999999999</c:v>
                </c:pt>
                <c:pt idx="9">
                  <c:v>0.91339999999999999</c:v>
                </c:pt>
                <c:pt idx="10">
                  <c:v>0.91339999999999999</c:v>
                </c:pt>
                <c:pt idx="11">
                  <c:v>0.91279999999999994</c:v>
                </c:pt>
                <c:pt idx="12">
                  <c:v>0.91190000000000004</c:v>
                </c:pt>
                <c:pt idx="13">
                  <c:v>0.90310000000000001</c:v>
                </c:pt>
                <c:pt idx="14">
                  <c:v>0.89449999999999996</c:v>
                </c:pt>
                <c:pt idx="15">
                  <c:v>0.8861</c:v>
                </c:pt>
                <c:pt idx="16">
                  <c:v>0.87780000000000002</c:v>
                </c:pt>
                <c:pt idx="17">
                  <c:v>0.86970000000000003</c:v>
                </c:pt>
                <c:pt idx="18">
                  <c:v>0.86170000000000002</c:v>
                </c:pt>
                <c:pt idx="19">
                  <c:v>0.85389999999999999</c:v>
                </c:pt>
                <c:pt idx="20">
                  <c:v>0.84619999999999995</c:v>
                </c:pt>
                <c:pt idx="21">
                  <c:v>0.83860000000000001</c:v>
                </c:pt>
                <c:pt idx="22">
                  <c:v>0.83120000000000005</c:v>
                </c:pt>
                <c:pt idx="23">
                  <c:v>0.82389999999999997</c:v>
                </c:pt>
                <c:pt idx="24">
                  <c:v>0.82199999999999995</c:v>
                </c:pt>
                <c:pt idx="25">
                  <c:v>0.82199999999999995</c:v>
                </c:pt>
                <c:pt idx="26">
                  <c:v>0.82199999999999995</c:v>
                </c:pt>
                <c:pt idx="27">
                  <c:v>0.82199999999999995</c:v>
                </c:pt>
                <c:pt idx="28">
                  <c:v>0.82199999999999995</c:v>
                </c:pt>
                <c:pt idx="29">
                  <c:v>0.82199999999999995</c:v>
                </c:pt>
                <c:pt idx="30">
                  <c:v>0.82199999999999995</c:v>
                </c:pt>
                <c:pt idx="31">
                  <c:v>0.82199999999999995</c:v>
                </c:pt>
                <c:pt idx="32">
                  <c:v>0.82199999999999995</c:v>
                </c:pt>
                <c:pt idx="33">
                  <c:v>0.82199999999999995</c:v>
                </c:pt>
                <c:pt idx="34">
                  <c:v>0.82199999999999995</c:v>
                </c:pt>
                <c:pt idx="35">
                  <c:v>0.82199999999999995</c:v>
                </c:pt>
                <c:pt idx="36">
                  <c:v>0.82199999999999995</c:v>
                </c:pt>
                <c:pt idx="37">
                  <c:v>0.82199999999999995</c:v>
                </c:pt>
                <c:pt idx="38">
                  <c:v>0.82199999999999995</c:v>
                </c:pt>
                <c:pt idx="39">
                  <c:v>0.82199999999999995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32-4943-9C9D-A2E54DC96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53840"/>
        <c:axId val="1231258192"/>
      </c:scatterChart>
      <c:valAx>
        <c:axId val="112385384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Year-Over-Year Value Growth</a:t>
                </a:r>
              </a:p>
            </c:rich>
          </c:tx>
          <c:layout>
            <c:manualLayout>
              <c:xMode val="edge"/>
              <c:yMode val="edge"/>
              <c:x val="0.39126288372646256"/>
              <c:y val="0.897217949252636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1258192"/>
        <c:crosses val="autoZero"/>
        <c:crossBetween val="midCat"/>
      </c:valAx>
      <c:valAx>
        <c:axId val="1231258192"/>
        <c:scaling>
          <c:orientation val="minMax"/>
          <c:max val="0.95000000000000007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Tier One Rate</a:t>
                </a:r>
              </a:p>
            </c:rich>
          </c:tx>
          <c:layout>
            <c:manualLayout>
              <c:xMode val="edge"/>
              <c:yMode val="edge"/>
              <c:x val="5.5662133142448103E-3"/>
              <c:y val="0.220952665502757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8538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4801265870474"/>
          <c:y val="5.0925896708020987E-2"/>
          <c:w val="0.81432111416694908"/>
          <c:h val="0.766958311036363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'Tax Compression'!$K$48</c:f>
              <c:strCache>
                <c:ptCount val="1"/>
                <c:pt idx="0">
                  <c:v>MCR</c:v>
                </c:pt>
              </c:strCache>
            </c:strRef>
          </c:tx>
          <c:spPr>
            <a:ln w="63500" cap="flat" cmpd="sng" algn="ctr">
              <a:solidFill>
                <a:srgbClr val="6AA94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76200" cap="flat" cmpd="sng" algn="ctr">
                <a:noFill/>
                <a:round/>
              </a:ln>
              <a:effectLst/>
            </c:spPr>
          </c:marker>
          <c:xVal>
            <c:numRef>
              <c:f>'Tax Compression'!$C$49:$C$88</c:f>
              <c:numCache>
                <c:formatCode>0.00%</c:formatCode>
                <c:ptCount val="40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2.0999999999999908E-2</c:v>
                </c:pt>
                <c:pt idx="4">
                  <c:v>2.200000000000002E-2</c:v>
                </c:pt>
                <c:pt idx="5">
                  <c:v>2.2999999999999909E-2</c:v>
                </c:pt>
                <c:pt idx="6">
                  <c:v>2.4000000000000021E-2</c:v>
                </c:pt>
                <c:pt idx="7">
                  <c:v>2.4999999999999911E-2</c:v>
                </c:pt>
                <c:pt idx="8">
                  <c:v>2.6000000000000023E-2</c:v>
                </c:pt>
                <c:pt idx="9">
                  <c:v>2.7000000000000135E-2</c:v>
                </c:pt>
                <c:pt idx="10">
                  <c:v>2.8000000000000025E-2</c:v>
                </c:pt>
                <c:pt idx="11">
                  <c:v>2.9000000000000137E-2</c:v>
                </c:pt>
                <c:pt idx="12">
                  <c:v>3.0000000000000027E-2</c:v>
                </c:pt>
                <c:pt idx="13">
                  <c:v>4.0000000000000036E-2</c:v>
                </c:pt>
                <c:pt idx="14">
                  <c:v>5.0000000000000044E-2</c:v>
                </c:pt>
                <c:pt idx="15">
                  <c:v>6.0000000000000053E-2</c:v>
                </c:pt>
                <c:pt idx="16">
                  <c:v>7.0000000000000062E-2</c:v>
                </c:pt>
                <c:pt idx="17">
                  <c:v>8.0000000000000071E-2</c:v>
                </c:pt>
                <c:pt idx="18">
                  <c:v>9.000000000000008E-2</c:v>
                </c:pt>
                <c:pt idx="19">
                  <c:v>0.10000000000000009</c:v>
                </c:pt>
                <c:pt idx="20">
                  <c:v>0.1100000000000001</c:v>
                </c:pt>
                <c:pt idx="21">
                  <c:v>0.12000000000000011</c:v>
                </c:pt>
                <c:pt idx="22">
                  <c:v>0.12999999999999989</c:v>
                </c:pt>
                <c:pt idx="23">
                  <c:v>0.1399999999999999</c:v>
                </c:pt>
                <c:pt idx="24">
                  <c:v>0.14999999999999991</c:v>
                </c:pt>
                <c:pt idx="25">
                  <c:v>0.15999999999999992</c:v>
                </c:pt>
                <c:pt idx="26">
                  <c:v>0.16999999999999993</c:v>
                </c:pt>
                <c:pt idx="27">
                  <c:v>0.17999999999999994</c:v>
                </c:pt>
                <c:pt idx="28">
                  <c:v>0.18999999999999995</c:v>
                </c:pt>
                <c:pt idx="29">
                  <c:v>0.19999999999999996</c:v>
                </c:pt>
                <c:pt idx="30">
                  <c:v>0.20999999999999996</c:v>
                </c:pt>
                <c:pt idx="31">
                  <c:v>0.21999999999999997</c:v>
                </c:pt>
                <c:pt idx="32">
                  <c:v>0.22999999999999998</c:v>
                </c:pt>
                <c:pt idx="33">
                  <c:v>0.24</c:v>
                </c:pt>
                <c:pt idx="34">
                  <c:v>0.25</c:v>
                </c:pt>
                <c:pt idx="35">
                  <c:v>0.26</c:v>
                </c:pt>
                <c:pt idx="36">
                  <c:v>0.27</c:v>
                </c:pt>
                <c:pt idx="37">
                  <c:v>0.28000000000000003</c:v>
                </c:pt>
                <c:pt idx="38">
                  <c:v>0.29000000000000004</c:v>
                </c:pt>
                <c:pt idx="39">
                  <c:v>0.30000000000000004</c:v>
                </c:pt>
              </c:numCache>
            </c:numRef>
          </c:xVal>
          <c:yVal>
            <c:numRef>
              <c:f>'Tax Compression'!$K$49:$K$88</c:f>
              <c:numCache>
                <c:formatCode>_("$"* #,##0.0000_);_("$"* \(#,##0.0000\);_("$"* "-"??_);_(@_)</c:formatCode>
                <c:ptCount val="40"/>
                <c:pt idx="0">
                  <c:v>0.91339999999999999</c:v>
                </c:pt>
                <c:pt idx="1">
                  <c:v>0.91339999999999999</c:v>
                </c:pt>
                <c:pt idx="2">
                  <c:v>0.91339999999999999</c:v>
                </c:pt>
                <c:pt idx="3">
                  <c:v>0.91339999999999999</c:v>
                </c:pt>
                <c:pt idx="4">
                  <c:v>0.91339999999999999</c:v>
                </c:pt>
                <c:pt idx="5">
                  <c:v>0.91339999999999999</c:v>
                </c:pt>
                <c:pt idx="6">
                  <c:v>0.91339999999999999</c:v>
                </c:pt>
                <c:pt idx="7">
                  <c:v>0.91339999999999999</c:v>
                </c:pt>
                <c:pt idx="8">
                  <c:v>0.91339999999999999</c:v>
                </c:pt>
                <c:pt idx="9">
                  <c:v>0.91339999999999999</c:v>
                </c:pt>
                <c:pt idx="10">
                  <c:v>0.91339999999999999</c:v>
                </c:pt>
                <c:pt idx="11">
                  <c:v>0.91279999999999994</c:v>
                </c:pt>
                <c:pt idx="12">
                  <c:v>0.91190000000000004</c:v>
                </c:pt>
                <c:pt idx="13">
                  <c:v>0.90310000000000001</c:v>
                </c:pt>
                <c:pt idx="14">
                  <c:v>0.89449999999999996</c:v>
                </c:pt>
                <c:pt idx="15">
                  <c:v>0.8861</c:v>
                </c:pt>
                <c:pt idx="16">
                  <c:v>0.87780000000000002</c:v>
                </c:pt>
                <c:pt idx="17">
                  <c:v>0.86970000000000003</c:v>
                </c:pt>
                <c:pt idx="18">
                  <c:v>0.86170000000000002</c:v>
                </c:pt>
                <c:pt idx="19">
                  <c:v>0.85389999999999999</c:v>
                </c:pt>
                <c:pt idx="20">
                  <c:v>0.84619999999999995</c:v>
                </c:pt>
                <c:pt idx="21">
                  <c:v>0.83860000000000001</c:v>
                </c:pt>
                <c:pt idx="22">
                  <c:v>0.83120000000000005</c:v>
                </c:pt>
                <c:pt idx="23">
                  <c:v>0.82389999999999997</c:v>
                </c:pt>
                <c:pt idx="24">
                  <c:v>0.82199999999999995</c:v>
                </c:pt>
                <c:pt idx="25">
                  <c:v>0.82199999999999995</c:v>
                </c:pt>
                <c:pt idx="26">
                  <c:v>0.82199999999999995</c:v>
                </c:pt>
                <c:pt idx="27">
                  <c:v>0.82199999999999995</c:v>
                </c:pt>
                <c:pt idx="28">
                  <c:v>0.82199999999999995</c:v>
                </c:pt>
                <c:pt idx="29">
                  <c:v>0.82199999999999995</c:v>
                </c:pt>
                <c:pt idx="30">
                  <c:v>0.82199999999999995</c:v>
                </c:pt>
                <c:pt idx="31">
                  <c:v>0.82199999999999995</c:v>
                </c:pt>
                <c:pt idx="32">
                  <c:v>0.82199999999999995</c:v>
                </c:pt>
                <c:pt idx="33">
                  <c:v>0.82199999999999995</c:v>
                </c:pt>
                <c:pt idx="34">
                  <c:v>0.82199999999999995</c:v>
                </c:pt>
                <c:pt idx="35">
                  <c:v>0.82199999999999995</c:v>
                </c:pt>
                <c:pt idx="36">
                  <c:v>0.82199999999999995</c:v>
                </c:pt>
                <c:pt idx="37">
                  <c:v>0.82199999999999995</c:v>
                </c:pt>
                <c:pt idx="38">
                  <c:v>0.82199999999999995</c:v>
                </c:pt>
                <c:pt idx="39">
                  <c:v>0.82199999999999995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65-4EF4-A00C-BA5FA898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53840"/>
        <c:axId val="1231258192"/>
      </c:scatterChart>
      <c:valAx>
        <c:axId val="112385384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Year-Over-Year Value Growth</a:t>
                </a:r>
              </a:p>
            </c:rich>
          </c:tx>
          <c:layout>
            <c:manualLayout>
              <c:xMode val="edge"/>
              <c:yMode val="edge"/>
              <c:x val="0.39126288372646256"/>
              <c:y val="0.897217949252636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1258192"/>
        <c:crosses val="autoZero"/>
        <c:crossBetween val="midCat"/>
      </c:valAx>
      <c:valAx>
        <c:axId val="1231258192"/>
        <c:scaling>
          <c:orientation val="minMax"/>
          <c:max val="0.95000000000000007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Tier One Rate</a:t>
                </a:r>
              </a:p>
            </c:rich>
          </c:tx>
          <c:layout>
            <c:manualLayout>
              <c:xMode val="edge"/>
              <c:yMode val="edge"/>
              <c:x val="5.5662133142448103E-3"/>
              <c:y val="0.220952665502757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8538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9251026636024"/>
          <c:y val="5.0925896708020987E-2"/>
          <c:w val="0.82197661655929377"/>
          <c:h val="0.766958311036363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'Tax Compression'!$K$113</c:f>
              <c:strCache>
                <c:ptCount val="1"/>
                <c:pt idx="0">
                  <c:v>MCR</c:v>
                </c:pt>
              </c:strCache>
            </c:strRef>
          </c:tx>
          <c:spPr>
            <a:ln w="66675" cap="flat" cmpd="sng" algn="ctr">
              <a:solidFill>
                <a:srgbClr val="6AA94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76200" cap="flat" cmpd="sng" algn="ctr">
                <a:noFill/>
                <a:round/>
              </a:ln>
              <a:effectLst/>
            </c:spPr>
          </c:marker>
          <c:xVal>
            <c:numRef>
              <c:f>'Tax Compression'!$C$114:$C$161</c:f>
              <c:numCache>
                <c:formatCode>0.00%</c:formatCode>
                <c:ptCount val="48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2.0999999999999908E-2</c:v>
                </c:pt>
                <c:pt idx="4">
                  <c:v>2.200000000000002E-2</c:v>
                </c:pt>
                <c:pt idx="5">
                  <c:v>2.2999999999999909E-2</c:v>
                </c:pt>
                <c:pt idx="6">
                  <c:v>2.4000000000000021E-2</c:v>
                </c:pt>
                <c:pt idx="7">
                  <c:v>2.4999999999999911E-2</c:v>
                </c:pt>
                <c:pt idx="8">
                  <c:v>2.6000000000000023E-2</c:v>
                </c:pt>
                <c:pt idx="9">
                  <c:v>2.7000000000000135E-2</c:v>
                </c:pt>
                <c:pt idx="10">
                  <c:v>2.8000000000000025E-2</c:v>
                </c:pt>
                <c:pt idx="11">
                  <c:v>2.9000000000000137E-2</c:v>
                </c:pt>
                <c:pt idx="12">
                  <c:v>3.0000000000000027E-2</c:v>
                </c:pt>
                <c:pt idx="13">
                  <c:v>4.0000000000000036E-2</c:v>
                </c:pt>
                <c:pt idx="14">
                  <c:v>4.0999999999999925E-2</c:v>
                </c:pt>
                <c:pt idx="15">
                  <c:v>4.2000000000000037E-2</c:v>
                </c:pt>
                <c:pt idx="16">
                  <c:v>4.2999999999999927E-2</c:v>
                </c:pt>
                <c:pt idx="17">
                  <c:v>4.4000000000000039E-2</c:v>
                </c:pt>
                <c:pt idx="18">
                  <c:v>4.4999999999999929E-2</c:v>
                </c:pt>
                <c:pt idx="19">
                  <c:v>4.6000000000000041E-2</c:v>
                </c:pt>
                <c:pt idx="20">
                  <c:v>4.709999999999992E-2</c:v>
                </c:pt>
                <c:pt idx="21">
                  <c:v>4.8000000000000043E-2</c:v>
                </c:pt>
                <c:pt idx="22">
                  <c:v>5.0000000000000044E-2</c:v>
                </c:pt>
                <c:pt idx="23">
                  <c:v>6.0000000000000053E-2</c:v>
                </c:pt>
                <c:pt idx="24">
                  <c:v>7.0000000000000062E-2</c:v>
                </c:pt>
                <c:pt idx="25">
                  <c:v>8.0000000000000071E-2</c:v>
                </c:pt>
                <c:pt idx="26">
                  <c:v>9.000000000000008E-2</c:v>
                </c:pt>
                <c:pt idx="27">
                  <c:v>0.10000000000000009</c:v>
                </c:pt>
                <c:pt idx="28">
                  <c:v>0.1100000000000001</c:v>
                </c:pt>
                <c:pt idx="29">
                  <c:v>0.12000000000000011</c:v>
                </c:pt>
                <c:pt idx="30">
                  <c:v>0.12999999999999989</c:v>
                </c:pt>
                <c:pt idx="31">
                  <c:v>0.1399999999999999</c:v>
                </c:pt>
                <c:pt idx="32">
                  <c:v>0.14999999999999991</c:v>
                </c:pt>
                <c:pt idx="33">
                  <c:v>0.15999999999999992</c:v>
                </c:pt>
                <c:pt idx="34">
                  <c:v>0.16999999999999993</c:v>
                </c:pt>
                <c:pt idx="35">
                  <c:v>0.17999999999999994</c:v>
                </c:pt>
                <c:pt idx="36">
                  <c:v>0.18999999999999995</c:v>
                </c:pt>
                <c:pt idx="37">
                  <c:v>0.19999999999999996</c:v>
                </c:pt>
                <c:pt idx="38">
                  <c:v>0.20999999999999996</c:v>
                </c:pt>
                <c:pt idx="39">
                  <c:v>0.21999999999999997</c:v>
                </c:pt>
                <c:pt idx="40">
                  <c:v>0.22999999999999998</c:v>
                </c:pt>
                <c:pt idx="41">
                  <c:v>0.24</c:v>
                </c:pt>
                <c:pt idx="42">
                  <c:v>0.25</c:v>
                </c:pt>
                <c:pt idx="43">
                  <c:v>0.26</c:v>
                </c:pt>
                <c:pt idx="44">
                  <c:v>0.27</c:v>
                </c:pt>
                <c:pt idx="45">
                  <c:v>0.28000000000000003</c:v>
                </c:pt>
                <c:pt idx="46">
                  <c:v>0.29000000000000004</c:v>
                </c:pt>
                <c:pt idx="47">
                  <c:v>0.30000000000000004</c:v>
                </c:pt>
              </c:numCache>
            </c:numRef>
          </c:xVal>
          <c:yVal>
            <c:numRef>
              <c:f>'Tax Compression'!$K$114:$K$161</c:f>
              <c:numCache>
                <c:formatCode>_("$"* #,##0.0000_);_("$"* \(#,##0.0000\);_("$"* "-"??_);_(@_)</c:formatCode>
                <c:ptCount val="48"/>
                <c:pt idx="0">
                  <c:v>0.89410000000000001</c:v>
                </c:pt>
                <c:pt idx="1">
                  <c:v>0.89410000000000001</c:v>
                </c:pt>
                <c:pt idx="2">
                  <c:v>0.89410000000000001</c:v>
                </c:pt>
                <c:pt idx="3">
                  <c:v>0.89410000000000001</c:v>
                </c:pt>
                <c:pt idx="4">
                  <c:v>0.89410000000000001</c:v>
                </c:pt>
                <c:pt idx="5">
                  <c:v>0.89410000000000001</c:v>
                </c:pt>
                <c:pt idx="6">
                  <c:v>0.89410000000000001</c:v>
                </c:pt>
                <c:pt idx="7">
                  <c:v>0.89410000000000001</c:v>
                </c:pt>
                <c:pt idx="8">
                  <c:v>0.89410000000000001</c:v>
                </c:pt>
                <c:pt idx="9">
                  <c:v>0.89410000000000001</c:v>
                </c:pt>
                <c:pt idx="10">
                  <c:v>0.89410000000000001</c:v>
                </c:pt>
                <c:pt idx="11">
                  <c:v>0.89410000000000001</c:v>
                </c:pt>
                <c:pt idx="12">
                  <c:v>0.89410000000000001</c:v>
                </c:pt>
                <c:pt idx="13">
                  <c:v>0.89410000000000001</c:v>
                </c:pt>
                <c:pt idx="14">
                  <c:v>0.89410000000000001</c:v>
                </c:pt>
                <c:pt idx="15">
                  <c:v>0.89410000000000001</c:v>
                </c:pt>
                <c:pt idx="16">
                  <c:v>0.89410000000000001</c:v>
                </c:pt>
                <c:pt idx="17">
                  <c:v>0.89410000000000001</c:v>
                </c:pt>
                <c:pt idx="18">
                  <c:v>0.89410000000000001</c:v>
                </c:pt>
                <c:pt idx="19">
                  <c:v>0.89410000000000001</c:v>
                </c:pt>
                <c:pt idx="20">
                  <c:v>0.89410000000000001</c:v>
                </c:pt>
                <c:pt idx="21">
                  <c:v>0.89329999999999998</c:v>
                </c:pt>
                <c:pt idx="22">
                  <c:v>0.89159999999999995</c:v>
                </c:pt>
                <c:pt idx="23">
                  <c:v>0.88319999999999999</c:v>
                </c:pt>
                <c:pt idx="24">
                  <c:v>0.87490000000000001</c:v>
                </c:pt>
                <c:pt idx="25">
                  <c:v>0.86680000000000001</c:v>
                </c:pt>
                <c:pt idx="26">
                  <c:v>0.8589</c:v>
                </c:pt>
                <c:pt idx="27">
                  <c:v>0.85109999999999997</c:v>
                </c:pt>
                <c:pt idx="28">
                  <c:v>0.84340000000000004</c:v>
                </c:pt>
                <c:pt idx="29">
                  <c:v>0.83589999999999998</c:v>
                </c:pt>
                <c:pt idx="30">
                  <c:v>0.82850000000000001</c:v>
                </c:pt>
                <c:pt idx="31">
                  <c:v>0.82120000000000004</c:v>
                </c:pt>
                <c:pt idx="32">
                  <c:v>0.81410000000000005</c:v>
                </c:pt>
                <c:pt idx="33">
                  <c:v>0.80700000000000005</c:v>
                </c:pt>
                <c:pt idx="34">
                  <c:v>0.80459999999999998</c:v>
                </c:pt>
                <c:pt idx="35">
                  <c:v>0.80459999999999998</c:v>
                </c:pt>
                <c:pt idx="36">
                  <c:v>0.80459999999999998</c:v>
                </c:pt>
                <c:pt idx="37">
                  <c:v>0.80459999999999998</c:v>
                </c:pt>
                <c:pt idx="38">
                  <c:v>0.80459999999999998</c:v>
                </c:pt>
                <c:pt idx="39">
                  <c:v>0.80459999999999998</c:v>
                </c:pt>
                <c:pt idx="40">
                  <c:v>0.80459999999999998</c:v>
                </c:pt>
                <c:pt idx="41">
                  <c:v>0.80459999999999998</c:v>
                </c:pt>
                <c:pt idx="42">
                  <c:v>0.80459999999999998</c:v>
                </c:pt>
                <c:pt idx="43">
                  <c:v>0.80459999999999998</c:v>
                </c:pt>
                <c:pt idx="44">
                  <c:v>0.80459999999999998</c:v>
                </c:pt>
                <c:pt idx="45">
                  <c:v>0.80459999999999998</c:v>
                </c:pt>
                <c:pt idx="46">
                  <c:v>0.80459999999999998</c:v>
                </c:pt>
                <c:pt idx="47">
                  <c:v>0.80459999999999998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40-4403-BC84-424718CE5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53840"/>
        <c:axId val="1231258192"/>
      </c:scatterChart>
      <c:valAx>
        <c:axId val="112385384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Year-Over-Year Value Growth</a:t>
                </a:r>
              </a:p>
            </c:rich>
          </c:tx>
          <c:layout>
            <c:manualLayout>
              <c:xMode val="edge"/>
              <c:yMode val="edge"/>
              <c:x val="0.38758453837384083"/>
              <c:y val="0.8972179751802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1258192"/>
        <c:crosses val="autoZero"/>
        <c:crossBetween val="midCat"/>
      </c:valAx>
      <c:valAx>
        <c:axId val="1231258192"/>
        <c:scaling>
          <c:orientation val="minMax"/>
          <c:max val="0.95000000000000007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Tier One Rate</a:t>
                </a:r>
              </a:p>
            </c:rich>
          </c:tx>
          <c:layout>
            <c:manualLayout>
              <c:xMode val="edge"/>
              <c:yMode val="edge"/>
              <c:x val="1.7384621180725616E-3"/>
              <c:y val="0.201952956363030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8538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9251026636024"/>
          <c:y val="5.0925896708020987E-2"/>
          <c:w val="0.82197661655929377"/>
          <c:h val="0.766958311036363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'Tax Compression'!$K$113</c:f>
              <c:strCache>
                <c:ptCount val="1"/>
                <c:pt idx="0">
                  <c:v>MCR</c:v>
                </c:pt>
              </c:strCache>
            </c:strRef>
          </c:tx>
          <c:spPr>
            <a:ln w="66675" cap="flat" cmpd="sng" algn="ctr">
              <a:solidFill>
                <a:srgbClr val="6AA94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76200" cap="flat" cmpd="sng" algn="ctr">
                <a:noFill/>
                <a:round/>
              </a:ln>
              <a:effectLst/>
            </c:spPr>
          </c:marker>
          <c:xVal>
            <c:numRef>
              <c:f>'Tax Compression'!$C$114:$C$161</c:f>
              <c:numCache>
                <c:formatCode>0.00%</c:formatCode>
                <c:ptCount val="48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2.0999999999999908E-2</c:v>
                </c:pt>
                <c:pt idx="4">
                  <c:v>2.200000000000002E-2</c:v>
                </c:pt>
                <c:pt idx="5">
                  <c:v>2.2999999999999909E-2</c:v>
                </c:pt>
                <c:pt idx="6">
                  <c:v>2.4000000000000021E-2</c:v>
                </c:pt>
                <c:pt idx="7">
                  <c:v>2.4999999999999911E-2</c:v>
                </c:pt>
                <c:pt idx="8">
                  <c:v>2.6000000000000023E-2</c:v>
                </c:pt>
                <c:pt idx="9">
                  <c:v>2.7000000000000135E-2</c:v>
                </c:pt>
                <c:pt idx="10">
                  <c:v>2.8000000000000025E-2</c:v>
                </c:pt>
                <c:pt idx="11">
                  <c:v>2.9000000000000137E-2</c:v>
                </c:pt>
                <c:pt idx="12">
                  <c:v>3.0000000000000027E-2</c:v>
                </c:pt>
                <c:pt idx="13">
                  <c:v>4.0000000000000036E-2</c:v>
                </c:pt>
                <c:pt idx="14">
                  <c:v>4.0999999999999925E-2</c:v>
                </c:pt>
                <c:pt idx="15">
                  <c:v>4.2000000000000037E-2</c:v>
                </c:pt>
                <c:pt idx="16">
                  <c:v>4.2999999999999927E-2</c:v>
                </c:pt>
                <c:pt idx="17">
                  <c:v>4.4000000000000039E-2</c:v>
                </c:pt>
                <c:pt idx="18">
                  <c:v>4.4999999999999929E-2</c:v>
                </c:pt>
                <c:pt idx="19">
                  <c:v>4.6000000000000041E-2</c:v>
                </c:pt>
                <c:pt idx="20">
                  <c:v>4.709999999999992E-2</c:v>
                </c:pt>
                <c:pt idx="21">
                  <c:v>4.8000000000000043E-2</c:v>
                </c:pt>
                <c:pt idx="22">
                  <c:v>5.0000000000000044E-2</c:v>
                </c:pt>
                <c:pt idx="23">
                  <c:v>6.0000000000000053E-2</c:v>
                </c:pt>
                <c:pt idx="24">
                  <c:v>7.0000000000000062E-2</c:v>
                </c:pt>
                <c:pt idx="25">
                  <c:v>8.0000000000000071E-2</c:v>
                </c:pt>
                <c:pt idx="26">
                  <c:v>9.000000000000008E-2</c:v>
                </c:pt>
                <c:pt idx="27">
                  <c:v>0.10000000000000009</c:v>
                </c:pt>
                <c:pt idx="28">
                  <c:v>0.1100000000000001</c:v>
                </c:pt>
                <c:pt idx="29">
                  <c:v>0.12000000000000011</c:v>
                </c:pt>
                <c:pt idx="30">
                  <c:v>0.12999999999999989</c:v>
                </c:pt>
                <c:pt idx="31">
                  <c:v>0.1399999999999999</c:v>
                </c:pt>
                <c:pt idx="32">
                  <c:v>0.14999999999999991</c:v>
                </c:pt>
                <c:pt idx="33">
                  <c:v>0.15999999999999992</c:v>
                </c:pt>
                <c:pt idx="34">
                  <c:v>0.16999999999999993</c:v>
                </c:pt>
                <c:pt idx="35">
                  <c:v>0.17999999999999994</c:v>
                </c:pt>
                <c:pt idx="36">
                  <c:v>0.18999999999999995</c:v>
                </c:pt>
                <c:pt idx="37">
                  <c:v>0.19999999999999996</c:v>
                </c:pt>
                <c:pt idx="38">
                  <c:v>0.20999999999999996</c:v>
                </c:pt>
                <c:pt idx="39">
                  <c:v>0.21999999999999997</c:v>
                </c:pt>
                <c:pt idx="40">
                  <c:v>0.22999999999999998</c:v>
                </c:pt>
                <c:pt idx="41">
                  <c:v>0.24</c:v>
                </c:pt>
                <c:pt idx="42">
                  <c:v>0.25</c:v>
                </c:pt>
                <c:pt idx="43">
                  <c:v>0.26</c:v>
                </c:pt>
                <c:pt idx="44">
                  <c:v>0.27</c:v>
                </c:pt>
                <c:pt idx="45">
                  <c:v>0.28000000000000003</c:v>
                </c:pt>
                <c:pt idx="46">
                  <c:v>0.29000000000000004</c:v>
                </c:pt>
                <c:pt idx="47">
                  <c:v>0.30000000000000004</c:v>
                </c:pt>
              </c:numCache>
            </c:numRef>
          </c:xVal>
          <c:yVal>
            <c:numRef>
              <c:f>'Tax Compression'!$K$114:$K$161</c:f>
              <c:numCache>
                <c:formatCode>_("$"* #,##0.0000_);_("$"* \(#,##0.0000\);_("$"* "-"??_);_(@_)</c:formatCode>
                <c:ptCount val="48"/>
                <c:pt idx="0">
                  <c:v>0.89410000000000001</c:v>
                </c:pt>
                <c:pt idx="1">
                  <c:v>0.89410000000000001</c:v>
                </c:pt>
                <c:pt idx="2">
                  <c:v>0.89410000000000001</c:v>
                </c:pt>
                <c:pt idx="3">
                  <c:v>0.89410000000000001</c:v>
                </c:pt>
                <c:pt idx="4">
                  <c:v>0.89410000000000001</c:v>
                </c:pt>
                <c:pt idx="5">
                  <c:v>0.89410000000000001</c:v>
                </c:pt>
                <c:pt idx="6">
                  <c:v>0.89410000000000001</c:v>
                </c:pt>
                <c:pt idx="7">
                  <c:v>0.89410000000000001</c:v>
                </c:pt>
                <c:pt idx="8">
                  <c:v>0.89410000000000001</c:v>
                </c:pt>
                <c:pt idx="9">
                  <c:v>0.89410000000000001</c:v>
                </c:pt>
                <c:pt idx="10">
                  <c:v>0.89410000000000001</c:v>
                </c:pt>
                <c:pt idx="11">
                  <c:v>0.89410000000000001</c:v>
                </c:pt>
                <c:pt idx="12">
                  <c:v>0.89410000000000001</c:v>
                </c:pt>
                <c:pt idx="13">
                  <c:v>0.89410000000000001</c:v>
                </c:pt>
                <c:pt idx="14">
                  <c:v>0.89410000000000001</c:v>
                </c:pt>
                <c:pt idx="15">
                  <c:v>0.89410000000000001</c:v>
                </c:pt>
                <c:pt idx="16">
                  <c:v>0.89410000000000001</c:v>
                </c:pt>
                <c:pt idx="17">
                  <c:v>0.89410000000000001</c:v>
                </c:pt>
                <c:pt idx="18">
                  <c:v>0.89410000000000001</c:v>
                </c:pt>
                <c:pt idx="19">
                  <c:v>0.89410000000000001</c:v>
                </c:pt>
                <c:pt idx="20">
                  <c:v>0.89410000000000001</c:v>
                </c:pt>
                <c:pt idx="21">
                  <c:v>0.89329999999999998</c:v>
                </c:pt>
                <c:pt idx="22">
                  <c:v>0.89159999999999995</c:v>
                </c:pt>
                <c:pt idx="23">
                  <c:v>0.88319999999999999</c:v>
                </c:pt>
                <c:pt idx="24">
                  <c:v>0.87490000000000001</c:v>
                </c:pt>
                <c:pt idx="25">
                  <c:v>0.86680000000000001</c:v>
                </c:pt>
                <c:pt idx="26">
                  <c:v>0.8589</c:v>
                </c:pt>
                <c:pt idx="27">
                  <c:v>0.85109999999999997</c:v>
                </c:pt>
                <c:pt idx="28">
                  <c:v>0.84340000000000004</c:v>
                </c:pt>
                <c:pt idx="29">
                  <c:v>0.83589999999999998</c:v>
                </c:pt>
                <c:pt idx="30">
                  <c:v>0.82850000000000001</c:v>
                </c:pt>
                <c:pt idx="31">
                  <c:v>0.82120000000000004</c:v>
                </c:pt>
                <c:pt idx="32">
                  <c:v>0.81410000000000005</c:v>
                </c:pt>
                <c:pt idx="33">
                  <c:v>0.80700000000000005</c:v>
                </c:pt>
                <c:pt idx="34">
                  <c:v>0.80459999999999998</c:v>
                </c:pt>
                <c:pt idx="35">
                  <c:v>0.80459999999999998</c:v>
                </c:pt>
                <c:pt idx="36">
                  <c:v>0.80459999999999998</c:v>
                </c:pt>
                <c:pt idx="37">
                  <c:v>0.80459999999999998</c:v>
                </c:pt>
                <c:pt idx="38">
                  <c:v>0.80459999999999998</c:v>
                </c:pt>
                <c:pt idx="39">
                  <c:v>0.80459999999999998</c:v>
                </c:pt>
                <c:pt idx="40">
                  <c:v>0.80459999999999998</c:v>
                </c:pt>
                <c:pt idx="41">
                  <c:v>0.80459999999999998</c:v>
                </c:pt>
                <c:pt idx="42">
                  <c:v>0.80459999999999998</c:v>
                </c:pt>
                <c:pt idx="43">
                  <c:v>0.80459999999999998</c:v>
                </c:pt>
                <c:pt idx="44">
                  <c:v>0.80459999999999998</c:v>
                </c:pt>
                <c:pt idx="45">
                  <c:v>0.80459999999999998</c:v>
                </c:pt>
                <c:pt idx="46">
                  <c:v>0.80459999999999998</c:v>
                </c:pt>
                <c:pt idx="47">
                  <c:v>0.80459999999999998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BB-45F4-A35A-4A086E057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53840"/>
        <c:axId val="1231258192"/>
      </c:scatterChart>
      <c:valAx>
        <c:axId val="112385384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Year-Over-Year Value Growth</a:t>
                </a:r>
              </a:p>
            </c:rich>
          </c:tx>
          <c:layout>
            <c:manualLayout>
              <c:xMode val="edge"/>
              <c:yMode val="edge"/>
              <c:x val="0.38758453837384083"/>
              <c:y val="0.8972179751802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1258192"/>
        <c:crosses val="autoZero"/>
        <c:crossBetween val="midCat"/>
      </c:valAx>
      <c:valAx>
        <c:axId val="1231258192"/>
        <c:scaling>
          <c:orientation val="minMax"/>
          <c:max val="0.95000000000000007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Tier One Rate</a:t>
                </a:r>
              </a:p>
            </c:rich>
          </c:tx>
          <c:layout>
            <c:manualLayout>
              <c:xMode val="edge"/>
              <c:yMode val="edge"/>
              <c:x val="1.7384621180725616E-3"/>
              <c:y val="0.201952956363030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8538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9251026636024"/>
          <c:y val="5.0925896708020987E-2"/>
          <c:w val="0.82197661655929377"/>
          <c:h val="0.766958311036363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'Tax Compression'!$K$113</c:f>
              <c:strCache>
                <c:ptCount val="1"/>
                <c:pt idx="0">
                  <c:v>MCR</c:v>
                </c:pt>
              </c:strCache>
            </c:strRef>
          </c:tx>
          <c:spPr>
            <a:ln w="66675" cap="flat" cmpd="sng" algn="ctr">
              <a:solidFill>
                <a:srgbClr val="6AA94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76200" cap="flat" cmpd="sng" algn="ctr">
                <a:noFill/>
                <a:round/>
              </a:ln>
              <a:effectLst/>
            </c:spPr>
          </c:marker>
          <c:xVal>
            <c:numRef>
              <c:f>'Tax Compression'!$C$114:$C$161</c:f>
              <c:numCache>
                <c:formatCode>0.00%</c:formatCode>
                <c:ptCount val="48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2.0999999999999908E-2</c:v>
                </c:pt>
                <c:pt idx="4">
                  <c:v>2.200000000000002E-2</c:v>
                </c:pt>
                <c:pt idx="5">
                  <c:v>2.2999999999999909E-2</c:v>
                </c:pt>
                <c:pt idx="6">
                  <c:v>2.4000000000000021E-2</c:v>
                </c:pt>
                <c:pt idx="7">
                  <c:v>2.4999999999999911E-2</c:v>
                </c:pt>
                <c:pt idx="8">
                  <c:v>2.6000000000000023E-2</c:v>
                </c:pt>
                <c:pt idx="9">
                  <c:v>2.7000000000000135E-2</c:v>
                </c:pt>
                <c:pt idx="10">
                  <c:v>2.8000000000000025E-2</c:v>
                </c:pt>
                <c:pt idx="11">
                  <c:v>2.9000000000000137E-2</c:v>
                </c:pt>
                <c:pt idx="12">
                  <c:v>3.0000000000000027E-2</c:v>
                </c:pt>
                <c:pt idx="13">
                  <c:v>4.0000000000000036E-2</c:v>
                </c:pt>
                <c:pt idx="14">
                  <c:v>4.0999999999999925E-2</c:v>
                </c:pt>
                <c:pt idx="15">
                  <c:v>4.2000000000000037E-2</c:v>
                </c:pt>
                <c:pt idx="16">
                  <c:v>4.2999999999999927E-2</c:v>
                </c:pt>
                <c:pt idx="17">
                  <c:v>4.4000000000000039E-2</c:v>
                </c:pt>
                <c:pt idx="18">
                  <c:v>4.4999999999999929E-2</c:v>
                </c:pt>
                <c:pt idx="19">
                  <c:v>4.6000000000000041E-2</c:v>
                </c:pt>
                <c:pt idx="20">
                  <c:v>4.709999999999992E-2</c:v>
                </c:pt>
                <c:pt idx="21">
                  <c:v>4.8000000000000043E-2</c:v>
                </c:pt>
                <c:pt idx="22">
                  <c:v>5.0000000000000044E-2</c:v>
                </c:pt>
                <c:pt idx="23">
                  <c:v>6.0000000000000053E-2</c:v>
                </c:pt>
                <c:pt idx="24">
                  <c:v>7.0000000000000062E-2</c:v>
                </c:pt>
                <c:pt idx="25">
                  <c:v>8.0000000000000071E-2</c:v>
                </c:pt>
                <c:pt idx="26">
                  <c:v>9.000000000000008E-2</c:v>
                </c:pt>
                <c:pt idx="27">
                  <c:v>0.10000000000000009</c:v>
                </c:pt>
                <c:pt idx="28">
                  <c:v>0.1100000000000001</c:v>
                </c:pt>
                <c:pt idx="29">
                  <c:v>0.12000000000000011</c:v>
                </c:pt>
                <c:pt idx="30">
                  <c:v>0.12999999999999989</c:v>
                </c:pt>
                <c:pt idx="31">
                  <c:v>0.1399999999999999</c:v>
                </c:pt>
                <c:pt idx="32">
                  <c:v>0.14999999999999991</c:v>
                </c:pt>
                <c:pt idx="33">
                  <c:v>0.15999999999999992</c:v>
                </c:pt>
                <c:pt idx="34">
                  <c:v>0.16999999999999993</c:v>
                </c:pt>
                <c:pt idx="35">
                  <c:v>0.17999999999999994</c:v>
                </c:pt>
                <c:pt idx="36">
                  <c:v>0.18999999999999995</c:v>
                </c:pt>
                <c:pt idx="37">
                  <c:v>0.19999999999999996</c:v>
                </c:pt>
                <c:pt idx="38">
                  <c:v>0.20999999999999996</c:v>
                </c:pt>
                <c:pt idx="39">
                  <c:v>0.21999999999999997</c:v>
                </c:pt>
                <c:pt idx="40">
                  <c:v>0.22999999999999998</c:v>
                </c:pt>
                <c:pt idx="41">
                  <c:v>0.24</c:v>
                </c:pt>
                <c:pt idx="42">
                  <c:v>0.25</c:v>
                </c:pt>
                <c:pt idx="43">
                  <c:v>0.26</c:v>
                </c:pt>
                <c:pt idx="44">
                  <c:v>0.27</c:v>
                </c:pt>
                <c:pt idx="45">
                  <c:v>0.28000000000000003</c:v>
                </c:pt>
                <c:pt idx="46">
                  <c:v>0.29000000000000004</c:v>
                </c:pt>
                <c:pt idx="47">
                  <c:v>0.30000000000000004</c:v>
                </c:pt>
              </c:numCache>
            </c:numRef>
          </c:xVal>
          <c:yVal>
            <c:numRef>
              <c:f>'Tax Compression'!$K$114:$K$161</c:f>
              <c:numCache>
                <c:formatCode>_("$"* #,##0.0000_);_("$"* \(#,##0.0000\);_("$"* "-"??_);_(@_)</c:formatCode>
                <c:ptCount val="48"/>
                <c:pt idx="0">
                  <c:v>0.89410000000000001</c:v>
                </c:pt>
                <c:pt idx="1">
                  <c:v>0.89410000000000001</c:v>
                </c:pt>
                <c:pt idx="2">
                  <c:v>0.89410000000000001</c:v>
                </c:pt>
                <c:pt idx="3">
                  <c:v>0.89410000000000001</c:v>
                </c:pt>
                <c:pt idx="4">
                  <c:v>0.89410000000000001</c:v>
                </c:pt>
                <c:pt idx="5">
                  <c:v>0.89410000000000001</c:v>
                </c:pt>
                <c:pt idx="6">
                  <c:v>0.89410000000000001</c:v>
                </c:pt>
                <c:pt idx="7">
                  <c:v>0.89410000000000001</c:v>
                </c:pt>
                <c:pt idx="8">
                  <c:v>0.89410000000000001</c:v>
                </c:pt>
                <c:pt idx="9">
                  <c:v>0.89410000000000001</c:v>
                </c:pt>
                <c:pt idx="10">
                  <c:v>0.89410000000000001</c:v>
                </c:pt>
                <c:pt idx="11">
                  <c:v>0.89410000000000001</c:v>
                </c:pt>
                <c:pt idx="12">
                  <c:v>0.89410000000000001</c:v>
                </c:pt>
                <c:pt idx="13">
                  <c:v>0.89410000000000001</c:v>
                </c:pt>
                <c:pt idx="14">
                  <c:v>0.89410000000000001</c:v>
                </c:pt>
                <c:pt idx="15">
                  <c:v>0.89410000000000001</c:v>
                </c:pt>
                <c:pt idx="16">
                  <c:v>0.89410000000000001</c:v>
                </c:pt>
                <c:pt idx="17">
                  <c:v>0.89410000000000001</c:v>
                </c:pt>
                <c:pt idx="18">
                  <c:v>0.89410000000000001</c:v>
                </c:pt>
                <c:pt idx="19">
                  <c:v>0.89410000000000001</c:v>
                </c:pt>
                <c:pt idx="20">
                  <c:v>0.89410000000000001</c:v>
                </c:pt>
                <c:pt idx="21">
                  <c:v>0.89329999999999998</c:v>
                </c:pt>
                <c:pt idx="22">
                  <c:v>0.89159999999999995</c:v>
                </c:pt>
                <c:pt idx="23">
                  <c:v>0.88319999999999999</c:v>
                </c:pt>
                <c:pt idx="24">
                  <c:v>0.87490000000000001</c:v>
                </c:pt>
                <c:pt idx="25">
                  <c:v>0.86680000000000001</c:v>
                </c:pt>
                <c:pt idx="26">
                  <c:v>0.8589</c:v>
                </c:pt>
                <c:pt idx="27">
                  <c:v>0.85109999999999997</c:v>
                </c:pt>
                <c:pt idx="28">
                  <c:v>0.84340000000000004</c:v>
                </c:pt>
                <c:pt idx="29">
                  <c:v>0.83589999999999998</c:v>
                </c:pt>
                <c:pt idx="30">
                  <c:v>0.82850000000000001</c:v>
                </c:pt>
                <c:pt idx="31">
                  <c:v>0.82120000000000004</c:v>
                </c:pt>
                <c:pt idx="32">
                  <c:v>0.81410000000000005</c:v>
                </c:pt>
                <c:pt idx="33">
                  <c:v>0.80700000000000005</c:v>
                </c:pt>
                <c:pt idx="34">
                  <c:v>0.80459999999999998</c:v>
                </c:pt>
                <c:pt idx="35">
                  <c:v>0.80459999999999998</c:v>
                </c:pt>
                <c:pt idx="36">
                  <c:v>0.80459999999999998</c:v>
                </c:pt>
                <c:pt idx="37">
                  <c:v>0.80459999999999998</c:v>
                </c:pt>
                <c:pt idx="38">
                  <c:v>0.80459999999999998</c:v>
                </c:pt>
                <c:pt idx="39">
                  <c:v>0.80459999999999998</c:v>
                </c:pt>
                <c:pt idx="40">
                  <c:v>0.80459999999999998</c:v>
                </c:pt>
                <c:pt idx="41">
                  <c:v>0.80459999999999998</c:v>
                </c:pt>
                <c:pt idx="42">
                  <c:v>0.80459999999999998</c:v>
                </c:pt>
                <c:pt idx="43">
                  <c:v>0.80459999999999998</c:v>
                </c:pt>
                <c:pt idx="44">
                  <c:v>0.80459999999999998</c:v>
                </c:pt>
                <c:pt idx="45">
                  <c:v>0.80459999999999998</c:v>
                </c:pt>
                <c:pt idx="46">
                  <c:v>0.80459999999999998</c:v>
                </c:pt>
                <c:pt idx="47">
                  <c:v>0.80459999999999998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1D-4960-91F2-74A23D626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53840"/>
        <c:axId val="1231258192"/>
      </c:scatterChart>
      <c:valAx>
        <c:axId val="112385384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Year-Over-Year Value Growth</a:t>
                </a:r>
              </a:p>
            </c:rich>
          </c:tx>
          <c:layout>
            <c:manualLayout>
              <c:xMode val="edge"/>
              <c:yMode val="edge"/>
              <c:x val="0.38758453837384083"/>
              <c:y val="0.8972179751802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1258192"/>
        <c:crosses val="autoZero"/>
        <c:crossBetween val="midCat"/>
      </c:valAx>
      <c:valAx>
        <c:axId val="1231258192"/>
        <c:scaling>
          <c:orientation val="minMax"/>
          <c:max val="0.95000000000000007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73D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dirty="0">
                    <a:solidFill>
                      <a:srgbClr val="273D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Tier One Rate</a:t>
                </a:r>
              </a:p>
            </c:rich>
          </c:tx>
          <c:layout>
            <c:manualLayout>
              <c:xMode val="edge"/>
              <c:yMode val="edge"/>
              <c:x val="1.7384621180725616E-3"/>
              <c:y val="0.201952956363030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273D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73D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8538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31D0-C541-4F51-BF06-89415B8DE2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4FE0-AF18-437E-A609-C71220CF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8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https://www.youtube.com/watch?v=hcChRset56c&amp;list=PLQtpqy3zeTGB7V5lkhkfBVaiZyrysv_fG&amp;index=50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B4FE0-AF18-437E-A609-C71220CF36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1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45D6B-F9AE-4E38-926D-6EE84C2DB90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E156-6E15-4547-A91C-823680C442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2020 Moak, Casey &amp; Associates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7BF381F-3ECD-4473-BDED-96BAD35A91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TASA Midwinter</a:t>
            </a:r>
          </a:p>
        </p:txBody>
      </p:sp>
    </p:spTree>
    <p:extLst>
      <p:ext uri="{BB962C8B-B14F-4D97-AF65-F5344CB8AC3E}">
        <p14:creationId xmlns:p14="http://schemas.microsoft.com/office/powerpoint/2010/main" val="239586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4315-F17C-4D86-B255-B2C3832BB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03D83-7FBA-4872-BE37-6EE28A955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BB127-3AD0-4578-8F55-5E4AC8F4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3F80-E2AC-4C7F-B414-B78D1D8D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B8F4C-C15A-4F06-9601-F8D5F78C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D153-7497-4927-AB49-3F1CB8BB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A92AB-FC00-4B9C-A229-8E4E04126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3968-981D-4A9C-8A7C-EAC86526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BC9CD-8371-471D-A97B-28342ECB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9D4E6-6888-45E6-B6D0-85AB3EA5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4C5CD-EC20-4E76-A2F3-A1A95F7E6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52CC1-4BF6-44B7-998C-4D75ED305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A50CF-A69A-452D-A47A-5D0A8372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2963C-164F-4B7D-83B5-BE3C34B6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85897-5BE8-47A4-982F-7B545ADF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6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2FAF-C7D9-46B7-A334-16904BCC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744B0-AA31-43D2-A840-32390D4E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5204-9ADC-40F4-846A-720DD2A0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E8FC3-B3C4-43AE-9E21-FC14F967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00C14-CE11-4364-A12E-F16D9A39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0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A5D7-9F7E-4418-B89A-C6D9A5D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0E325-7CAB-437D-BCF9-766F15508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A09C-8327-4005-A036-47A8B67B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E1D5E-A4EC-40C2-AE99-85DDAE83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E6C69-108E-4272-86A2-CF468E5E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6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A36E-792C-4517-AB67-6DC37141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DA474-7948-4399-A8A3-6ED3B1361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F3611-21F7-4ED6-B361-CFEBB1978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56F36-9F24-4DBF-8049-273929F7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AF0AB-5016-42A0-BEE4-60A3A503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A5A92-CCED-4FDD-9E03-AEFB8CB9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3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D029-A185-4325-827C-EC2F7083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6DA0D-D925-43A0-BDF9-2881AE731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70A9B-690F-44C0-A758-24B5E2018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91E9C-4FA5-413B-ABCF-6BB208A79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2F82A-F43A-473E-AAA9-E64131920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1CCB2-391E-4CD8-A9EA-1E610DCE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03C80-3863-435C-9539-69B938AC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1FD28-E0D2-4BE2-80FE-B94C19C6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D633-B534-407D-89EF-AF82040A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37D272-A9E6-48F5-8F34-A041BC94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198BF-991B-401F-8CF4-D56FCCEE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3BB5E-4F0C-4EA6-A0FD-83786296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179C3-01B8-40C2-97C1-BE7399D3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FF456-44FA-4069-980F-7EBA64FD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73644-D90D-4980-B46D-3B6FA81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EFF1-A0D8-4F94-87CB-397CE1E7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7488-E54D-451E-A8B7-BEF029BDF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D7E45-5EC3-4E50-A465-FC2DD33F7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5E523-1AF9-40C6-B8A3-3AE039E8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15F3-30E6-46FE-A96C-51D22FC9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A5B2E-C25D-4554-A742-F1136088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D89D-24FB-4835-B42A-A81AFA57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53DD9-1FF2-4F7B-8058-A47734117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ADCF0-EAAB-42EC-947E-96FCDCF5E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40E70-AF4C-4826-AA95-D63E833D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6FB2F-DCCA-4E0D-AE85-F1DA28F6A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3DB8A-D917-48D1-B9CD-EF56D6C9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4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D5810-56FF-4A14-B543-81A75C70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6018B-55D5-4078-A2FA-65717A32B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4983F-E02D-4952-8DB5-6090B3501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31E5-3161-4E3B-A3E6-40EEF235F19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163B-E5AF-4C8C-8D73-BEBAA31F0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F71A-3EB9-4AE0-A155-580B7D4E2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A2AC-291F-4666-81BE-A1ACBF89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chart" Target="../charts/chart4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chart" Target="../charts/chart10.xml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1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hyperlink" Target="https://www.moakcasey.com/wp-content/uploads/2021/10/Meyer-Statement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6" Type="http://schemas.openxmlformats.org/officeDocument/2006/relationships/hyperlink" Target="https://www.federalregister.gov/d/2021-10283/p-357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8.svg"/><Relationship Id="rId9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1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1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4.sv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a.texas.gov/reports-and-data/school-data/district-type-data-search/district-type-glossary-of-terms-2019-20" TargetMode="External"/><Relationship Id="rId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1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B81BF8C-0124-4D59-B0D0-2B515BF0F678}"/>
              </a:ext>
            </a:extLst>
          </p:cNvPr>
          <p:cNvSpPr/>
          <p:nvPr/>
        </p:nvSpPr>
        <p:spPr>
          <a:xfrm>
            <a:off x="0" y="-5764"/>
            <a:ext cx="12192000" cy="6885158"/>
          </a:xfrm>
          <a:prstGeom prst="rect">
            <a:avLst/>
          </a:prstGeom>
          <a:solidFill>
            <a:srgbClr val="2FABE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CB52C-722C-411B-A1A4-005096E3382D}"/>
              </a:ext>
            </a:extLst>
          </p:cNvPr>
          <p:cNvSpPr txBox="1"/>
          <p:nvPr/>
        </p:nvSpPr>
        <p:spPr>
          <a:xfrm>
            <a:off x="649893" y="1760695"/>
            <a:ext cx="10855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273D92"/>
                </a:solidFill>
                <a:latin typeface="Abadi" panose="020B0604020104020204" pitchFamily="34" charset="0"/>
              </a:rPr>
              <a:t>Tax Compression </a:t>
            </a:r>
            <a:br>
              <a:rPr lang="en-US" sz="7200" b="1" dirty="0">
                <a:solidFill>
                  <a:srgbClr val="273D92"/>
                </a:solidFill>
                <a:latin typeface="Abadi" panose="020B0604020104020204" pitchFamily="34" charset="0"/>
              </a:rPr>
            </a:br>
            <a:r>
              <a:rPr lang="en-US" sz="7200" b="1" dirty="0">
                <a:solidFill>
                  <a:srgbClr val="273D92"/>
                </a:solidFill>
                <a:latin typeface="Abadi" panose="020B0604020104020204" pitchFamily="34" charset="0"/>
              </a:rPr>
              <a:t>Under HB 3</a:t>
            </a:r>
            <a:endParaRPr lang="en-US" sz="11500" b="1" dirty="0">
              <a:solidFill>
                <a:srgbClr val="273D92"/>
              </a:solidFill>
              <a:latin typeface="Abadi" panose="020B0604020104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ACCF80-FC8C-4DDF-95BE-F6B930D40F0E}"/>
              </a:ext>
            </a:extLst>
          </p:cNvPr>
          <p:cNvGrpSpPr/>
          <p:nvPr/>
        </p:nvGrpSpPr>
        <p:grpSpPr>
          <a:xfrm>
            <a:off x="5681473" y="4269171"/>
            <a:ext cx="593889" cy="88878"/>
            <a:chOff x="6236224" y="1439639"/>
            <a:chExt cx="593889" cy="8887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2966DCE-94F7-47F8-93A1-C3F4CD137D93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solidFill>
              <a:srgbClr val="009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1937B38-E0FA-4EDB-B519-B8A6DF6F704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solidFill>
              <a:srgbClr val="EC8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012350D-091A-4D31-88ED-B80CD2542C17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solidFill>
              <a:srgbClr val="A658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E778D02-B9CD-4CA4-9013-266C9CCC94A8}"/>
              </a:ext>
            </a:extLst>
          </p:cNvPr>
          <p:cNvSpPr txBox="1"/>
          <p:nvPr/>
        </p:nvSpPr>
        <p:spPr>
          <a:xfrm>
            <a:off x="-152400" y="4720503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FABE1"/>
                </a:solidFill>
                <a:latin typeface="Abadi" panose="020B0604020104020204" pitchFamily="34" charset="0"/>
              </a:rPr>
              <a:t>Prepared for the</a:t>
            </a:r>
          </a:p>
          <a:p>
            <a:pPr algn="ctr"/>
            <a:r>
              <a:rPr lang="en-US" sz="3200" dirty="0">
                <a:solidFill>
                  <a:srgbClr val="2FABE1"/>
                </a:solidFill>
                <a:latin typeface="Abadi" panose="020B0604020104020204" pitchFamily="34" charset="0"/>
              </a:rPr>
              <a:t>43</a:t>
            </a:r>
            <a:r>
              <a:rPr lang="en-US" sz="3200" baseline="30000" dirty="0">
                <a:solidFill>
                  <a:srgbClr val="2FABE1"/>
                </a:solidFill>
                <a:latin typeface="Abadi" panose="020B0604020104020204" pitchFamily="34" charset="0"/>
              </a:rPr>
              <a:t>rd</a:t>
            </a:r>
            <a:r>
              <a:rPr lang="en-US" sz="3200" dirty="0">
                <a:solidFill>
                  <a:srgbClr val="2FABE1"/>
                </a:solidFill>
                <a:latin typeface="Abadi" panose="020B0604020104020204" pitchFamily="34" charset="0"/>
              </a:rPr>
              <a:t> Annual Property Tax Institute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F43FE569-0737-483C-AAE1-52924A6EB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9580" y="391555"/>
            <a:ext cx="2143058" cy="102494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7E181E6-D455-49FA-9CCA-4B2021A0E46F}"/>
              </a:ext>
            </a:extLst>
          </p:cNvPr>
          <p:cNvGrpSpPr/>
          <p:nvPr/>
        </p:nvGrpSpPr>
        <p:grpSpPr>
          <a:xfrm>
            <a:off x="-316915" y="-574882"/>
            <a:ext cx="1698215" cy="8014040"/>
            <a:chOff x="-316915" y="-574882"/>
            <a:chExt cx="1698215" cy="801404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79DED89-6160-4F4C-9AE6-0C269FEE1BD1}"/>
                </a:ext>
              </a:extLst>
            </p:cNvPr>
            <p:cNvGrpSpPr/>
            <p:nvPr/>
          </p:nvGrpSpPr>
          <p:grpSpPr>
            <a:xfrm rot="10800000" flipH="1">
              <a:off x="-316915" y="-574882"/>
              <a:ext cx="1677313" cy="5342693"/>
              <a:chOff x="4109073" y="637779"/>
              <a:chExt cx="1677313" cy="5342693"/>
            </a:xfrm>
          </p:grpSpPr>
          <p:sp>
            <p:nvSpPr>
              <p:cNvPr id="58" name="Rectangle 33">
                <a:extLst>
                  <a:ext uri="{FF2B5EF4-FFF2-40B4-BE49-F238E27FC236}">
                    <a16:creationId xmlns:a16="http://schemas.microsoft.com/office/drawing/2014/main" id="{1BF7CBA9-287B-4F66-BD4F-9C417119111D}"/>
                  </a:ext>
                </a:extLst>
              </p:cNvPr>
              <p:cNvSpPr/>
              <p:nvPr/>
            </p:nvSpPr>
            <p:spPr>
              <a:xfrm rot="19785685">
                <a:off x="5035961" y="637779"/>
                <a:ext cx="750425" cy="5342693"/>
              </a:xfrm>
              <a:custGeom>
                <a:avLst/>
                <a:gdLst>
                  <a:gd name="connsiteX0" fmla="*/ 0 w 770147"/>
                  <a:gd name="connsiteY0" fmla="*/ 0 h 5833599"/>
                  <a:gd name="connsiteX1" fmla="*/ 770147 w 770147"/>
                  <a:gd name="connsiteY1" fmla="*/ 0 h 5833599"/>
                  <a:gd name="connsiteX2" fmla="*/ 770147 w 770147"/>
                  <a:gd name="connsiteY2" fmla="*/ 5833599 h 5833599"/>
                  <a:gd name="connsiteX3" fmla="*/ 0 w 770147"/>
                  <a:gd name="connsiteY3" fmla="*/ 5833599 h 5833599"/>
                  <a:gd name="connsiteX4" fmla="*/ 0 w 770147"/>
                  <a:gd name="connsiteY4" fmla="*/ 0 h 5833599"/>
                  <a:gd name="connsiteX0" fmla="*/ 0 w 770147"/>
                  <a:gd name="connsiteY0" fmla="*/ 0 h 5833599"/>
                  <a:gd name="connsiteX1" fmla="*/ 770147 w 770147"/>
                  <a:gd name="connsiteY1" fmla="*/ 0 h 5833599"/>
                  <a:gd name="connsiteX2" fmla="*/ 767686 w 770147"/>
                  <a:gd name="connsiteY2" fmla="*/ 5639226 h 5833599"/>
                  <a:gd name="connsiteX3" fmla="*/ 0 w 770147"/>
                  <a:gd name="connsiteY3" fmla="*/ 5833599 h 5833599"/>
                  <a:gd name="connsiteX4" fmla="*/ 0 w 770147"/>
                  <a:gd name="connsiteY4" fmla="*/ 0 h 5833599"/>
                  <a:gd name="connsiteX0" fmla="*/ 0 w 770147"/>
                  <a:gd name="connsiteY0" fmla="*/ 0 h 5639226"/>
                  <a:gd name="connsiteX1" fmla="*/ 770147 w 770147"/>
                  <a:gd name="connsiteY1" fmla="*/ 0 h 5639226"/>
                  <a:gd name="connsiteX2" fmla="*/ 767686 w 770147"/>
                  <a:gd name="connsiteY2" fmla="*/ 5639226 h 5639226"/>
                  <a:gd name="connsiteX3" fmla="*/ 19354 w 770147"/>
                  <a:gd name="connsiteY3" fmla="*/ 5232985 h 5639226"/>
                  <a:gd name="connsiteX4" fmla="*/ 0 w 770147"/>
                  <a:gd name="connsiteY4" fmla="*/ 0 h 5639226"/>
                  <a:gd name="connsiteX0" fmla="*/ 0 w 768183"/>
                  <a:gd name="connsiteY0" fmla="*/ 0 h 5639226"/>
                  <a:gd name="connsiteX1" fmla="*/ 768183 w 768183"/>
                  <a:gd name="connsiteY1" fmla="*/ 296533 h 5639226"/>
                  <a:gd name="connsiteX2" fmla="*/ 767686 w 768183"/>
                  <a:gd name="connsiteY2" fmla="*/ 5639226 h 5639226"/>
                  <a:gd name="connsiteX3" fmla="*/ 19354 w 768183"/>
                  <a:gd name="connsiteY3" fmla="*/ 5232985 h 5639226"/>
                  <a:gd name="connsiteX4" fmla="*/ 0 w 768183"/>
                  <a:gd name="connsiteY4" fmla="*/ 0 h 5639226"/>
                  <a:gd name="connsiteX0" fmla="*/ 3662 w 750488"/>
                  <a:gd name="connsiteY0" fmla="*/ 1132644 h 5342693"/>
                  <a:gd name="connsiteX1" fmla="*/ 750488 w 750488"/>
                  <a:gd name="connsiteY1" fmla="*/ 0 h 5342693"/>
                  <a:gd name="connsiteX2" fmla="*/ 749991 w 750488"/>
                  <a:gd name="connsiteY2" fmla="*/ 5342693 h 5342693"/>
                  <a:gd name="connsiteX3" fmla="*/ 1659 w 750488"/>
                  <a:gd name="connsiteY3" fmla="*/ 4936452 h 5342693"/>
                  <a:gd name="connsiteX4" fmla="*/ 3662 w 750488"/>
                  <a:gd name="connsiteY4" fmla="*/ 1132644 h 5342693"/>
                  <a:gd name="connsiteX0" fmla="*/ 4323 w 750425"/>
                  <a:gd name="connsiteY0" fmla="*/ 1254342 h 5342693"/>
                  <a:gd name="connsiteX1" fmla="*/ 750425 w 750425"/>
                  <a:gd name="connsiteY1" fmla="*/ 0 h 5342693"/>
                  <a:gd name="connsiteX2" fmla="*/ 749928 w 750425"/>
                  <a:gd name="connsiteY2" fmla="*/ 5342693 h 5342693"/>
                  <a:gd name="connsiteX3" fmla="*/ 1596 w 750425"/>
                  <a:gd name="connsiteY3" fmla="*/ 4936452 h 5342693"/>
                  <a:gd name="connsiteX4" fmla="*/ 4323 w 750425"/>
                  <a:gd name="connsiteY4" fmla="*/ 1254342 h 534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425" h="5342693">
                    <a:moveTo>
                      <a:pt x="4323" y="1254342"/>
                    </a:moveTo>
                    <a:lnTo>
                      <a:pt x="750425" y="0"/>
                    </a:lnTo>
                    <a:cubicBezTo>
                      <a:pt x="749605" y="1879742"/>
                      <a:pt x="750748" y="3462951"/>
                      <a:pt x="749928" y="5342693"/>
                    </a:cubicBezTo>
                    <a:lnTo>
                      <a:pt x="1596" y="4936452"/>
                    </a:lnTo>
                    <a:cubicBezTo>
                      <a:pt x="-4855" y="3192124"/>
                      <a:pt x="10774" y="2998670"/>
                      <a:pt x="4323" y="1254342"/>
                    </a:cubicBezTo>
                    <a:close/>
                  </a:path>
                </a:pathLst>
              </a:custGeom>
              <a:solidFill>
                <a:srgbClr val="13638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35">
                <a:extLst>
                  <a:ext uri="{FF2B5EF4-FFF2-40B4-BE49-F238E27FC236}">
                    <a16:creationId xmlns:a16="http://schemas.microsoft.com/office/drawing/2014/main" id="{13E37E6B-6C74-45CB-A668-B5B456E1B334}"/>
                  </a:ext>
                </a:extLst>
              </p:cNvPr>
              <p:cNvSpPr/>
              <p:nvPr/>
            </p:nvSpPr>
            <p:spPr>
              <a:xfrm rot="19785685">
                <a:off x="4607721" y="2207093"/>
                <a:ext cx="765487" cy="3683893"/>
              </a:xfrm>
              <a:custGeom>
                <a:avLst/>
                <a:gdLst>
                  <a:gd name="connsiteX0" fmla="*/ 0 w 770147"/>
                  <a:gd name="connsiteY0" fmla="*/ 0 h 3986939"/>
                  <a:gd name="connsiteX1" fmla="*/ 770147 w 770147"/>
                  <a:gd name="connsiteY1" fmla="*/ 0 h 3986939"/>
                  <a:gd name="connsiteX2" fmla="*/ 770147 w 770147"/>
                  <a:gd name="connsiteY2" fmla="*/ 3986939 h 3986939"/>
                  <a:gd name="connsiteX3" fmla="*/ 0 w 770147"/>
                  <a:gd name="connsiteY3" fmla="*/ 3986939 h 3986939"/>
                  <a:gd name="connsiteX4" fmla="*/ 0 w 770147"/>
                  <a:gd name="connsiteY4" fmla="*/ 0 h 3986939"/>
                  <a:gd name="connsiteX0" fmla="*/ 0 w 770147"/>
                  <a:gd name="connsiteY0" fmla="*/ 0 h 3986939"/>
                  <a:gd name="connsiteX1" fmla="*/ 770147 w 770147"/>
                  <a:gd name="connsiteY1" fmla="*/ 0 h 3986939"/>
                  <a:gd name="connsiteX2" fmla="*/ 766654 w 770147"/>
                  <a:gd name="connsiteY2" fmla="*/ 3775425 h 3986939"/>
                  <a:gd name="connsiteX3" fmla="*/ 0 w 770147"/>
                  <a:gd name="connsiteY3" fmla="*/ 3986939 h 3986939"/>
                  <a:gd name="connsiteX4" fmla="*/ 0 w 770147"/>
                  <a:gd name="connsiteY4" fmla="*/ 0 h 3986939"/>
                  <a:gd name="connsiteX0" fmla="*/ 0 w 770147"/>
                  <a:gd name="connsiteY0" fmla="*/ 0 h 3775425"/>
                  <a:gd name="connsiteX1" fmla="*/ 770147 w 770147"/>
                  <a:gd name="connsiteY1" fmla="*/ 0 h 3775425"/>
                  <a:gd name="connsiteX2" fmla="*/ 766654 w 770147"/>
                  <a:gd name="connsiteY2" fmla="*/ 3775425 h 3775425"/>
                  <a:gd name="connsiteX3" fmla="*/ 1510 w 770147"/>
                  <a:gd name="connsiteY3" fmla="*/ 3331824 h 3775425"/>
                  <a:gd name="connsiteX4" fmla="*/ 0 w 770147"/>
                  <a:gd name="connsiteY4" fmla="*/ 0 h 3775425"/>
                  <a:gd name="connsiteX0" fmla="*/ 0 w 766963"/>
                  <a:gd name="connsiteY0" fmla="*/ 0 h 3775425"/>
                  <a:gd name="connsiteX1" fmla="*/ 766406 w 766963"/>
                  <a:gd name="connsiteY1" fmla="*/ 91532 h 3775425"/>
                  <a:gd name="connsiteX2" fmla="*/ 766654 w 766963"/>
                  <a:gd name="connsiteY2" fmla="*/ 3775425 h 3775425"/>
                  <a:gd name="connsiteX3" fmla="*/ 1510 w 766963"/>
                  <a:gd name="connsiteY3" fmla="*/ 3331824 h 3775425"/>
                  <a:gd name="connsiteX4" fmla="*/ 0 w 766963"/>
                  <a:gd name="connsiteY4" fmla="*/ 0 h 3775425"/>
                  <a:gd name="connsiteX0" fmla="*/ 4436 w 765487"/>
                  <a:gd name="connsiteY0" fmla="*/ 1279028 h 3683893"/>
                  <a:gd name="connsiteX1" fmla="*/ 764930 w 765487"/>
                  <a:gd name="connsiteY1" fmla="*/ 0 h 3683893"/>
                  <a:gd name="connsiteX2" fmla="*/ 765178 w 765487"/>
                  <a:gd name="connsiteY2" fmla="*/ 3683893 h 3683893"/>
                  <a:gd name="connsiteX3" fmla="*/ 34 w 765487"/>
                  <a:gd name="connsiteY3" fmla="*/ 3240292 h 3683893"/>
                  <a:gd name="connsiteX4" fmla="*/ 4436 w 765487"/>
                  <a:gd name="connsiteY4" fmla="*/ 1279028 h 368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487" h="3683893">
                    <a:moveTo>
                      <a:pt x="4436" y="1279028"/>
                    </a:moveTo>
                    <a:lnTo>
                      <a:pt x="764930" y="0"/>
                    </a:lnTo>
                    <a:cubicBezTo>
                      <a:pt x="763766" y="1258475"/>
                      <a:pt x="766342" y="2425418"/>
                      <a:pt x="765178" y="3683893"/>
                    </a:cubicBezTo>
                    <a:lnTo>
                      <a:pt x="34" y="3240292"/>
                    </a:lnTo>
                    <a:cubicBezTo>
                      <a:pt x="-469" y="2129684"/>
                      <a:pt x="4939" y="2389636"/>
                      <a:pt x="4436" y="1279028"/>
                    </a:cubicBezTo>
                    <a:close/>
                  </a:path>
                </a:pathLst>
              </a:custGeom>
              <a:solidFill>
                <a:srgbClr val="1B8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36">
                <a:extLst>
                  <a:ext uri="{FF2B5EF4-FFF2-40B4-BE49-F238E27FC236}">
                    <a16:creationId xmlns:a16="http://schemas.microsoft.com/office/drawing/2014/main" id="{CD9ABB42-77A0-488E-BFFC-38D9447C498D}"/>
                  </a:ext>
                </a:extLst>
              </p:cNvPr>
              <p:cNvSpPr/>
              <p:nvPr/>
            </p:nvSpPr>
            <p:spPr>
              <a:xfrm rot="19785685">
                <a:off x="4109073" y="3852885"/>
                <a:ext cx="846462" cy="1947231"/>
              </a:xfrm>
              <a:custGeom>
                <a:avLst/>
                <a:gdLst>
                  <a:gd name="connsiteX0" fmla="*/ 0 w 770147"/>
                  <a:gd name="connsiteY0" fmla="*/ 0 h 2109724"/>
                  <a:gd name="connsiteX1" fmla="*/ 770147 w 770147"/>
                  <a:gd name="connsiteY1" fmla="*/ 0 h 2109724"/>
                  <a:gd name="connsiteX2" fmla="*/ 770147 w 770147"/>
                  <a:gd name="connsiteY2" fmla="*/ 2109724 h 2109724"/>
                  <a:gd name="connsiteX3" fmla="*/ 0 w 770147"/>
                  <a:gd name="connsiteY3" fmla="*/ 2109724 h 2109724"/>
                  <a:gd name="connsiteX4" fmla="*/ 0 w 770147"/>
                  <a:gd name="connsiteY4" fmla="*/ 0 h 2109724"/>
                  <a:gd name="connsiteX0" fmla="*/ 0 w 770147"/>
                  <a:gd name="connsiteY0" fmla="*/ 0 h 2109724"/>
                  <a:gd name="connsiteX1" fmla="*/ 770147 w 770147"/>
                  <a:gd name="connsiteY1" fmla="*/ 0 h 2109724"/>
                  <a:gd name="connsiteX2" fmla="*/ 765992 w 770147"/>
                  <a:gd name="connsiteY2" fmla="*/ 1975000 h 2109724"/>
                  <a:gd name="connsiteX3" fmla="*/ 0 w 770147"/>
                  <a:gd name="connsiteY3" fmla="*/ 2109724 h 2109724"/>
                  <a:gd name="connsiteX4" fmla="*/ 0 w 770147"/>
                  <a:gd name="connsiteY4" fmla="*/ 0 h 2109724"/>
                  <a:gd name="connsiteX0" fmla="*/ 75963 w 846110"/>
                  <a:gd name="connsiteY0" fmla="*/ 0 h 1975000"/>
                  <a:gd name="connsiteX1" fmla="*/ 846110 w 846110"/>
                  <a:gd name="connsiteY1" fmla="*/ 0 h 1975000"/>
                  <a:gd name="connsiteX2" fmla="*/ 841955 w 846110"/>
                  <a:gd name="connsiteY2" fmla="*/ 1975000 h 1975000"/>
                  <a:gd name="connsiteX3" fmla="*/ 0 w 846110"/>
                  <a:gd name="connsiteY3" fmla="*/ 1464575 h 1975000"/>
                  <a:gd name="connsiteX4" fmla="*/ 75963 w 846110"/>
                  <a:gd name="connsiteY4" fmla="*/ 0 h 1975000"/>
                  <a:gd name="connsiteX0" fmla="*/ 75963 w 846462"/>
                  <a:gd name="connsiteY0" fmla="*/ 0 h 1975000"/>
                  <a:gd name="connsiteX1" fmla="*/ 846462 w 846462"/>
                  <a:gd name="connsiteY1" fmla="*/ 27769 h 1975000"/>
                  <a:gd name="connsiteX2" fmla="*/ 841955 w 846462"/>
                  <a:gd name="connsiteY2" fmla="*/ 1975000 h 1975000"/>
                  <a:gd name="connsiteX3" fmla="*/ 0 w 846462"/>
                  <a:gd name="connsiteY3" fmla="*/ 1464575 h 1975000"/>
                  <a:gd name="connsiteX4" fmla="*/ 75963 w 846462"/>
                  <a:gd name="connsiteY4" fmla="*/ 0 h 1975000"/>
                  <a:gd name="connsiteX0" fmla="*/ 75011 w 846462"/>
                  <a:gd name="connsiteY0" fmla="*/ 1316741 h 1947231"/>
                  <a:gd name="connsiteX1" fmla="*/ 846462 w 846462"/>
                  <a:gd name="connsiteY1" fmla="*/ 0 h 1947231"/>
                  <a:gd name="connsiteX2" fmla="*/ 841955 w 846462"/>
                  <a:gd name="connsiteY2" fmla="*/ 1947231 h 1947231"/>
                  <a:gd name="connsiteX3" fmla="*/ 0 w 846462"/>
                  <a:gd name="connsiteY3" fmla="*/ 1436806 h 1947231"/>
                  <a:gd name="connsiteX4" fmla="*/ 75011 w 846462"/>
                  <a:gd name="connsiteY4" fmla="*/ 1316741 h 194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462" h="1947231">
                    <a:moveTo>
                      <a:pt x="75011" y="1316741"/>
                    </a:moveTo>
                    <a:lnTo>
                      <a:pt x="846462" y="0"/>
                    </a:lnTo>
                    <a:cubicBezTo>
                      <a:pt x="844960" y="649077"/>
                      <a:pt x="843457" y="1298154"/>
                      <a:pt x="841955" y="1947231"/>
                    </a:cubicBezTo>
                    <a:lnTo>
                      <a:pt x="0" y="1436806"/>
                    </a:lnTo>
                    <a:lnTo>
                      <a:pt x="75011" y="1316741"/>
                    </a:lnTo>
                    <a:close/>
                  </a:path>
                </a:pathLst>
              </a:custGeom>
              <a:solidFill>
                <a:srgbClr val="2FAB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33">
              <a:extLst>
                <a:ext uri="{FF2B5EF4-FFF2-40B4-BE49-F238E27FC236}">
                  <a16:creationId xmlns:a16="http://schemas.microsoft.com/office/drawing/2014/main" id="{C176834B-E942-4F7C-9B41-1CB301D41956}"/>
                </a:ext>
              </a:extLst>
            </p:cNvPr>
            <p:cNvSpPr/>
            <p:nvPr/>
          </p:nvSpPr>
          <p:spPr>
            <a:xfrm rot="19785685">
              <a:off x="630875" y="2096465"/>
              <a:ext cx="750425" cy="5342693"/>
            </a:xfrm>
            <a:custGeom>
              <a:avLst/>
              <a:gdLst>
                <a:gd name="connsiteX0" fmla="*/ 0 w 770147"/>
                <a:gd name="connsiteY0" fmla="*/ 0 h 5833599"/>
                <a:gd name="connsiteX1" fmla="*/ 770147 w 770147"/>
                <a:gd name="connsiteY1" fmla="*/ 0 h 5833599"/>
                <a:gd name="connsiteX2" fmla="*/ 770147 w 770147"/>
                <a:gd name="connsiteY2" fmla="*/ 5833599 h 5833599"/>
                <a:gd name="connsiteX3" fmla="*/ 0 w 770147"/>
                <a:gd name="connsiteY3" fmla="*/ 5833599 h 5833599"/>
                <a:gd name="connsiteX4" fmla="*/ 0 w 770147"/>
                <a:gd name="connsiteY4" fmla="*/ 0 h 5833599"/>
                <a:gd name="connsiteX0" fmla="*/ 0 w 770147"/>
                <a:gd name="connsiteY0" fmla="*/ 0 h 5833599"/>
                <a:gd name="connsiteX1" fmla="*/ 770147 w 770147"/>
                <a:gd name="connsiteY1" fmla="*/ 0 h 5833599"/>
                <a:gd name="connsiteX2" fmla="*/ 767686 w 770147"/>
                <a:gd name="connsiteY2" fmla="*/ 5639226 h 5833599"/>
                <a:gd name="connsiteX3" fmla="*/ 0 w 770147"/>
                <a:gd name="connsiteY3" fmla="*/ 5833599 h 5833599"/>
                <a:gd name="connsiteX4" fmla="*/ 0 w 770147"/>
                <a:gd name="connsiteY4" fmla="*/ 0 h 5833599"/>
                <a:gd name="connsiteX0" fmla="*/ 0 w 770147"/>
                <a:gd name="connsiteY0" fmla="*/ 0 h 5639226"/>
                <a:gd name="connsiteX1" fmla="*/ 770147 w 770147"/>
                <a:gd name="connsiteY1" fmla="*/ 0 h 5639226"/>
                <a:gd name="connsiteX2" fmla="*/ 767686 w 770147"/>
                <a:gd name="connsiteY2" fmla="*/ 5639226 h 5639226"/>
                <a:gd name="connsiteX3" fmla="*/ 19354 w 770147"/>
                <a:gd name="connsiteY3" fmla="*/ 5232985 h 5639226"/>
                <a:gd name="connsiteX4" fmla="*/ 0 w 770147"/>
                <a:gd name="connsiteY4" fmla="*/ 0 h 5639226"/>
                <a:gd name="connsiteX0" fmla="*/ 0 w 768183"/>
                <a:gd name="connsiteY0" fmla="*/ 0 h 5639226"/>
                <a:gd name="connsiteX1" fmla="*/ 768183 w 768183"/>
                <a:gd name="connsiteY1" fmla="*/ 296533 h 5639226"/>
                <a:gd name="connsiteX2" fmla="*/ 767686 w 768183"/>
                <a:gd name="connsiteY2" fmla="*/ 5639226 h 5639226"/>
                <a:gd name="connsiteX3" fmla="*/ 19354 w 768183"/>
                <a:gd name="connsiteY3" fmla="*/ 5232985 h 5639226"/>
                <a:gd name="connsiteX4" fmla="*/ 0 w 768183"/>
                <a:gd name="connsiteY4" fmla="*/ 0 h 5639226"/>
                <a:gd name="connsiteX0" fmla="*/ 3662 w 750488"/>
                <a:gd name="connsiteY0" fmla="*/ 1132644 h 5342693"/>
                <a:gd name="connsiteX1" fmla="*/ 750488 w 750488"/>
                <a:gd name="connsiteY1" fmla="*/ 0 h 5342693"/>
                <a:gd name="connsiteX2" fmla="*/ 749991 w 750488"/>
                <a:gd name="connsiteY2" fmla="*/ 5342693 h 5342693"/>
                <a:gd name="connsiteX3" fmla="*/ 1659 w 750488"/>
                <a:gd name="connsiteY3" fmla="*/ 4936452 h 5342693"/>
                <a:gd name="connsiteX4" fmla="*/ 3662 w 750488"/>
                <a:gd name="connsiteY4" fmla="*/ 1132644 h 5342693"/>
                <a:gd name="connsiteX0" fmla="*/ 4323 w 750425"/>
                <a:gd name="connsiteY0" fmla="*/ 1254342 h 5342693"/>
                <a:gd name="connsiteX1" fmla="*/ 750425 w 750425"/>
                <a:gd name="connsiteY1" fmla="*/ 0 h 5342693"/>
                <a:gd name="connsiteX2" fmla="*/ 749928 w 750425"/>
                <a:gd name="connsiteY2" fmla="*/ 5342693 h 5342693"/>
                <a:gd name="connsiteX3" fmla="*/ 1596 w 750425"/>
                <a:gd name="connsiteY3" fmla="*/ 4936452 h 5342693"/>
                <a:gd name="connsiteX4" fmla="*/ 4323 w 750425"/>
                <a:gd name="connsiteY4" fmla="*/ 1254342 h 534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25" h="5342693">
                  <a:moveTo>
                    <a:pt x="4323" y="1254342"/>
                  </a:moveTo>
                  <a:lnTo>
                    <a:pt x="750425" y="0"/>
                  </a:lnTo>
                  <a:cubicBezTo>
                    <a:pt x="749605" y="1879742"/>
                    <a:pt x="750748" y="3462951"/>
                    <a:pt x="749928" y="5342693"/>
                  </a:cubicBezTo>
                  <a:lnTo>
                    <a:pt x="1596" y="4936452"/>
                  </a:lnTo>
                  <a:cubicBezTo>
                    <a:pt x="-4855" y="3192124"/>
                    <a:pt x="10774" y="2998670"/>
                    <a:pt x="4323" y="1254342"/>
                  </a:cubicBezTo>
                  <a:close/>
                </a:path>
              </a:pathLst>
            </a:custGeom>
            <a:solidFill>
              <a:srgbClr val="2FABE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35">
              <a:extLst>
                <a:ext uri="{FF2B5EF4-FFF2-40B4-BE49-F238E27FC236}">
                  <a16:creationId xmlns:a16="http://schemas.microsoft.com/office/drawing/2014/main" id="{85A242D5-4C77-4EA0-822A-1E5ADE31ED85}"/>
                </a:ext>
              </a:extLst>
            </p:cNvPr>
            <p:cNvSpPr/>
            <p:nvPr/>
          </p:nvSpPr>
          <p:spPr>
            <a:xfrm rot="19785685">
              <a:off x="188121" y="3665779"/>
              <a:ext cx="765487" cy="3683893"/>
            </a:xfrm>
            <a:custGeom>
              <a:avLst/>
              <a:gdLst>
                <a:gd name="connsiteX0" fmla="*/ 0 w 770147"/>
                <a:gd name="connsiteY0" fmla="*/ 0 h 3986939"/>
                <a:gd name="connsiteX1" fmla="*/ 770147 w 770147"/>
                <a:gd name="connsiteY1" fmla="*/ 0 h 3986939"/>
                <a:gd name="connsiteX2" fmla="*/ 770147 w 770147"/>
                <a:gd name="connsiteY2" fmla="*/ 3986939 h 3986939"/>
                <a:gd name="connsiteX3" fmla="*/ 0 w 770147"/>
                <a:gd name="connsiteY3" fmla="*/ 3986939 h 3986939"/>
                <a:gd name="connsiteX4" fmla="*/ 0 w 770147"/>
                <a:gd name="connsiteY4" fmla="*/ 0 h 3986939"/>
                <a:gd name="connsiteX0" fmla="*/ 0 w 770147"/>
                <a:gd name="connsiteY0" fmla="*/ 0 h 3986939"/>
                <a:gd name="connsiteX1" fmla="*/ 770147 w 770147"/>
                <a:gd name="connsiteY1" fmla="*/ 0 h 3986939"/>
                <a:gd name="connsiteX2" fmla="*/ 766654 w 770147"/>
                <a:gd name="connsiteY2" fmla="*/ 3775425 h 3986939"/>
                <a:gd name="connsiteX3" fmla="*/ 0 w 770147"/>
                <a:gd name="connsiteY3" fmla="*/ 3986939 h 3986939"/>
                <a:gd name="connsiteX4" fmla="*/ 0 w 770147"/>
                <a:gd name="connsiteY4" fmla="*/ 0 h 3986939"/>
                <a:gd name="connsiteX0" fmla="*/ 0 w 770147"/>
                <a:gd name="connsiteY0" fmla="*/ 0 h 3775425"/>
                <a:gd name="connsiteX1" fmla="*/ 770147 w 770147"/>
                <a:gd name="connsiteY1" fmla="*/ 0 h 3775425"/>
                <a:gd name="connsiteX2" fmla="*/ 766654 w 770147"/>
                <a:gd name="connsiteY2" fmla="*/ 3775425 h 3775425"/>
                <a:gd name="connsiteX3" fmla="*/ 1510 w 770147"/>
                <a:gd name="connsiteY3" fmla="*/ 3331824 h 3775425"/>
                <a:gd name="connsiteX4" fmla="*/ 0 w 770147"/>
                <a:gd name="connsiteY4" fmla="*/ 0 h 3775425"/>
                <a:gd name="connsiteX0" fmla="*/ 0 w 766963"/>
                <a:gd name="connsiteY0" fmla="*/ 0 h 3775425"/>
                <a:gd name="connsiteX1" fmla="*/ 766406 w 766963"/>
                <a:gd name="connsiteY1" fmla="*/ 91532 h 3775425"/>
                <a:gd name="connsiteX2" fmla="*/ 766654 w 766963"/>
                <a:gd name="connsiteY2" fmla="*/ 3775425 h 3775425"/>
                <a:gd name="connsiteX3" fmla="*/ 1510 w 766963"/>
                <a:gd name="connsiteY3" fmla="*/ 3331824 h 3775425"/>
                <a:gd name="connsiteX4" fmla="*/ 0 w 766963"/>
                <a:gd name="connsiteY4" fmla="*/ 0 h 3775425"/>
                <a:gd name="connsiteX0" fmla="*/ 4436 w 765487"/>
                <a:gd name="connsiteY0" fmla="*/ 1279028 h 3683893"/>
                <a:gd name="connsiteX1" fmla="*/ 764930 w 765487"/>
                <a:gd name="connsiteY1" fmla="*/ 0 h 3683893"/>
                <a:gd name="connsiteX2" fmla="*/ 765178 w 765487"/>
                <a:gd name="connsiteY2" fmla="*/ 3683893 h 3683893"/>
                <a:gd name="connsiteX3" fmla="*/ 34 w 765487"/>
                <a:gd name="connsiteY3" fmla="*/ 3240292 h 3683893"/>
                <a:gd name="connsiteX4" fmla="*/ 4436 w 765487"/>
                <a:gd name="connsiteY4" fmla="*/ 1279028 h 368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487" h="3683893">
                  <a:moveTo>
                    <a:pt x="4436" y="1279028"/>
                  </a:moveTo>
                  <a:lnTo>
                    <a:pt x="764930" y="0"/>
                  </a:lnTo>
                  <a:cubicBezTo>
                    <a:pt x="763766" y="1258475"/>
                    <a:pt x="766342" y="2425418"/>
                    <a:pt x="765178" y="3683893"/>
                  </a:cubicBezTo>
                  <a:lnTo>
                    <a:pt x="34" y="3240292"/>
                  </a:lnTo>
                  <a:cubicBezTo>
                    <a:pt x="-469" y="2129684"/>
                    <a:pt x="4939" y="2389636"/>
                    <a:pt x="4436" y="1279028"/>
                  </a:cubicBezTo>
                  <a:close/>
                </a:path>
              </a:pathLst>
            </a:custGeom>
            <a:solidFill>
              <a:srgbClr val="1B8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36">
              <a:extLst>
                <a:ext uri="{FF2B5EF4-FFF2-40B4-BE49-F238E27FC236}">
                  <a16:creationId xmlns:a16="http://schemas.microsoft.com/office/drawing/2014/main" id="{04ACE5DB-3004-4194-BD61-832E714C1E98}"/>
                </a:ext>
              </a:extLst>
            </p:cNvPr>
            <p:cNvSpPr/>
            <p:nvPr/>
          </p:nvSpPr>
          <p:spPr>
            <a:xfrm rot="19785685">
              <a:off x="-310527" y="5311571"/>
              <a:ext cx="846462" cy="1947231"/>
            </a:xfrm>
            <a:custGeom>
              <a:avLst/>
              <a:gdLst>
                <a:gd name="connsiteX0" fmla="*/ 0 w 770147"/>
                <a:gd name="connsiteY0" fmla="*/ 0 h 2109724"/>
                <a:gd name="connsiteX1" fmla="*/ 770147 w 770147"/>
                <a:gd name="connsiteY1" fmla="*/ 0 h 2109724"/>
                <a:gd name="connsiteX2" fmla="*/ 770147 w 770147"/>
                <a:gd name="connsiteY2" fmla="*/ 2109724 h 2109724"/>
                <a:gd name="connsiteX3" fmla="*/ 0 w 770147"/>
                <a:gd name="connsiteY3" fmla="*/ 2109724 h 2109724"/>
                <a:gd name="connsiteX4" fmla="*/ 0 w 770147"/>
                <a:gd name="connsiteY4" fmla="*/ 0 h 2109724"/>
                <a:gd name="connsiteX0" fmla="*/ 0 w 770147"/>
                <a:gd name="connsiteY0" fmla="*/ 0 h 2109724"/>
                <a:gd name="connsiteX1" fmla="*/ 770147 w 770147"/>
                <a:gd name="connsiteY1" fmla="*/ 0 h 2109724"/>
                <a:gd name="connsiteX2" fmla="*/ 765992 w 770147"/>
                <a:gd name="connsiteY2" fmla="*/ 1975000 h 2109724"/>
                <a:gd name="connsiteX3" fmla="*/ 0 w 770147"/>
                <a:gd name="connsiteY3" fmla="*/ 2109724 h 2109724"/>
                <a:gd name="connsiteX4" fmla="*/ 0 w 770147"/>
                <a:gd name="connsiteY4" fmla="*/ 0 h 2109724"/>
                <a:gd name="connsiteX0" fmla="*/ 75963 w 846110"/>
                <a:gd name="connsiteY0" fmla="*/ 0 h 1975000"/>
                <a:gd name="connsiteX1" fmla="*/ 846110 w 846110"/>
                <a:gd name="connsiteY1" fmla="*/ 0 h 1975000"/>
                <a:gd name="connsiteX2" fmla="*/ 841955 w 846110"/>
                <a:gd name="connsiteY2" fmla="*/ 1975000 h 1975000"/>
                <a:gd name="connsiteX3" fmla="*/ 0 w 846110"/>
                <a:gd name="connsiteY3" fmla="*/ 1464575 h 1975000"/>
                <a:gd name="connsiteX4" fmla="*/ 75963 w 846110"/>
                <a:gd name="connsiteY4" fmla="*/ 0 h 1975000"/>
                <a:gd name="connsiteX0" fmla="*/ 75963 w 846462"/>
                <a:gd name="connsiteY0" fmla="*/ 0 h 1975000"/>
                <a:gd name="connsiteX1" fmla="*/ 846462 w 846462"/>
                <a:gd name="connsiteY1" fmla="*/ 27769 h 1975000"/>
                <a:gd name="connsiteX2" fmla="*/ 841955 w 846462"/>
                <a:gd name="connsiteY2" fmla="*/ 1975000 h 1975000"/>
                <a:gd name="connsiteX3" fmla="*/ 0 w 846462"/>
                <a:gd name="connsiteY3" fmla="*/ 1464575 h 1975000"/>
                <a:gd name="connsiteX4" fmla="*/ 75963 w 846462"/>
                <a:gd name="connsiteY4" fmla="*/ 0 h 1975000"/>
                <a:gd name="connsiteX0" fmla="*/ 75011 w 846462"/>
                <a:gd name="connsiteY0" fmla="*/ 1316741 h 1947231"/>
                <a:gd name="connsiteX1" fmla="*/ 846462 w 846462"/>
                <a:gd name="connsiteY1" fmla="*/ 0 h 1947231"/>
                <a:gd name="connsiteX2" fmla="*/ 841955 w 846462"/>
                <a:gd name="connsiteY2" fmla="*/ 1947231 h 1947231"/>
                <a:gd name="connsiteX3" fmla="*/ 0 w 846462"/>
                <a:gd name="connsiteY3" fmla="*/ 1436806 h 1947231"/>
                <a:gd name="connsiteX4" fmla="*/ 75011 w 846462"/>
                <a:gd name="connsiteY4" fmla="*/ 1316741 h 194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462" h="1947231">
                  <a:moveTo>
                    <a:pt x="75011" y="1316741"/>
                  </a:moveTo>
                  <a:lnTo>
                    <a:pt x="846462" y="0"/>
                  </a:lnTo>
                  <a:cubicBezTo>
                    <a:pt x="844960" y="649077"/>
                    <a:pt x="843457" y="1298154"/>
                    <a:pt x="841955" y="1947231"/>
                  </a:cubicBezTo>
                  <a:lnTo>
                    <a:pt x="0" y="1436806"/>
                  </a:lnTo>
                  <a:lnTo>
                    <a:pt x="75011" y="1316741"/>
                  </a:lnTo>
                  <a:close/>
                </a:path>
              </a:pathLst>
            </a:custGeom>
            <a:solidFill>
              <a:srgbClr val="136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A22642-E372-4164-8ACD-6855460FDB7C}"/>
              </a:ext>
            </a:extLst>
          </p:cNvPr>
          <p:cNvGrpSpPr/>
          <p:nvPr/>
        </p:nvGrpSpPr>
        <p:grpSpPr>
          <a:xfrm flipH="1">
            <a:off x="10888509" y="-558435"/>
            <a:ext cx="1698215" cy="8014040"/>
            <a:chOff x="-316915" y="-574882"/>
            <a:chExt cx="1698215" cy="801404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A57ABA0-C1F6-4E20-86BB-F84576FFED84}"/>
                </a:ext>
              </a:extLst>
            </p:cNvPr>
            <p:cNvGrpSpPr/>
            <p:nvPr/>
          </p:nvGrpSpPr>
          <p:grpSpPr>
            <a:xfrm rot="10800000" flipH="1">
              <a:off x="-316915" y="-574882"/>
              <a:ext cx="1677313" cy="5342693"/>
              <a:chOff x="4109073" y="637779"/>
              <a:chExt cx="1677313" cy="5342693"/>
            </a:xfrm>
          </p:grpSpPr>
          <p:sp>
            <p:nvSpPr>
              <p:cNvPr id="66" name="Rectangle 33">
                <a:extLst>
                  <a:ext uri="{FF2B5EF4-FFF2-40B4-BE49-F238E27FC236}">
                    <a16:creationId xmlns:a16="http://schemas.microsoft.com/office/drawing/2014/main" id="{A7A2BAC6-E8D6-4295-8FFF-FB6C551EC4EB}"/>
                  </a:ext>
                </a:extLst>
              </p:cNvPr>
              <p:cNvSpPr/>
              <p:nvPr/>
            </p:nvSpPr>
            <p:spPr>
              <a:xfrm rot="19785685">
                <a:off x="5035961" y="637779"/>
                <a:ext cx="750425" cy="5342693"/>
              </a:xfrm>
              <a:custGeom>
                <a:avLst/>
                <a:gdLst>
                  <a:gd name="connsiteX0" fmla="*/ 0 w 770147"/>
                  <a:gd name="connsiteY0" fmla="*/ 0 h 5833599"/>
                  <a:gd name="connsiteX1" fmla="*/ 770147 w 770147"/>
                  <a:gd name="connsiteY1" fmla="*/ 0 h 5833599"/>
                  <a:gd name="connsiteX2" fmla="*/ 770147 w 770147"/>
                  <a:gd name="connsiteY2" fmla="*/ 5833599 h 5833599"/>
                  <a:gd name="connsiteX3" fmla="*/ 0 w 770147"/>
                  <a:gd name="connsiteY3" fmla="*/ 5833599 h 5833599"/>
                  <a:gd name="connsiteX4" fmla="*/ 0 w 770147"/>
                  <a:gd name="connsiteY4" fmla="*/ 0 h 5833599"/>
                  <a:gd name="connsiteX0" fmla="*/ 0 w 770147"/>
                  <a:gd name="connsiteY0" fmla="*/ 0 h 5833599"/>
                  <a:gd name="connsiteX1" fmla="*/ 770147 w 770147"/>
                  <a:gd name="connsiteY1" fmla="*/ 0 h 5833599"/>
                  <a:gd name="connsiteX2" fmla="*/ 767686 w 770147"/>
                  <a:gd name="connsiteY2" fmla="*/ 5639226 h 5833599"/>
                  <a:gd name="connsiteX3" fmla="*/ 0 w 770147"/>
                  <a:gd name="connsiteY3" fmla="*/ 5833599 h 5833599"/>
                  <a:gd name="connsiteX4" fmla="*/ 0 w 770147"/>
                  <a:gd name="connsiteY4" fmla="*/ 0 h 5833599"/>
                  <a:gd name="connsiteX0" fmla="*/ 0 w 770147"/>
                  <a:gd name="connsiteY0" fmla="*/ 0 h 5639226"/>
                  <a:gd name="connsiteX1" fmla="*/ 770147 w 770147"/>
                  <a:gd name="connsiteY1" fmla="*/ 0 h 5639226"/>
                  <a:gd name="connsiteX2" fmla="*/ 767686 w 770147"/>
                  <a:gd name="connsiteY2" fmla="*/ 5639226 h 5639226"/>
                  <a:gd name="connsiteX3" fmla="*/ 19354 w 770147"/>
                  <a:gd name="connsiteY3" fmla="*/ 5232985 h 5639226"/>
                  <a:gd name="connsiteX4" fmla="*/ 0 w 770147"/>
                  <a:gd name="connsiteY4" fmla="*/ 0 h 5639226"/>
                  <a:gd name="connsiteX0" fmla="*/ 0 w 768183"/>
                  <a:gd name="connsiteY0" fmla="*/ 0 h 5639226"/>
                  <a:gd name="connsiteX1" fmla="*/ 768183 w 768183"/>
                  <a:gd name="connsiteY1" fmla="*/ 296533 h 5639226"/>
                  <a:gd name="connsiteX2" fmla="*/ 767686 w 768183"/>
                  <a:gd name="connsiteY2" fmla="*/ 5639226 h 5639226"/>
                  <a:gd name="connsiteX3" fmla="*/ 19354 w 768183"/>
                  <a:gd name="connsiteY3" fmla="*/ 5232985 h 5639226"/>
                  <a:gd name="connsiteX4" fmla="*/ 0 w 768183"/>
                  <a:gd name="connsiteY4" fmla="*/ 0 h 5639226"/>
                  <a:gd name="connsiteX0" fmla="*/ 3662 w 750488"/>
                  <a:gd name="connsiteY0" fmla="*/ 1132644 h 5342693"/>
                  <a:gd name="connsiteX1" fmla="*/ 750488 w 750488"/>
                  <a:gd name="connsiteY1" fmla="*/ 0 h 5342693"/>
                  <a:gd name="connsiteX2" fmla="*/ 749991 w 750488"/>
                  <a:gd name="connsiteY2" fmla="*/ 5342693 h 5342693"/>
                  <a:gd name="connsiteX3" fmla="*/ 1659 w 750488"/>
                  <a:gd name="connsiteY3" fmla="*/ 4936452 h 5342693"/>
                  <a:gd name="connsiteX4" fmla="*/ 3662 w 750488"/>
                  <a:gd name="connsiteY4" fmla="*/ 1132644 h 5342693"/>
                  <a:gd name="connsiteX0" fmla="*/ 4323 w 750425"/>
                  <a:gd name="connsiteY0" fmla="*/ 1254342 h 5342693"/>
                  <a:gd name="connsiteX1" fmla="*/ 750425 w 750425"/>
                  <a:gd name="connsiteY1" fmla="*/ 0 h 5342693"/>
                  <a:gd name="connsiteX2" fmla="*/ 749928 w 750425"/>
                  <a:gd name="connsiteY2" fmla="*/ 5342693 h 5342693"/>
                  <a:gd name="connsiteX3" fmla="*/ 1596 w 750425"/>
                  <a:gd name="connsiteY3" fmla="*/ 4936452 h 5342693"/>
                  <a:gd name="connsiteX4" fmla="*/ 4323 w 750425"/>
                  <a:gd name="connsiteY4" fmla="*/ 1254342 h 534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425" h="5342693">
                    <a:moveTo>
                      <a:pt x="4323" y="1254342"/>
                    </a:moveTo>
                    <a:lnTo>
                      <a:pt x="750425" y="0"/>
                    </a:lnTo>
                    <a:cubicBezTo>
                      <a:pt x="749605" y="1879742"/>
                      <a:pt x="750748" y="3462951"/>
                      <a:pt x="749928" y="5342693"/>
                    </a:cubicBezTo>
                    <a:lnTo>
                      <a:pt x="1596" y="4936452"/>
                    </a:lnTo>
                    <a:cubicBezTo>
                      <a:pt x="-4855" y="3192124"/>
                      <a:pt x="10774" y="2998670"/>
                      <a:pt x="4323" y="1254342"/>
                    </a:cubicBezTo>
                    <a:close/>
                  </a:path>
                </a:pathLst>
              </a:custGeom>
              <a:solidFill>
                <a:srgbClr val="136387"/>
              </a:solidFill>
              <a:ln>
                <a:noFill/>
              </a:ln>
              <a:effectLst>
                <a:outerShdw blurRad="50800" dist="38100" dir="1128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35">
                <a:extLst>
                  <a:ext uri="{FF2B5EF4-FFF2-40B4-BE49-F238E27FC236}">
                    <a16:creationId xmlns:a16="http://schemas.microsoft.com/office/drawing/2014/main" id="{28D9D375-DEB7-4796-AD2A-902FA7342159}"/>
                  </a:ext>
                </a:extLst>
              </p:cNvPr>
              <p:cNvSpPr/>
              <p:nvPr/>
            </p:nvSpPr>
            <p:spPr>
              <a:xfrm rot="19785685">
                <a:off x="4607721" y="2207093"/>
                <a:ext cx="765487" cy="3683893"/>
              </a:xfrm>
              <a:custGeom>
                <a:avLst/>
                <a:gdLst>
                  <a:gd name="connsiteX0" fmla="*/ 0 w 770147"/>
                  <a:gd name="connsiteY0" fmla="*/ 0 h 3986939"/>
                  <a:gd name="connsiteX1" fmla="*/ 770147 w 770147"/>
                  <a:gd name="connsiteY1" fmla="*/ 0 h 3986939"/>
                  <a:gd name="connsiteX2" fmla="*/ 770147 w 770147"/>
                  <a:gd name="connsiteY2" fmla="*/ 3986939 h 3986939"/>
                  <a:gd name="connsiteX3" fmla="*/ 0 w 770147"/>
                  <a:gd name="connsiteY3" fmla="*/ 3986939 h 3986939"/>
                  <a:gd name="connsiteX4" fmla="*/ 0 w 770147"/>
                  <a:gd name="connsiteY4" fmla="*/ 0 h 3986939"/>
                  <a:gd name="connsiteX0" fmla="*/ 0 w 770147"/>
                  <a:gd name="connsiteY0" fmla="*/ 0 h 3986939"/>
                  <a:gd name="connsiteX1" fmla="*/ 770147 w 770147"/>
                  <a:gd name="connsiteY1" fmla="*/ 0 h 3986939"/>
                  <a:gd name="connsiteX2" fmla="*/ 766654 w 770147"/>
                  <a:gd name="connsiteY2" fmla="*/ 3775425 h 3986939"/>
                  <a:gd name="connsiteX3" fmla="*/ 0 w 770147"/>
                  <a:gd name="connsiteY3" fmla="*/ 3986939 h 3986939"/>
                  <a:gd name="connsiteX4" fmla="*/ 0 w 770147"/>
                  <a:gd name="connsiteY4" fmla="*/ 0 h 3986939"/>
                  <a:gd name="connsiteX0" fmla="*/ 0 w 770147"/>
                  <a:gd name="connsiteY0" fmla="*/ 0 h 3775425"/>
                  <a:gd name="connsiteX1" fmla="*/ 770147 w 770147"/>
                  <a:gd name="connsiteY1" fmla="*/ 0 h 3775425"/>
                  <a:gd name="connsiteX2" fmla="*/ 766654 w 770147"/>
                  <a:gd name="connsiteY2" fmla="*/ 3775425 h 3775425"/>
                  <a:gd name="connsiteX3" fmla="*/ 1510 w 770147"/>
                  <a:gd name="connsiteY3" fmla="*/ 3331824 h 3775425"/>
                  <a:gd name="connsiteX4" fmla="*/ 0 w 770147"/>
                  <a:gd name="connsiteY4" fmla="*/ 0 h 3775425"/>
                  <a:gd name="connsiteX0" fmla="*/ 0 w 766963"/>
                  <a:gd name="connsiteY0" fmla="*/ 0 h 3775425"/>
                  <a:gd name="connsiteX1" fmla="*/ 766406 w 766963"/>
                  <a:gd name="connsiteY1" fmla="*/ 91532 h 3775425"/>
                  <a:gd name="connsiteX2" fmla="*/ 766654 w 766963"/>
                  <a:gd name="connsiteY2" fmla="*/ 3775425 h 3775425"/>
                  <a:gd name="connsiteX3" fmla="*/ 1510 w 766963"/>
                  <a:gd name="connsiteY3" fmla="*/ 3331824 h 3775425"/>
                  <a:gd name="connsiteX4" fmla="*/ 0 w 766963"/>
                  <a:gd name="connsiteY4" fmla="*/ 0 h 3775425"/>
                  <a:gd name="connsiteX0" fmla="*/ 4436 w 765487"/>
                  <a:gd name="connsiteY0" fmla="*/ 1279028 h 3683893"/>
                  <a:gd name="connsiteX1" fmla="*/ 764930 w 765487"/>
                  <a:gd name="connsiteY1" fmla="*/ 0 h 3683893"/>
                  <a:gd name="connsiteX2" fmla="*/ 765178 w 765487"/>
                  <a:gd name="connsiteY2" fmla="*/ 3683893 h 3683893"/>
                  <a:gd name="connsiteX3" fmla="*/ 34 w 765487"/>
                  <a:gd name="connsiteY3" fmla="*/ 3240292 h 3683893"/>
                  <a:gd name="connsiteX4" fmla="*/ 4436 w 765487"/>
                  <a:gd name="connsiteY4" fmla="*/ 1279028 h 368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487" h="3683893">
                    <a:moveTo>
                      <a:pt x="4436" y="1279028"/>
                    </a:moveTo>
                    <a:lnTo>
                      <a:pt x="764930" y="0"/>
                    </a:lnTo>
                    <a:cubicBezTo>
                      <a:pt x="763766" y="1258475"/>
                      <a:pt x="766342" y="2425418"/>
                      <a:pt x="765178" y="3683893"/>
                    </a:cubicBezTo>
                    <a:lnTo>
                      <a:pt x="34" y="3240292"/>
                    </a:lnTo>
                    <a:cubicBezTo>
                      <a:pt x="-469" y="2129684"/>
                      <a:pt x="4939" y="2389636"/>
                      <a:pt x="4436" y="1279028"/>
                    </a:cubicBezTo>
                    <a:close/>
                  </a:path>
                </a:pathLst>
              </a:custGeom>
              <a:solidFill>
                <a:srgbClr val="1B8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36">
                <a:extLst>
                  <a:ext uri="{FF2B5EF4-FFF2-40B4-BE49-F238E27FC236}">
                    <a16:creationId xmlns:a16="http://schemas.microsoft.com/office/drawing/2014/main" id="{1CA80269-16C8-4ADC-BD90-89B259825E46}"/>
                  </a:ext>
                </a:extLst>
              </p:cNvPr>
              <p:cNvSpPr/>
              <p:nvPr/>
            </p:nvSpPr>
            <p:spPr>
              <a:xfrm rot="19785685">
                <a:off x="4109073" y="3852885"/>
                <a:ext cx="846462" cy="1947231"/>
              </a:xfrm>
              <a:custGeom>
                <a:avLst/>
                <a:gdLst>
                  <a:gd name="connsiteX0" fmla="*/ 0 w 770147"/>
                  <a:gd name="connsiteY0" fmla="*/ 0 h 2109724"/>
                  <a:gd name="connsiteX1" fmla="*/ 770147 w 770147"/>
                  <a:gd name="connsiteY1" fmla="*/ 0 h 2109724"/>
                  <a:gd name="connsiteX2" fmla="*/ 770147 w 770147"/>
                  <a:gd name="connsiteY2" fmla="*/ 2109724 h 2109724"/>
                  <a:gd name="connsiteX3" fmla="*/ 0 w 770147"/>
                  <a:gd name="connsiteY3" fmla="*/ 2109724 h 2109724"/>
                  <a:gd name="connsiteX4" fmla="*/ 0 w 770147"/>
                  <a:gd name="connsiteY4" fmla="*/ 0 h 2109724"/>
                  <a:gd name="connsiteX0" fmla="*/ 0 w 770147"/>
                  <a:gd name="connsiteY0" fmla="*/ 0 h 2109724"/>
                  <a:gd name="connsiteX1" fmla="*/ 770147 w 770147"/>
                  <a:gd name="connsiteY1" fmla="*/ 0 h 2109724"/>
                  <a:gd name="connsiteX2" fmla="*/ 765992 w 770147"/>
                  <a:gd name="connsiteY2" fmla="*/ 1975000 h 2109724"/>
                  <a:gd name="connsiteX3" fmla="*/ 0 w 770147"/>
                  <a:gd name="connsiteY3" fmla="*/ 2109724 h 2109724"/>
                  <a:gd name="connsiteX4" fmla="*/ 0 w 770147"/>
                  <a:gd name="connsiteY4" fmla="*/ 0 h 2109724"/>
                  <a:gd name="connsiteX0" fmla="*/ 75963 w 846110"/>
                  <a:gd name="connsiteY0" fmla="*/ 0 h 1975000"/>
                  <a:gd name="connsiteX1" fmla="*/ 846110 w 846110"/>
                  <a:gd name="connsiteY1" fmla="*/ 0 h 1975000"/>
                  <a:gd name="connsiteX2" fmla="*/ 841955 w 846110"/>
                  <a:gd name="connsiteY2" fmla="*/ 1975000 h 1975000"/>
                  <a:gd name="connsiteX3" fmla="*/ 0 w 846110"/>
                  <a:gd name="connsiteY3" fmla="*/ 1464575 h 1975000"/>
                  <a:gd name="connsiteX4" fmla="*/ 75963 w 846110"/>
                  <a:gd name="connsiteY4" fmla="*/ 0 h 1975000"/>
                  <a:gd name="connsiteX0" fmla="*/ 75963 w 846462"/>
                  <a:gd name="connsiteY0" fmla="*/ 0 h 1975000"/>
                  <a:gd name="connsiteX1" fmla="*/ 846462 w 846462"/>
                  <a:gd name="connsiteY1" fmla="*/ 27769 h 1975000"/>
                  <a:gd name="connsiteX2" fmla="*/ 841955 w 846462"/>
                  <a:gd name="connsiteY2" fmla="*/ 1975000 h 1975000"/>
                  <a:gd name="connsiteX3" fmla="*/ 0 w 846462"/>
                  <a:gd name="connsiteY3" fmla="*/ 1464575 h 1975000"/>
                  <a:gd name="connsiteX4" fmla="*/ 75963 w 846462"/>
                  <a:gd name="connsiteY4" fmla="*/ 0 h 1975000"/>
                  <a:gd name="connsiteX0" fmla="*/ 75011 w 846462"/>
                  <a:gd name="connsiteY0" fmla="*/ 1316741 h 1947231"/>
                  <a:gd name="connsiteX1" fmla="*/ 846462 w 846462"/>
                  <a:gd name="connsiteY1" fmla="*/ 0 h 1947231"/>
                  <a:gd name="connsiteX2" fmla="*/ 841955 w 846462"/>
                  <a:gd name="connsiteY2" fmla="*/ 1947231 h 1947231"/>
                  <a:gd name="connsiteX3" fmla="*/ 0 w 846462"/>
                  <a:gd name="connsiteY3" fmla="*/ 1436806 h 1947231"/>
                  <a:gd name="connsiteX4" fmla="*/ 75011 w 846462"/>
                  <a:gd name="connsiteY4" fmla="*/ 1316741 h 194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462" h="1947231">
                    <a:moveTo>
                      <a:pt x="75011" y="1316741"/>
                    </a:moveTo>
                    <a:lnTo>
                      <a:pt x="846462" y="0"/>
                    </a:lnTo>
                    <a:cubicBezTo>
                      <a:pt x="844960" y="649077"/>
                      <a:pt x="843457" y="1298154"/>
                      <a:pt x="841955" y="1947231"/>
                    </a:cubicBezTo>
                    <a:lnTo>
                      <a:pt x="0" y="1436806"/>
                    </a:lnTo>
                    <a:lnTo>
                      <a:pt x="75011" y="1316741"/>
                    </a:lnTo>
                    <a:close/>
                  </a:path>
                </a:pathLst>
              </a:custGeom>
              <a:solidFill>
                <a:srgbClr val="2FAB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77B203C1-5A00-468B-A5DE-32854D235CA2}"/>
                </a:ext>
              </a:extLst>
            </p:cNvPr>
            <p:cNvSpPr/>
            <p:nvPr/>
          </p:nvSpPr>
          <p:spPr>
            <a:xfrm rot="19785685">
              <a:off x="630875" y="2096465"/>
              <a:ext cx="750425" cy="5342693"/>
            </a:xfrm>
            <a:custGeom>
              <a:avLst/>
              <a:gdLst>
                <a:gd name="connsiteX0" fmla="*/ 0 w 770147"/>
                <a:gd name="connsiteY0" fmla="*/ 0 h 5833599"/>
                <a:gd name="connsiteX1" fmla="*/ 770147 w 770147"/>
                <a:gd name="connsiteY1" fmla="*/ 0 h 5833599"/>
                <a:gd name="connsiteX2" fmla="*/ 770147 w 770147"/>
                <a:gd name="connsiteY2" fmla="*/ 5833599 h 5833599"/>
                <a:gd name="connsiteX3" fmla="*/ 0 w 770147"/>
                <a:gd name="connsiteY3" fmla="*/ 5833599 h 5833599"/>
                <a:gd name="connsiteX4" fmla="*/ 0 w 770147"/>
                <a:gd name="connsiteY4" fmla="*/ 0 h 5833599"/>
                <a:gd name="connsiteX0" fmla="*/ 0 w 770147"/>
                <a:gd name="connsiteY0" fmla="*/ 0 h 5833599"/>
                <a:gd name="connsiteX1" fmla="*/ 770147 w 770147"/>
                <a:gd name="connsiteY1" fmla="*/ 0 h 5833599"/>
                <a:gd name="connsiteX2" fmla="*/ 767686 w 770147"/>
                <a:gd name="connsiteY2" fmla="*/ 5639226 h 5833599"/>
                <a:gd name="connsiteX3" fmla="*/ 0 w 770147"/>
                <a:gd name="connsiteY3" fmla="*/ 5833599 h 5833599"/>
                <a:gd name="connsiteX4" fmla="*/ 0 w 770147"/>
                <a:gd name="connsiteY4" fmla="*/ 0 h 5833599"/>
                <a:gd name="connsiteX0" fmla="*/ 0 w 770147"/>
                <a:gd name="connsiteY0" fmla="*/ 0 h 5639226"/>
                <a:gd name="connsiteX1" fmla="*/ 770147 w 770147"/>
                <a:gd name="connsiteY1" fmla="*/ 0 h 5639226"/>
                <a:gd name="connsiteX2" fmla="*/ 767686 w 770147"/>
                <a:gd name="connsiteY2" fmla="*/ 5639226 h 5639226"/>
                <a:gd name="connsiteX3" fmla="*/ 19354 w 770147"/>
                <a:gd name="connsiteY3" fmla="*/ 5232985 h 5639226"/>
                <a:gd name="connsiteX4" fmla="*/ 0 w 770147"/>
                <a:gd name="connsiteY4" fmla="*/ 0 h 5639226"/>
                <a:gd name="connsiteX0" fmla="*/ 0 w 768183"/>
                <a:gd name="connsiteY0" fmla="*/ 0 h 5639226"/>
                <a:gd name="connsiteX1" fmla="*/ 768183 w 768183"/>
                <a:gd name="connsiteY1" fmla="*/ 296533 h 5639226"/>
                <a:gd name="connsiteX2" fmla="*/ 767686 w 768183"/>
                <a:gd name="connsiteY2" fmla="*/ 5639226 h 5639226"/>
                <a:gd name="connsiteX3" fmla="*/ 19354 w 768183"/>
                <a:gd name="connsiteY3" fmla="*/ 5232985 h 5639226"/>
                <a:gd name="connsiteX4" fmla="*/ 0 w 768183"/>
                <a:gd name="connsiteY4" fmla="*/ 0 h 5639226"/>
                <a:gd name="connsiteX0" fmla="*/ 3662 w 750488"/>
                <a:gd name="connsiteY0" fmla="*/ 1132644 h 5342693"/>
                <a:gd name="connsiteX1" fmla="*/ 750488 w 750488"/>
                <a:gd name="connsiteY1" fmla="*/ 0 h 5342693"/>
                <a:gd name="connsiteX2" fmla="*/ 749991 w 750488"/>
                <a:gd name="connsiteY2" fmla="*/ 5342693 h 5342693"/>
                <a:gd name="connsiteX3" fmla="*/ 1659 w 750488"/>
                <a:gd name="connsiteY3" fmla="*/ 4936452 h 5342693"/>
                <a:gd name="connsiteX4" fmla="*/ 3662 w 750488"/>
                <a:gd name="connsiteY4" fmla="*/ 1132644 h 5342693"/>
                <a:gd name="connsiteX0" fmla="*/ 4323 w 750425"/>
                <a:gd name="connsiteY0" fmla="*/ 1254342 h 5342693"/>
                <a:gd name="connsiteX1" fmla="*/ 750425 w 750425"/>
                <a:gd name="connsiteY1" fmla="*/ 0 h 5342693"/>
                <a:gd name="connsiteX2" fmla="*/ 749928 w 750425"/>
                <a:gd name="connsiteY2" fmla="*/ 5342693 h 5342693"/>
                <a:gd name="connsiteX3" fmla="*/ 1596 w 750425"/>
                <a:gd name="connsiteY3" fmla="*/ 4936452 h 5342693"/>
                <a:gd name="connsiteX4" fmla="*/ 4323 w 750425"/>
                <a:gd name="connsiteY4" fmla="*/ 1254342 h 534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25" h="5342693">
                  <a:moveTo>
                    <a:pt x="4323" y="1254342"/>
                  </a:moveTo>
                  <a:lnTo>
                    <a:pt x="750425" y="0"/>
                  </a:lnTo>
                  <a:cubicBezTo>
                    <a:pt x="749605" y="1879742"/>
                    <a:pt x="750748" y="3462951"/>
                    <a:pt x="749928" y="5342693"/>
                  </a:cubicBezTo>
                  <a:lnTo>
                    <a:pt x="1596" y="4936452"/>
                  </a:lnTo>
                  <a:cubicBezTo>
                    <a:pt x="-4855" y="3192124"/>
                    <a:pt x="10774" y="2998670"/>
                    <a:pt x="4323" y="1254342"/>
                  </a:cubicBezTo>
                  <a:close/>
                </a:path>
              </a:pathLst>
            </a:custGeom>
            <a:solidFill>
              <a:srgbClr val="2FABE1"/>
            </a:solidFill>
            <a:ln>
              <a:noFill/>
            </a:ln>
            <a:effectLst>
              <a:outerShdw blurRad="50800" dist="38100" dir="12120000" algn="b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35">
              <a:extLst>
                <a:ext uri="{FF2B5EF4-FFF2-40B4-BE49-F238E27FC236}">
                  <a16:creationId xmlns:a16="http://schemas.microsoft.com/office/drawing/2014/main" id="{ADCD8C73-A5EC-4685-8C32-4C74AD12ED92}"/>
                </a:ext>
              </a:extLst>
            </p:cNvPr>
            <p:cNvSpPr/>
            <p:nvPr/>
          </p:nvSpPr>
          <p:spPr>
            <a:xfrm rot="19785685">
              <a:off x="188121" y="3665779"/>
              <a:ext cx="765487" cy="3683893"/>
            </a:xfrm>
            <a:custGeom>
              <a:avLst/>
              <a:gdLst>
                <a:gd name="connsiteX0" fmla="*/ 0 w 770147"/>
                <a:gd name="connsiteY0" fmla="*/ 0 h 3986939"/>
                <a:gd name="connsiteX1" fmla="*/ 770147 w 770147"/>
                <a:gd name="connsiteY1" fmla="*/ 0 h 3986939"/>
                <a:gd name="connsiteX2" fmla="*/ 770147 w 770147"/>
                <a:gd name="connsiteY2" fmla="*/ 3986939 h 3986939"/>
                <a:gd name="connsiteX3" fmla="*/ 0 w 770147"/>
                <a:gd name="connsiteY3" fmla="*/ 3986939 h 3986939"/>
                <a:gd name="connsiteX4" fmla="*/ 0 w 770147"/>
                <a:gd name="connsiteY4" fmla="*/ 0 h 3986939"/>
                <a:gd name="connsiteX0" fmla="*/ 0 w 770147"/>
                <a:gd name="connsiteY0" fmla="*/ 0 h 3986939"/>
                <a:gd name="connsiteX1" fmla="*/ 770147 w 770147"/>
                <a:gd name="connsiteY1" fmla="*/ 0 h 3986939"/>
                <a:gd name="connsiteX2" fmla="*/ 766654 w 770147"/>
                <a:gd name="connsiteY2" fmla="*/ 3775425 h 3986939"/>
                <a:gd name="connsiteX3" fmla="*/ 0 w 770147"/>
                <a:gd name="connsiteY3" fmla="*/ 3986939 h 3986939"/>
                <a:gd name="connsiteX4" fmla="*/ 0 w 770147"/>
                <a:gd name="connsiteY4" fmla="*/ 0 h 3986939"/>
                <a:gd name="connsiteX0" fmla="*/ 0 w 770147"/>
                <a:gd name="connsiteY0" fmla="*/ 0 h 3775425"/>
                <a:gd name="connsiteX1" fmla="*/ 770147 w 770147"/>
                <a:gd name="connsiteY1" fmla="*/ 0 h 3775425"/>
                <a:gd name="connsiteX2" fmla="*/ 766654 w 770147"/>
                <a:gd name="connsiteY2" fmla="*/ 3775425 h 3775425"/>
                <a:gd name="connsiteX3" fmla="*/ 1510 w 770147"/>
                <a:gd name="connsiteY3" fmla="*/ 3331824 h 3775425"/>
                <a:gd name="connsiteX4" fmla="*/ 0 w 770147"/>
                <a:gd name="connsiteY4" fmla="*/ 0 h 3775425"/>
                <a:gd name="connsiteX0" fmla="*/ 0 w 766963"/>
                <a:gd name="connsiteY0" fmla="*/ 0 h 3775425"/>
                <a:gd name="connsiteX1" fmla="*/ 766406 w 766963"/>
                <a:gd name="connsiteY1" fmla="*/ 91532 h 3775425"/>
                <a:gd name="connsiteX2" fmla="*/ 766654 w 766963"/>
                <a:gd name="connsiteY2" fmla="*/ 3775425 h 3775425"/>
                <a:gd name="connsiteX3" fmla="*/ 1510 w 766963"/>
                <a:gd name="connsiteY3" fmla="*/ 3331824 h 3775425"/>
                <a:gd name="connsiteX4" fmla="*/ 0 w 766963"/>
                <a:gd name="connsiteY4" fmla="*/ 0 h 3775425"/>
                <a:gd name="connsiteX0" fmla="*/ 4436 w 765487"/>
                <a:gd name="connsiteY0" fmla="*/ 1279028 h 3683893"/>
                <a:gd name="connsiteX1" fmla="*/ 764930 w 765487"/>
                <a:gd name="connsiteY1" fmla="*/ 0 h 3683893"/>
                <a:gd name="connsiteX2" fmla="*/ 765178 w 765487"/>
                <a:gd name="connsiteY2" fmla="*/ 3683893 h 3683893"/>
                <a:gd name="connsiteX3" fmla="*/ 34 w 765487"/>
                <a:gd name="connsiteY3" fmla="*/ 3240292 h 3683893"/>
                <a:gd name="connsiteX4" fmla="*/ 4436 w 765487"/>
                <a:gd name="connsiteY4" fmla="*/ 1279028 h 368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487" h="3683893">
                  <a:moveTo>
                    <a:pt x="4436" y="1279028"/>
                  </a:moveTo>
                  <a:lnTo>
                    <a:pt x="764930" y="0"/>
                  </a:lnTo>
                  <a:cubicBezTo>
                    <a:pt x="763766" y="1258475"/>
                    <a:pt x="766342" y="2425418"/>
                    <a:pt x="765178" y="3683893"/>
                  </a:cubicBezTo>
                  <a:lnTo>
                    <a:pt x="34" y="3240292"/>
                  </a:lnTo>
                  <a:cubicBezTo>
                    <a:pt x="-469" y="2129684"/>
                    <a:pt x="4939" y="2389636"/>
                    <a:pt x="4436" y="1279028"/>
                  </a:cubicBezTo>
                  <a:close/>
                </a:path>
              </a:pathLst>
            </a:custGeom>
            <a:solidFill>
              <a:srgbClr val="1B8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36">
              <a:extLst>
                <a:ext uri="{FF2B5EF4-FFF2-40B4-BE49-F238E27FC236}">
                  <a16:creationId xmlns:a16="http://schemas.microsoft.com/office/drawing/2014/main" id="{BE6A7D7D-3DE5-4283-9700-EC16CF1CCF40}"/>
                </a:ext>
              </a:extLst>
            </p:cNvPr>
            <p:cNvSpPr/>
            <p:nvPr/>
          </p:nvSpPr>
          <p:spPr>
            <a:xfrm rot="19785685">
              <a:off x="-310527" y="5311571"/>
              <a:ext cx="846462" cy="1947231"/>
            </a:xfrm>
            <a:custGeom>
              <a:avLst/>
              <a:gdLst>
                <a:gd name="connsiteX0" fmla="*/ 0 w 770147"/>
                <a:gd name="connsiteY0" fmla="*/ 0 h 2109724"/>
                <a:gd name="connsiteX1" fmla="*/ 770147 w 770147"/>
                <a:gd name="connsiteY1" fmla="*/ 0 h 2109724"/>
                <a:gd name="connsiteX2" fmla="*/ 770147 w 770147"/>
                <a:gd name="connsiteY2" fmla="*/ 2109724 h 2109724"/>
                <a:gd name="connsiteX3" fmla="*/ 0 w 770147"/>
                <a:gd name="connsiteY3" fmla="*/ 2109724 h 2109724"/>
                <a:gd name="connsiteX4" fmla="*/ 0 w 770147"/>
                <a:gd name="connsiteY4" fmla="*/ 0 h 2109724"/>
                <a:gd name="connsiteX0" fmla="*/ 0 w 770147"/>
                <a:gd name="connsiteY0" fmla="*/ 0 h 2109724"/>
                <a:gd name="connsiteX1" fmla="*/ 770147 w 770147"/>
                <a:gd name="connsiteY1" fmla="*/ 0 h 2109724"/>
                <a:gd name="connsiteX2" fmla="*/ 765992 w 770147"/>
                <a:gd name="connsiteY2" fmla="*/ 1975000 h 2109724"/>
                <a:gd name="connsiteX3" fmla="*/ 0 w 770147"/>
                <a:gd name="connsiteY3" fmla="*/ 2109724 h 2109724"/>
                <a:gd name="connsiteX4" fmla="*/ 0 w 770147"/>
                <a:gd name="connsiteY4" fmla="*/ 0 h 2109724"/>
                <a:gd name="connsiteX0" fmla="*/ 75963 w 846110"/>
                <a:gd name="connsiteY0" fmla="*/ 0 h 1975000"/>
                <a:gd name="connsiteX1" fmla="*/ 846110 w 846110"/>
                <a:gd name="connsiteY1" fmla="*/ 0 h 1975000"/>
                <a:gd name="connsiteX2" fmla="*/ 841955 w 846110"/>
                <a:gd name="connsiteY2" fmla="*/ 1975000 h 1975000"/>
                <a:gd name="connsiteX3" fmla="*/ 0 w 846110"/>
                <a:gd name="connsiteY3" fmla="*/ 1464575 h 1975000"/>
                <a:gd name="connsiteX4" fmla="*/ 75963 w 846110"/>
                <a:gd name="connsiteY4" fmla="*/ 0 h 1975000"/>
                <a:gd name="connsiteX0" fmla="*/ 75963 w 846462"/>
                <a:gd name="connsiteY0" fmla="*/ 0 h 1975000"/>
                <a:gd name="connsiteX1" fmla="*/ 846462 w 846462"/>
                <a:gd name="connsiteY1" fmla="*/ 27769 h 1975000"/>
                <a:gd name="connsiteX2" fmla="*/ 841955 w 846462"/>
                <a:gd name="connsiteY2" fmla="*/ 1975000 h 1975000"/>
                <a:gd name="connsiteX3" fmla="*/ 0 w 846462"/>
                <a:gd name="connsiteY3" fmla="*/ 1464575 h 1975000"/>
                <a:gd name="connsiteX4" fmla="*/ 75963 w 846462"/>
                <a:gd name="connsiteY4" fmla="*/ 0 h 1975000"/>
                <a:gd name="connsiteX0" fmla="*/ 75011 w 846462"/>
                <a:gd name="connsiteY0" fmla="*/ 1316741 h 1947231"/>
                <a:gd name="connsiteX1" fmla="*/ 846462 w 846462"/>
                <a:gd name="connsiteY1" fmla="*/ 0 h 1947231"/>
                <a:gd name="connsiteX2" fmla="*/ 841955 w 846462"/>
                <a:gd name="connsiteY2" fmla="*/ 1947231 h 1947231"/>
                <a:gd name="connsiteX3" fmla="*/ 0 w 846462"/>
                <a:gd name="connsiteY3" fmla="*/ 1436806 h 1947231"/>
                <a:gd name="connsiteX4" fmla="*/ 75011 w 846462"/>
                <a:gd name="connsiteY4" fmla="*/ 1316741 h 194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462" h="1947231">
                  <a:moveTo>
                    <a:pt x="75011" y="1316741"/>
                  </a:moveTo>
                  <a:lnTo>
                    <a:pt x="846462" y="0"/>
                  </a:lnTo>
                  <a:cubicBezTo>
                    <a:pt x="844960" y="649077"/>
                    <a:pt x="843457" y="1298154"/>
                    <a:pt x="841955" y="1947231"/>
                  </a:cubicBezTo>
                  <a:lnTo>
                    <a:pt x="0" y="1436806"/>
                  </a:lnTo>
                  <a:lnTo>
                    <a:pt x="75011" y="1316741"/>
                  </a:lnTo>
                  <a:close/>
                </a:path>
              </a:pathLst>
            </a:custGeom>
            <a:solidFill>
              <a:srgbClr val="136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9559A4AB-D271-4ED4-8716-ECAC17FAB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6D28E-4727-0E46-B238-9D7653D64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6"/>
          <a:stretch/>
        </p:blipFill>
        <p:spPr>
          <a:xfrm>
            <a:off x="5735782" y="0"/>
            <a:ext cx="6456218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627184F-8B73-1248-95C6-729824793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10586301" y="216552"/>
            <a:ext cx="1497765" cy="12981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2E187F-09C0-4AC3-B888-3DAE49738687}"/>
              </a:ext>
            </a:extLst>
          </p:cNvPr>
          <p:cNvSpPr/>
          <p:nvPr/>
        </p:nvSpPr>
        <p:spPr>
          <a:xfrm rot="19967460">
            <a:off x="6825801" y="-460555"/>
            <a:ext cx="804967" cy="7991659"/>
          </a:xfrm>
          <a:prstGeom prst="rect">
            <a:avLst/>
          </a:prstGeom>
          <a:solidFill>
            <a:srgbClr val="EB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43">
            <a:extLst>
              <a:ext uri="{FF2B5EF4-FFF2-40B4-BE49-F238E27FC236}">
                <a16:creationId xmlns:a16="http://schemas.microsoft.com/office/drawing/2014/main" id="{C4A4C031-AEB1-4D51-8FC5-338CF3768EF9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9" name="Slide Number Placeholder 343">
            <a:extLst>
              <a:ext uri="{FF2B5EF4-FFF2-40B4-BE49-F238E27FC236}">
                <a16:creationId xmlns:a16="http://schemas.microsoft.com/office/drawing/2014/main" id="{9E8619FB-986B-4F25-A277-CB064204FD12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0" name="Slide Number Placeholder 343">
            <a:extLst>
              <a:ext uri="{FF2B5EF4-FFF2-40B4-BE49-F238E27FC236}">
                <a16:creationId xmlns:a16="http://schemas.microsoft.com/office/drawing/2014/main" id="{52DB5E96-B60D-4D4F-99D7-A4CFF66BE2C3}"/>
              </a:ext>
            </a:extLst>
          </p:cNvPr>
          <p:cNvSpPr txBox="1">
            <a:spLocks/>
          </p:cNvSpPr>
          <p:nvPr/>
        </p:nvSpPr>
        <p:spPr>
          <a:xfrm>
            <a:off x="11315006" y="6540114"/>
            <a:ext cx="8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254F5-9CF8-4280-972B-A57128CF2D80}"/>
              </a:ext>
            </a:extLst>
          </p:cNvPr>
          <p:cNvSpPr txBox="1"/>
          <p:nvPr/>
        </p:nvSpPr>
        <p:spPr>
          <a:xfrm>
            <a:off x="887413" y="3766995"/>
            <a:ext cx="8384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783379"/>
                </a:solidFill>
                <a:latin typeface="Abadi" panose="020B0604020104020204" pitchFamily="34" charset="0"/>
              </a:rPr>
              <a:t>Compression  </a:t>
            </a:r>
            <a:endParaRPr lang="en-US" sz="16600" dirty="0">
              <a:solidFill>
                <a:srgbClr val="783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7814EA-0245-4272-8A5E-B12B0DB84731}"/>
              </a:ext>
            </a:extLst>
          </p:cNvPr>
          <p:cNvSpPr txBox="1"/>
          <p:nvPr/>
        </p:nvSpPr>
        <p:spPr>
          <a:xfrm>
            <a:off x="2335477" y="1956703"/>
            <a:ext cx="5707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D439F"/>
                </a:solidFill>
                <a:latin typeface="Gotham Light" pitchFamily="2" charset="0"/>
              </a:rPr>
              <a:t>TY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CF703D-30D0-4E01-AABC-C0D215BF77B8}"/>
              </a:ext>
            </a:extLst>
          </p:cNvPr>
          <p:cNvSpPr txBox="1"/>
          <p:nvPr/>
        </p:nvSpPr>
        <p:spPr>
          <a:xfrm>
            <a:off x="2886747" y="2836641"/>
            <a:ext cx="439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783379"/>
                </a:solidFill>
                <a:latin typeface="Abadi" panose="020B0604020104020204" pitchFamily="34" charset="0"/>
              </a:rPr>
              <a:t> Tier One </a:t>
            </a:r>
            <a:endParaRPr lang="en-US" sz="8000" dirty="0">
              <a:solidFill>
                <a:srgbClr val="783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833E74-3710-4B37-8D14-0CA851C04A8D}"/>
              </a:ext>
            </a:extLst>
          </p:cNvPr>
          <p:cNvCxnSpPr>
            <a:cxnSpLocks/>
          </p:cNvCxnSpPr>
          <p:nvPr/>
        </p:nvCxnSpPr>
        <p:spPr>
          <a:xfrm>
            <a:off x="590550" y="2326675"/>
            <a:ext cx="1062638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0528ED8-059B-44A8-83E9-78E2021C6391}"/>
              </a:ext>
            </a:extLst>
          </p:cNvPr>
          <p:cNvSpPr txBox="1"/>
          <p:nvPr/>
        </p:nvSpPr>
        <p:spPr>
          <a:xfrm>
            <a:off x="-262861" y="2479523"/>
            <a:ext cx="26742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Compression</a:t>
            </a:r>
          </a:p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</a:t>
            </a:r>
            <a:b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prior year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rate of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$0.9164)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91480E9-5EA2-4752-9B44-1B46033F23EE}"/>
              </a:ext>
            </a:extLst>
          </p:cNvPr>
          <p:cNvCxnSpPr>
            <a:cxnSpLocks/>
          </p:cNvCxnSpPr>
          <p:nvPr/>
        </p:nvCxnSpPr>
        <p:spPr>
          <a:xfrm>
            <a:off x="3953473" y="1997901"/>
            <a:ext cx="0" cy="436523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1128D1-9EA9-454B-AD68-82FE8445EA50}"/>
              </a:ext>
            </a:extLst>
          </p:cNvPr>
          <p:cNvCxnSpPr>
            <a:cxnSpLocks/>
          </p:cNvCxnSpPr>
          <p:nvPr/>
        </p:nvCxnSpPr>
        <p:spPr>
          <a:xfrm flipH="1">
            <a:off x="3936537" y="2017944"/>
            <a:ext cx="1339076" cy="0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C1D9E1C-C287-4C7A-BB55-A89A6595E65A}"/>
              </a:ext>
            </a:extLst>
          </p:cNvPr>
          <p:cNvSpPr txBox="1"/>
          <p:nvPr/>
        </p:nvSpPr>
        <p:spPr>
          <a:xfrm>
            <a:off x="9619656" y="459660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$0.8220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1A4E17E3-62C1-479B-94C0-E084EFE245B5}"/>
              </a:ext>
            </a:extLst>
          </p:cNvPr>
          <p:cNvSpPr txBox="1"/>
          <p:nvPr/>
        </p:nvSpPr>
        <p:spPr>
          <a:xfrm>
            <a:off x="7627587" y="157780"/>
            <a:ext cx="44377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spc="30" dirty="0">
                <a:solidFill>
                  <a:srgbClr val="9D4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2021</a:t>
            </a:r>
            <a:endParaRPr lang="en-US" sz="2800" spc="30" dirty="0">
              <a:solidFill>
                <a:srgbClr val="9D43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57B8FE-279A-4829-9F23-CF9408E507F1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CAEC9922-65C0-4196-A4FD-7BB09EA2C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445396"/>
              </p:ext>
            </p:extLst>
          </p:nvPr>
        </p:nvGraphicFramePr>
        <p:xfrm>
          <a:off x="1930399" y="1805335"/>
          <a:ext cx="9953625" cy="467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710D886F-729C-484E-AD6B-E0911C8C7652}"/>
              </a:ext>
            </a:extLst>
          </p:cNvPr>
          <p:cNvSpPr txBox="1"/>
          <p:nvPr/>
        </p:nvSpPr>
        <p:spPr>
          <a:xfrm>
            <a:off x="4193312" y="1830984"/>
            <a:ext cx="583738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Est. property value growth of </a:t>
            </a:r>
            <a:b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1.84%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no statewide compression from formula</a:t>
            </a: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0" dirty="0" err="1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budgeted </a:t>
            </a: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$0.030 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0" dirty="0" err="1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addt’l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compression.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878DD-5B9B-49FE-A960-DF26AE6FD300}"/>
              </a:ext>
            </a:extLst>
          </p:cNvPr>
          <p:cNvSpPr txBox="1"/>
          <p:nvPr/>
        </p:nvSpPr>
        <p:spPr>
          <a:xfrm>
            <a:off x="2573694" y="244395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$0.9134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7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C48E5BA-2EB8-4D20-ABAF-ED447EADD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821596"/>
              </p:ext>
            </p:extLst>
          </p:nvPr>
        </p:nvGraphicFramePr>
        <p:xfrm>
          <a:off x="1930399" y="1805335"/>
          <a:ext cx="9953625" cy="467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833E74-3710-4B37-8D14-0CA851C04A8D}"/>
              </a:ext>
            </a:extLst>
          </p:cNvPr>
          <p:cNvCxnSpPr>
            <a:cxnSpLocks/>
          </p:cNvCxnSpPr>
          <p:nvPr/>
        </p:nvCxnSpPr>
        <p:spPr>
          <a:xfrm>
            <a:off x="590550" y="2326675"/>
            <a:ext cx="1062638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0528ED8-059B-44A8-83E9-78E2021C6391}"/>
              </a:ext>
            </a:extLst>
          </p:cNvPr>
          <p:cNvSpPr txBox="1"/>
          <p:nvPr/>
        </p:nvSpPr>
        <p:spPr>
          <a:xfrm>
            <a:off x="-262861" y="2479523"/>
            <a:ext cx="26742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Compression</a:t>
            </a:r>
          </a:p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</a:t>
            </a:r>
            <a:b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prior year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rate of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$0.9164)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F4B84F-814E-4DEB-AABE-E62DB390D22B}"/>
              </a:ext>
            </a:extLst>
          </p:cNvPr>
          <p:cNvSpPr txBox="1"/>
          <p:nvPr/>
        </p:nvSpPr>
        <p:spPr>
          <a:xfrm>
            <a:off x="2573694" y="244395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$0.9134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1D9E1C-C287-4C7A-BB55-A89A6595E65A}"/>
              </a:ext>
            </a:extLst>
          </p:cNvPr>
          <p:cNvSpPr txBox="1"/>
          <p:nvPr/>
        </p:nvSpPr>
        <p:spPr>
          <a:xfrm>
            <a:off x="9619656" y="459660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$0.8220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1A4E17E3-62C1-479B-94C0-E084EFE245B5}"/>
              </a:ext>
            </a:extLst>
          </p:cNvPr>
          <p:cNvSpPr txBox="1"/>
          <p:nvPr/>
        </p:nvSpPr>
        <p:spPr>
          <a:xfrm>
            <a:off x="7627587" y="157780"/>
            <a:ext cx="44377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spc="30" dirty="0">
                <a:solidFill>
                  <a:srgbClr val="9D4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2021</a:t>
            </a:r>
            <a:endParaRPr lang="en-US" sz="2800" spc="30" dirty="0">
              <a:solidFill>
                <a:srgbClr val="9D43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57B8FE-279A-4829-9F23-CF9408E507F1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C264E4-FEC4-4544-9D77-55A584D47BA0}"/>
              </a:ext>
            </a:extLst>
          </p:cNvPr>
          <p:cNvSpPr txBox="1"/>
          <p:nvPr/>
        </p:nvSpPr>
        <p:spPr>
          <a:xfrm>
            <a:off x="5948216" y="2673815"/>
            <a:ext cx="419792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compression begins at value growth </a:t>
            </a: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&gt;2.8%.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FD43C94-3562-49B3-9BE5-9EF5C03FF1F3}"/>
              </a:ext>
            </a:extLst>
          </p:cNvPr>
          <p:cNvCxnSpPr>
            <a:cxnSpLocks/>
          </p:cNvCxnSpPr>
          <p:nvPr/>
        </p:nvCxnSpPr>
        <p:spPr>
          <a:xfrm flipH="1">
            <a:off x="4513929" y="2905063"/>
            <a:ext cx="1327416" cy="0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31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38630394-A014-4DCC-8A5C-BF91D2E33F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821596"/>
              </p:ext>
            </p:extLst>
          </p:nvPr>
        </p:nvGraphicFramePr>
        <p:xfrm>
          <a:off x="1930399" y="1805335"/>
          <a:ext cx="9953625" cy="467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833E74-3710-4B37-8D14-0CA851C04A8D}"/>
              </a:ext>
            </a:extLst>
          </p:cNvPr>
          <p:cNvCxnSpPr>
            <a:cxnSpLocks/>
          </p:cNvCxnSpPr>
          <p:nvPr/>
        </p:nvCxnSpPr>
        <p:spPr>
          <a:xfrm>
            <a:off x="590550" y="2326675"/>
            <a:ext cx="1062638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C1D9E1C-C287-4C7A-BB55-A89A6595E65A}"/>
              </a:ext>
            </a:extLst>
          </p:cNvPr>
          <p:cNvSpPr txBox="1"/>
          <p:nvPr/>
        </p:nvSpPr>
        <p:spPr>
          <a:xfrm>
            <a:off x="9619656" y="459660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$0.8220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1A4E17E3-62C1-479B-94C0-E084EFE245B5}"/>
              </a:ext>
            </a:extLst>
          </p:cNvPr>
          <p:cNvSpPr txBox="1"/>
          <p:nvPr/>
        </p:nvSpPr>
        <p:spPr>
          <a:xfrm>
            <a:off x="7627587" y="157780"/>
            <a:ext cx="44377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spc="30" dirty="0">
                <a:solidFill>
                  <a:srgbClr val="9D4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2021</a:t>
            </a:r>
            <a:endParaRPr lang="en-US" sz="2800" spc="30" dirty="0">
              <a:solidFill>
                <a:srgbClr val="9D43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57B8FE-279A-4829-9F23-CF9408E507F1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9E3016-9EB9-4D94-B50C-214FEC774EAA}"/>
              </a:ext>
            </a:extLst>
          </p:cNvPr>
          <p:cNvSpPr txBox="1"/>
          <p:nvPr/>
        </p:nvSpPr>
        <p:spPr>
          <a:xfrm>
            <a:off x="5238350" y="2627631"/>
            <a:ext cx="477847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floor decreases with </a:t>
            </a:r>
            <a:b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compression rate.</a:t>
            </a:r>
            <a:endParaRPr lang="en-US" sz="2800" b="1" spc="2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3647AF-17E5-423B-9462-807F0BAF6E91}"/>
              </a:ext>
            </a:extLst>
          </p:cNvPr>
          <p:cNvCxnSpPr>
            <a:cxnSpLocks/>
          </p:cNvCxnSpPr>
          <p:nvPr/>
        </p:nvCxnSpPr>
        <p:spPr>
          <a:xfrm>
            <a:off x="10971726" y="3279918"/>
            <a:ext cx="0" cy="1283486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0C831A4-24A8-4D4E-BE34-A6C8AE869C36}"/>
              </a:ext>
            </a:extLst>
          </p:cNvPr>
          <p:cNvCxnSpPr>
            <a:cxnSpLocks/>
          </p:cNvCxnSpPr>
          <p:nvPr/>
        </p:nvCxnSpPr>
        <p:spPr>
          <a:xfrm flipH="1">
            <a:off x="10167938" y="3303726"/>
            <a:ext cx="820456" cy="0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F180AB7-FD0D-4D13-9270-EE09497F5BF7}"/>
              </a:ext>
            </a:extLst>
          </p:cNvPr>
          <p:cNvSpPr txBox="1"/>
          <p:nvPr/>
        </p:nvSpPr>
        <p:spPr>
          <a:xfrm>
            <a:off x="2573694" y="244395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$0.9134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AD6187-2230-41C6-847B-9B456AE73B8C}"/>
              </a:ext>
            </a:extLst>
          </p:cNvPr>
          <p:cNvSpPr txBox="1"/>
          <p:nvPr/>
        </p:nvSpPr>
        <p:spPr>
          <a:xfrm>
            <a:off x="-262861" y="2479523"/>
            <a:ext cx="26742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Compression</a:t>
            </a:r>
          </a:p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</a:t>
            </a:r>
            <a:b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prior year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rate of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$0.9164)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65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472826-11E4-0442-ABCB-10A7DEAE1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7ADE478-E0FC-C748-8F6A-ABA2C77E8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10586301" y="216552"/>
            <a:ext cx="1497765" cy="12981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EA90C2-CA71-4EDE-B686-E94722217099}"/>
              </a:ext>
            </a:extLst>
          </p:cNvPr>
          <p:cNvSpPr/>
          <p:nvPr/>
        </p:nvSpPr>
        <p:spPr>
          <a:xfrm rot="19967460">
            <a:off x="6321555" y="-689674"/>
            <a:ext cx="1253765" cy="8342809"/>
          </a:xfrm>
          <a:prstGeom prst="rect">
            <a:avLst/>
          </a:prstGeom>
          <a:solidFill>
            <a:srgbClr val="3B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43">
            <a:extLst>
              <a:ext uri="{FF2B5EF4-FFF2-40B4-BE49-F238E27FC236}">
                <a16:creationId xmlns:a16="http://schemas.microsoft.com/office/drawing/2014/main" id="{AB5B8473-8049-4998-B96F-BB7C42B913C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13" name="Slide Number Placeholder 343">
            <a:extLst>
              <a:ext uri="{FF2B5EF4-FFF2-40B4-BE49-F238E27FC236}">
                <a16:creationId xmlns:a16="http://schemas.microsoft.com/office/drawing/2014/main" id="{77D4FB20-CDCE-47F0-9877-91927F6F0D4E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343">
            <a:extLst>
              <a:ext uri="{FF2B5EF4-FFF2-40B4-BE49-F238E27FC236}">
                <a16:creationId xmlns:a16="http://schemas.microsoft.com/office/drawing/2014/main" id="{3FAAD4DD-1B79-4A5A-8424-37BFD37203B3}"/>
              </a:ext>
            </a:extLst>
          </p:cNvPr>
          <p:cNvSpPr txBox="1">
            <a:spLocks/>
          </p:cNvSpPr>
          <p:nvPr/>
        </p:nvSpPr>
        <p:spPr>
          <a:xfrm>
            <a:off x="11315006" y="6540114"/>
            <a:ext cx="8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EFDCD9-9B7A-4506-8FC2-7262D346EB20}"/>
              </a:ext>
            </a:extLst>
          </p:cNvPr>
          <p:cNvSpPr txBox="1"/>
          <p:nvPr/>
        </p:nvSpPr>
        <p:spPr>
          <a:xfrm>
            <a:off x="887413" y="3766995"/>
            <a:ext cx="8384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273D92"/>
                </a:solidFill>
                <a:latin typeface="Abadi" panose="020B0604020104020204" pitchFamily="34" charset="0"/>
              </a:rPr>
              <a:t>Compression  </a:t>
            </a:r>
            <a:endParaRPr lang="en-US" sz="1660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CB3F7-CFD0-4868-956A-F5EA17BDFDA3}"/>
              </a:ext>
            </a:extLst>
          </p:cNvPr>
          <p:cNvSpPr txBox="1"/>
          <p:nvPr/>
        </p:nvSpPr>
        <p:spPr>
          <a:xfrm>
            <a:off x="2335477" y="1956703"/>
            <a:ext cx="5707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351BF"/>
                </a:solidFill>
                <a:latin typeface="Gotham Light" pitchFamily="2" charset="0"/>
              </a:rPr>
              <a:t>TY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7BF79-2F39-4DD3-9E7A-6FDD483E4854}"/>
              </a:ext>
            </a:extLst>
          </p:cNvPr>
          <p:cNvSpPr txBox="1"/>
          <p:nvPr/>
        </p:nvSpPr>
        <p:spPr>
          <a:xfrm>
            <a:off x="2886747" y="2836641"/>
            <a:ext cx="439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273D92"/>
                </a:solidFill>
                <a:latin typeface="Abadi" panose="020B0604020104020204" pitchFamily="34" charset="0"/>
              </a:rPr>
              <a:t> Tier One </a:t>
            </a:r>
            <a:endParaRPr lang="en-US" sz="8000" dirty="0">
              <a:solidFill>
                <a:srgbClr val="273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3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70725261-C61B-4180-A039-F16EA39B8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126728"/>
              </p:ext>
            </p:extLst>
          </p:nvPr>
        </p:nvGraphicFramePr>
        <p:xfrm>
          <a:off x="1930399" y="1805335"/>
          <a:ext cx="9953625" cy="467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833E74-3710-4B37-8D14-0CA851C04A8D}"/>
              </a:ext>
            </a:extLst>
          </p:cNvPr>
          <p:cNvCxnSpPr>
            <a:cxnSpLocks/>
          </p:cNvCxnSpPr>
          <p:nvPr/>
        </p:nvCxnSpPr>
        <p:spPr>
          <a:xfrm>
            <a:off x="590550" y="2326675"/>
            <a:ext cx="1062638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91480E9-5EA2-4752-9B44-1B46033F23EE}"/>
              </a:ext>
            </a:extLst>
          </p:cNvPr>
          <p:cNvCxnSpPr>
            <a:cxnSpLocks/>
          </p:cNvCxnSpPr>
          <p:nvPr/>
        </p:nvCxnSpPr>
        <p:spPr>
          <a:xfrm>
            <a:off x="4175147" y="2518601"/>
            <a:ext cx="0" cy="436523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1128D1-9EA9-454B-AD68-82FE8445EA50}"/>
              </a:ext>
            </a:extLst>
          </p:cNvPr>
          <p:cNvCxnSpPr>
            <a:cxnSpLocks/>
          </p:cNvCxnSpPr>
          <p:nvPr/>
        </p:nvCxnSpPr>
        <p:spPr>
          <a:xfrm flipH="1">
            <a:off x="4158211" y="2538644"/>
            <a:ext cx="1992052" cy="0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5F4B84F-814E-4DEB-AABE-E62DB390D22B}"/>
              </a:ext>
            </a:extLst>
          </p:cNvPr>
          <p:cNvSpPr txBox="1"/>
          <p:nvPr/>
        </p:nvSpPr>
        <p:spPr>
          <a:xfrm>
            <a:off x="2823077" y="301545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$0.8941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1D9E1C-C287-4C7A-BB55-A89A6595E65A}"/>
              </a:ext>
            </a:extLst>
          </p:cNvPr>
          <p:cNvSpPr txBox="1"/>
          <p:nvPr/>
        </p:nvSpPr>
        <p:spPr>
          <a:xfrm>
            <a:off x="9619656" y="514270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$0.8046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1A4E17E3-62C1-479B-94C0-E084EFE245B5}"/>
              </a:ext>
            </a:extLst>
          </p:cNvPr>
          <p:cNvSpPr txBox="1"/>
          <p:nvPr/>
        </p:nvSpPr>
        <p:spPr>
          <a:xfrm>
            <a:off x="7627587" y="157780"/>
            <a:ext cx="44377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spc="30" dirty="0">
                <a:solidFill>
                  <a:srgbClr val="33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2022</a:t>
            </a:r>
            <a:endParaRPr lang="en-US" sz="2800" spc="30" dirty="0">
              <a:solidFill>
                <a:srgbClr val="335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57B8FE-279A-4829-9F23-CF9408E507F1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0D886F-729C-484E-AD6B-E0911C8C7652}"/>
              </a:ext>
            </a:extLst>
          </p:cNvPr>
          <p:cNvSpPr txBox="1"/>
          <p:nvPr/>
        </p:nvSpPr>
        <p:spPr>
          <a:xfrm>
            <a:off x="5049986" y="2351684"/>
            <a:ext cx="583738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Est. property value growth of </a:t>
            </a:r>
            <a:b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4.36% 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 state compression rate to $0.8971</a:t>
            </a: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spc="20" dirty="0" err="1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budgeted </a:t>
            </a: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$0.030 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spc="20" dirty="0" err="1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addt’l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compression.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09BCE4-DFA5-48E1-85EA-056DD45CF9A4}"/>
              </a:ext>
            </a:extLst>
          </p:cNvPr>
          <p:cNvSpPr txBox="1"/>
          <p:nvPr/>
        </p:nvSpPr>
        <p:spPr>
          <a:xfrm>
            <a:off x="-262861" y="2479523"/>
            <a:ext cx="26742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Compression</a:t>
            </a:r>
          </a:p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</a:t>
            </a:r>
            <a:b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prior year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rate of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$0.9134)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947DD8D-FA3E-4802-886E-39E879E0D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121614"/>
              </p:ext>
            </p:extLst>
          </p:nvPr>
        </p:nvGraphicFramePr>
        <p:xfrm>
          <a:off x="1930399" y="1805335"/>
          <a:ext cx="9953625" cy="467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833E74-3710-4B37-8D14-0CA851C04A8D}"/>
              </a:ext>
            </a:extLst>
          </p:cNvPr>
          <p:cNvCxnSpPr>
            <a:cxnSpLocks/>
          </p:cNvCxnSpPr>
          <p:nvPr/>
        </p:nvCxnSpPr>
        <p:spPr>
          <a:xfrm>
            <a:off x="590550" y="2326675"/>
            <a:ext cx="1062638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C1D9E1C-C287-4C7A-BB55-A89A6595E65A}"/>
              </a:ext>
            </a:extLst>
          </p:cNvPr>
          <p:cNvSpPr txBox="1"/>
          <p:nvPr/>
        </p:nvSpPr>
        <p:spPr>
          <a:xfrm>
            <a:off x="9619656" y="514270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$0.8046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1A4E17E3-62C1-479B-94C0-E084EFE245B5}"/>
              </a:ext>
            </a:extLst>
          </p:cNvPr>
          <p:cNvSpPr txBox="1"/>
          <p:nvPr/>
        </p:nvSpPr>
        <p:spPr>
          <a:xfrm>
            <a:off x="7627587" y="157780"/>
            <a:ext cx="44377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spc="30" dirty="0">
                <a:solidFill>
                  <a:srgbClr val="33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2022</a:t>
            </a:r>
            <a:endParaRPr lang="en-US" sz="2800" spc="30" dirty="0">
              <a:solidFill>
                <a:srgbClr val="335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57B8FE-279A-4829-9F23-CF9408E507F1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8C9656-884F-48CD-B5E3-73E4EB362849}"/>
              </a:ext>
            </a:extLst>
          </p:cNvPr>
          <p:cNvSpPr txBox="1"/>
          <p:nvPr/>
        </p:nvSpPr>
        <p:spPr>
          <a:xfrm>
            <a:off x="6579753" y="3169115"/>
            <a:ext cx="419792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compression begins at value growth </a:t>
            </a: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&gt;4.7%.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03EADE-7C84-4B9C-B29C-39BA39404C3D}"/>
              </a:ext>
            </a:extLst>
          </p:cNvPr>
          <p:cNvCxnSpPr>
            <a:cxnSpLocks/>
          </p:cNvCxnSpPr>
          <p:nvPr/>
        </p:nvCxnSpPr>
        <p:spPr>
          <a:xfrm flipH="1">
            <a:off x="5145466" y="3400363"/>
            <a:ext cx="1327416" cy="0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C1DE297-793E-48C2-8C44-5D0BED1D9128}"/>
              </a:ext>
            </a:extLst>
          </p:cNvPr>
          <p:cNvSpPr txBox="1"/>
          <p:nvPr/>
        </p:nvSpPr>
        <p:spPr>
          <a:xfrm>
            <a:off x="2823077" y="301545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$0.8941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E3ADD1-AB8C-4680-A92C-9230A284370B}"/>
              </a:ext>
            </a:extLst>
          </p:cNvPr>
          <p:cNvSpPr txBox="1"/>
          <p:nvPr/>
        </p:nvSpPr>
        <p:spPr>
          <a:xfrm>
            <a:off x="-262861" y="2479523"/>
            <a:ext cx="26742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Compression</a:t>
            </a:r>
          </a:p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</a:t>
            </a:r>
            <a:b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prior year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rate of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$0.9134)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7CB373C7-8AF0-4E56-BE07-063A12F70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121614"/>
              </p:ext>
            </p:extLst>
          </p:nvPr>
        </p:nvGraphicFramePr>
        <p:xfrm>
          <a:off x="1930399" y="1805335"/>
          <a:ext cx="9953625" cy="467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833E74-3710-4B37-8D14-0CA851C04A8D}"/>
              </a:ext>
            </a:extLst>
          </p:cNvPr>
          <p:cNvCxnSpPr>
            <a:cxnSpLocks/>
          </p:cNvCxnSpPr>
          <p:nvPr/>
        </p:nvCxnSpPr>
        <p:spPr>
          <a:xfrm>
            <a:off x="590550" y="2326675"/>
            <a:ext cx="1062638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C1D9E1C-C287-4C7A-BB55-A89A6595E65A}"/>
              </a:ext>
            </a:extLst>
          </p:cNvPr>
          <p:cNvSpPr txBox="1"/>
          <p:nvPr/>
        </p:nvSpPr>
        <p:spPr>
          <a:xfrm>
            <a:off x="9619656" y="514270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$0.8046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1A4E17E3-62C1-479B-94C0-E084EFE245B5}"/>
              </a:ext>
            </a:extLst>
          </p:cNvPr>
          <p:cNvSpPr txBox="1"/>
          <p:nvPr/>
        </p:nvSpPr>
        <p:spPr>
          <a:xfrm>
            <a:off x="7627587" y="157780"/>
            <a:ext cx="44377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spc="30" dirty="0">
                <a:solidFill>
                  <a:srgbClr val="33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2022</a:t>
            </a:r>
            <a:endParaRPr lang="en-US" sz="2800" spc="30" dirty="0">
              <a:solidFill>
                <a:srgbClr val="335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57B8FE-279A-4829-9F23-CF9408E507F1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1D1BF2-47B3-4BC1-A27D-20B5254AB00E}"/>
              </a:ext>
            </a:extLst>
          </p:cNvPr>
          <p:cNvSpPr txBox="1"/>
          <p:nvPr/>
        </p:nvSpPr>
        <p:spPr>
          <a:xfrm>
            <a:off x="5441550" y="3110231"/>
            <a:ext cx="477847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floor decreases with </a:t>
            </a:r>
            <a:b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compression rate.</a:t>
            </a:r>
            <a:endParaRPr lang="en-US" sz="2800" b="1" spc="2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73AFA5-A010-413A-A501-19DEC603AC98}"/>
              </a:ext>
            </a:extLst>
          </p:cNvPr>
          <p:cNvCxnSpPr>
            <a:cxnSpLocks/>
          </p:cNvCxnSpPr>
          <p:nvPr/>
        </p:nvCxnSpPr>
        <p:spPr>
          <a:xfrm>
            <a:off x="11046335" y="3762518"/>
            <a:ext cx="0" cy="1283486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4AC28EF-259F-4BE0-ACA0-A2C6941FE442}"/>
              </a:ext>
            </a:extLst>
          </p:cNvPr>
          <p:cNvCxnSpPr>
            <a:cxnSpLocks/>
          </p:cNvCxnSpPr>
          <p:nvPr/>
        </p:nvCxnSpPr>
        <p:spPr>
          <a:xfrm flipH="1">
            <a:off x="10371138" y="3786326"/>
            <a:ext cx="675197" cy="0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BAE9B7F-BB40-4DCA-B9E2-6EC0B211ABF2}"/>
              </a:ext>
            </a:extLst>
          </p:cNvPr>
          <p:cNvSpPr txBox="1"/>
          <p:nvPr/>
        </p:nvSpPr>
        <p:spPr>
          <a:xfrm>
            <a:off x="2823077" y="301545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$0.8941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E51A15-875A-45F0-B2D2-7AC404FB0BF8}"/>
              </a:ext>
            </a:extLst>
          </p:cNvPr>
          <p:cNvSpPr txBox="1"/>
          <p:nvPr/>
        </p:nvSpPr>
        <p:spPr>
          <a:xfrm>
            <a:off x="-262861" y="2479523"/>
            <a:ext cx="26742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Compression</a:t>
            </a:r>
          </a:p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</a:t>
            </a:r>
            <a:b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prior year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rate of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$0.9134)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3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68FC10-B630-4E2D-97FD-7D673650EA1C}"/>
              </a:ext>
            </a:extLst>
          </p:cNvPr>
          <p:cNvSpPr txBox="1"/>
          <p:nvPr/>
        </p:nvSpPr>
        <p:spPr>
          <a:xfrm>
            <a:off x="2116619" y="2494418"/>
            <a:ext cx="671137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$1.00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$0.1700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710669-19C3-439F-9285-40340F4D4231}"/>
              </a:ext>
            </a:extLst>
          </p:cNvPr>
          <p:cNvSpPr txBox="1"/>
          <p:nvPr/>
        </p:nvSpPr>
        <p:spPr>
          <a:xfrm>
            <a:off x="2118915" y="4026810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$1.1700</a:t>
            </a:r>
          </a:p>
        </p:txBody>
      </p:sp>
      <p:sp>
        <p:nvSpPr>
          <p:cNvPr id="56" name="AutoShape 5">
            <a:extLst>
              <a:ext uri="{FF2B5EF4-FFF2-40B4-BE49-F238E27FC236}">
                <a16:creationId xmlns:a16="http://schemas.microsoft.com/office/drawing/2014/main" id="{35BAE7F3-7E08-4320-AA3E-2DF99C6FD67A}"/>
              </a:ext>
            </a:extLst>
          </p:cNvPr>
          <p:cNvSpPr/>
          <p:nvPr/>
        </p:nvSpPr>
        <p:spPr>
          <a:xfrm rot="16200000" flipH="1">
            <a:off x="3386956" y="2715148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297FA60-3B87-431E-BAA3-26C332625ECB}"/>
              </a:ext>
            </a:extLst>
          </p:cNvPr>
          <p:cNvCxnSpPr>
            <a:cxnSpLocks/>
          </p:cNvCxnSpPr>
          <p:nvPr/>
        </p:nvCxnSpPr>
        <p:spPr>
          <a:xfrm>
            <a:off x="4165313" y="2836816"/>
            <a:ext cx="1206787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FAD52AE-B9D2-4B36-83BC-A75101D33AAD}"/>
              </a:ext>
            </a:extLst>
          </p:cNvPr>
          <p:cNvSpPr txBox="1"/>
          <p:nvPr/>
        </p:nvSpPr>
        <p:spPr>
          <a:xfrm>
            <a:off x="-387723" y="2656111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One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F1DAE4-9E6B-4EDC-98B3-EDF45CA4F968}"/>
              </a:ext>
            </a:extLst>
          </p:cNvPr>
          <p:cNvSpPr txBox="1"/>
          <p:nvPr/>
        </p:nvSpPr>
        <p:spPr>
          <a:xfrm>
            <a:off x="-416298" y="3361413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Two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7AB64B-5C60-4C94-A7F9-15D458FCC6AC}"/>
              </a:ext>
            </a:extLst>
          </p:cNvPr>
          <p:cNvSpPr txBox="1"/>
          <p:nvPr/>
        </p:nvSpPr>
        <p:spPr>
          <a:xfrm>
            <a:off x="5256439" y="2482455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$0.93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91EA31-243B-43E2-82F2-279CC7AD96F0}"/>
              </a:ext>
            </a:extLst>
          </p:cNvPr>
          <p:cNvSpPr txBox="1"/>
          <p:nvPr/>
        </p:nvSpPr>
        <p:spPr>
          <a:xfrm>
            <a:off x="1932423" y="5028721"/>
            <a:ext cx="904101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400" i="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3 uniformly reduced districts’ </a:t>
            </a:r>
            <a:br>
              <a:rPr lang="en-US" sz="32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 2019-20 Tier One rate by </a:t>
            </a:r>
            <a:r>
              <a:rPr lang="en-US" sz="3200" b="1" i="0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percent. </a:t>
            </a:r>
            <a:endParaRPr lang="en-US" sz="2000" b="1" i="0" spc="3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i="0" spc="30" dirty="0">
              <a:solidFill>
                <a:srgbClr val="00A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5">
            <a:extLst>
              <a:ext uri="{FF2B5EF4-FFF2-40B4-BE49-F238E27FC236}">
                <a16:creationId xmlns:a16="http://schemas.microsoft.com/office/drawing/2014/main" id="{0252BD32-87FF-43B2-AD3D-02C775BEE041}"/>
              </a:ext>
            </a:extLst>
          </p:cNvPr>
          <p:cNvSpPr/>
          <p:nvPr/>
        </p:nvSpPr>
        <p:spPr>
          <a:xfrm rot="16200000" flipH="1">
            <a:off x="6487658" y="2707887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B2C78A-589F-4B15-9C2B-1BE4473F506E}"/>
              </a:ext>
            </a:extLst>
          </p:cNvPr>
          <p:cNvSpPr txBox="1"/>
          <p:nvPr/>
        </p:nvSpPr>
        <p:spPr>
          <a:xfrm>
            <a:off x="5217299" y="4027521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$1.0683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B489B8-52B9-42C7-9AAB-0CE7C8CE8CE9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D578B3A-5AD2-40C0-BF80-36C0CFDD8C0F}"/>
              </a:ext>
            </a:extLst>
          </p:cNvPr>
          <p:cNvSpPr txBox="1"/>
          <p:nvPr/>
        </p:nvSpPr>
        <p:spPr>
          <a:xfrm>
            <a:off x="1616200" y="1011103"/>
            <a:ext cx="4231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73D92"/>
                </a:solidFill>
                <a:latin typeface="Abadi" panose="020B0604020104020204" pitchFamily="34" charset="0"/>
              </a:rPr>
              <a:t>EXAMPLE ISD</a:t>
            </a:r>
            <a:endParaRPr lang="en-US" sz="2400" b="1" dirty="0">
              <a:solidFill>
                <a:srgbClr val="273D92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AA0F663-38D3-4A01-8B03-74A40437C0E6}"/>
              </a:ext>
            </a:extLst>
          </p:cNvPr>
          <p:cNvSpPr txBox="1"/>
          <p:nvPr/>
        </p:nvSpPr>
        <p:spPr>
          <a:xfrm>
            <a:off x="2116619" y="1952484"/>
            <a:ext cx="258873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2018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62F2C5C-85C6-4583-957B-AA708ED787EC}"/>
              </a:ext>
            </a:extLst>
          </p:cNvPr>
          <p:cNvSpPr txBox="1"/>
          <p:nvPr/>
        </p:nvSpPr>
        <p:spPr>
          <a:xfrm>
            <a:off x="5217298" y="1948159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2019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DCF22F6-E8CE-44F1-ABCB-31CE99B54B94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52DDB5-9002-4CE3-8E4E-ED211B6878F2}"/>
              </a:ext>
            </a:extLst>
          </p:cNvPr>
          <p:cNvSpPr txBox="1"/>
          <p:nvPr/>
        </p:nvSpPr>
        <p:spPr>
          <a:xfrm>
            <a:off x="-476456" y="4323419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M&amp;O Rate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5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68FC10-B630-4E2D-97FD-7D673650EA1C}"/>
              </a:ext>
            </a:extLst>
          </p:cNvPr>
          <p:cNvSpPr txBox="1"/>
          <p:nvPr/>
        </p:nvSpPr>
        <p:spPr>
          <a:xfrm>
            <a:off x="2116619" y="2494418"/>
            <a:ext cx="671137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$1.00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$0.1700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710669-19C3-439F-9285-40340F4D4231}"/>
              </a:ext>
            </a:extLst>
          </p:cNvPr>
          <p:cNvSpPr txBox="1"/>
          <p:nvPr/>
        </p:nvSpPr>
        <p:spPr>
          <a:xfrm>
            <a:off x="2118915" y="4026810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$1.1700</a:t>
            </a:r>
          </a:p>
        </p:txBody>
      </p:sp>
      <p:sp>
        <p:nvSpPr>
          <p:cNvPr id="56" name="AutoShape 5">
            <a:extLst>
              <a:ext uri="{FF2B5EF4-FFF2-40B4-BE49-F238E27FC236}">
                <a16:creationId xmlns:a16="http://schemas.microsoft.com/office/drawing/2014/main" id="{35BAE7F3-7E08-4320-AA3E-2DF99C6FD67A}"/>
              </a:ext>
            </a:extLst>
          </p:cNvPr>
          <p:cNvSpPr/>
          <p:nvPr/>
        </p:nvSpPr>
        <p:spPr>
          <a:xfrm rot="16200000" flipH="1">
            <a:off x="3386956" y="2715148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56AD61-62C4-4C09-A229-26264766A24E}"/>
              </a:ext>
            </a:extLst>
          </p:cNvPr>
          <p:cNvSpPr txBox="1"/>
          <p:nvPr/>
        </p:nvSpPr>
        <p:spPr>
          <a:xfrm>
            <a:off x="2116619" y="1952484"/>
            <a:ext cx="258873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2018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8A0EF3-3068-4C94-943B-1DD7F060281E}"/>
              </a:ext>
            </a:extLst>
          </p:cNvPr>
          <p:cNvSpPr txBox="1"/>
          <p:nvPr/>
        </p:nvSpPr>
        <p:spPr>
          <a:xfrm>
            <a:off x="5217298" y="1948159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2019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297FA60-3B87-431E-BAA3-26C332625ECB}"/>
              </a:ext>
            </a:extLst>
          </p:cNvPr>
          <p:cNvCxnSpPr>
            <a:cxnSpLocks/>
          </p:cNvCxnSpPr>
          <p:nvPr/>
        </p:nvCxnSpPr>
        <p:spPr>
          <a:xfrm>
            <a:off x="4165313" y="2836816"/>
            <a:ext cx="1206787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FAD52AE-B9D2-4B36-83BC-A75101D33AAD}"/>
              </a:ext>
            </a:extLst>
          </p:cNvPr>
          <p:cNvSpPr txBox="1"/>
          <p:nvPr/>
        </p:nvSpPr>
        <p:spPr>
          <a:xfrm>
            <a:off x="-387723" y="2656111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One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F1DAE4-9E6B-4EDC-98B3-EDF45CA4F968}"/>
              </a:ext>
            </a:extLst>
          </p:cNvPr>
          <p:cNvSpPr txBox="1"/>
          <p:nvPr/>
        </p:nvSpPr>
        <p:spPr>
          <a:xfrm>
            <a:off x="-416298" y="3361413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Two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7AB64B-5C60-4C94-A7F9-15D458FCC6AC}"/>
              </a:ext>
            </a:extLst>
          </p:cNvPr>
          <p:cNvSpPr txBox="1"/>
          <p:nvPr/>
        </p:nvSpPr>
        <p:spPr>
          <a:xfrm>
            <a:off x="5256439" y="2482455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$0.93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91EA31-243B-43E2-82F2-279CC7AD96F0}"/>
              </a:ext>
            </a:extLst>
          </p:cNvPr>
          <p:cNvSpPr txBox="1"/>
          <p:nvPr/>
        </p:nvSpPr>
        <p:spPr>
          <a:xfrm>
            <a:off x="1148364" y="5009671"/>
            <a:ext cx="982507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400" i="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 in SY 2020-21 and beyond is based on </a:t>
            </a:r>
            <a:r>
              <a:rPr lang="en-US" sz="2800" b="1" i="0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value growth</a:t>
            </a:r>
            <a:r>
              <a:rPr lang="en-US" sz="28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i="0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property value growth</a:t>
            </a:r>
            <a:r>
              <a:rPr lang="en-US" sz="28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i="0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i="0" spc="3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i="0" spc="30" dirty="0">
              <a:solidFill>
                <a:srgbClr val="00A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5">
            <a:extLst>
              <a:ext uri="{FF2B5EF4-FFF2-40B4-BE49-F238E27FC236}">
                <a16:creationId xmlns:a16="http://schemas.microsoft.com/office/drawing/2014/main" id="{0252BD32-87FF-43B2-AD3D-02C775BEE041}"/>
              </a:ext>
            </a:extLst>
          </p:cNvPr>
          <p:cNvSpPr/>
          <p:nvPr/>
        </p:nvSpPr>
        <p:spPr>
          <a:xfrm rot="16200000" flipH="1">
            <a:off x="6487658" y="2707887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B2C78A-589F-4B15-9C2B-1BE4473F506E}"/>
              </a:ext>
            </a:extLst>
          </p:cNvPr>
          <p:cNvSpPr txBox="1"/>
          <p:nvPr/>
        </p:nvSpPr>
        <p:spPr>
          <a:xfrm>
            <a:off x="5217299" y="4027521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$1.0683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4E7C87-4B2D-4004-97BF-7552655BEC10}"/>
              </a:ext>
            </a:extLst>
          </p:cNvPr>
          <p:cNvSpPr txBox="1"/>
          <p:nvPr/>
        </p:nvSpPr>
        <p:spPr>
          <a:xfrm>
            <a:off x="8431758" y="1946563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2020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4E1E74E-BAC9-4868-BF32-F898BAA246C7}"/>
              </a:ext>
            </a:extLst>
          </p:cNvPr>
          <p:cNvCxnSpPr>
            <a:cxnSpLocks/>
          </p:cNvCxnSpPr>
          <p:nvPr/>
        </p:nvCxnSpPr>
        <p:spPr>
          <a:xfrm>
            <a:off x="7379773" y="2835220"/>
            <a:ext cx="1206787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CF1795F-A829-4523-A059-E258658E9F17}"/>
              </a:ext>
            </a:extLst>
          </p:cNvPr>
          <p:cNvSpPr txBox="1"/>
          <p:nvPr/>
        </p:nvSpPr>
        <p:spPr>
          <a:xfrm>
            <a:off x="8470899" y="2480859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$0.9164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88" name="AutoShape 5">
            <a:extLst>
              <a:ext uri="{FF2B5EF4-FFF2-40B4-BE49-F238E27FC236}">
                <a16:creationId xmlns:a16="http://schemas.microsoft.com/office/drawing/2014/main" id="{D4E3D1B2-58AF-47E8-BA00-93E805DCC9DC}"/>
              </a:ext>
            </a:extLst>
          </p:cNvPr>
          <p:cNvSpPr/>
          <p:nvPr/>
        </p:nvSpPr>
        <p:spPr>
          <a:xfrm rot="16200000" flipH="1">
            <a:off x="9702118" y="2706291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11632D6-CF58-449A-A7E6-BC1042E800B5}"/>
              </a:ext>
            </a:extLst>
          </p:cNvPr>
          <p:cNvSpPr txBox="1"/>
          <p:nvPr/>
        </p:nvSpPr>
        <p:spPr>
          <a:xfrm>
            <a:off x="8431759" y="4025925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$1.0547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1ED578-6419-429E-B678-2D8310FDBA34}"/>
              </a:ext>
            </a:extLst>
          </p:cNvPr>
          <p:cNvSpPr txBox="1"/>
          <p:nvPr/>
        </p:nvSpPr>
        <p:spPr>
          <a:xfrm>
            <a:off x="1616200" y="1011103"/>
            <a:ext cx="4231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73D92"/>
                </a:solidFill>
                <a:latin typeface="Abadi" panose="020B0604020104020204" pitchFamily="34" charset="0"/>
              </a:rPr>
              <a:t>EXAMPLE ISD</a:t>
            </a:r>
            <a:endParaRPr lang="en-US" sz="2400" b="1" dirty="0">
              <a:solidFill>
                <a:srgbClr val="273D9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3748C4-2751-4D40-879A-A7041E04F756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7BA904-9329-4704-BAF0-DD4CDCD73FAA}"/>
              </a:ext>
            </a:extLst>
          </p:cNvPr>
          <p:cNvSpPr txBox="1"/>
          <p:nvPr/>
        </p:nvSpPr>
        <p:spPr>
          <a:xfrm>
            <a:off x="-476456" y="4323419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M&amp;O Rate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3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238702D-D094-4DF2-A65A-866B36BFD4C5}"/>
              </a:ext>
            </a:extLst>
          </p:cNvPr>
          <p:cNvSpPr txBox="1"/>
          <p:nvPr/>
        </p:nvSpPr>
        <p:spPr>
          <a:xfrm>
            <a:off x="795090" y="2022163"/>
            <a:ext cx="1109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school districts levy 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and operations property tax rate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comprised of two tiers and two levels.</a:t>
            </a:r>
          </a:p>
        </p:txBody>
      </p: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459688-CDD5-4CFD-BD38-7AC4DCCD17A3}"/>
              </a:ext>
            </a:extLst>
          </p:cNvPr>
          <p:cNvGrpSpPr/>
          <p:nvPr/>
        </p:nvGrpSpPr>
        <p:grpSpPr>
          <a:xfrm>
            <a:off x="293289" y="3479525"/>
            <a:ext cx="11440717" cy="1301227"/>
            <a:chOff x="496489" y="2565128"/>
            <a:chExt cx="11440717" cy="1301227"/>
          </a:xfrm>
        </p:grpSpPr>
        <p:sp>
          <p:nvSpPr>
            <p:cNvPr id="32" name="AutoShape 5">
              <a:extLst>
                <a:ext uri="{FF2B5EF4-FFF2-40B4-BE49-F238E27FC236}">
                  <a16:creationId xmlns:a16="http://schemas.microsoft.com/office/drawing/2014/main" id="{DA8AE0D8-219B-4478-9D43-B4DECC8AD6ED}"/>
                </a:ext>
              </a:extLst>
            </p:cNvPr>
            <p:cNvSpPr/>
            <p:nvPr/>
          </p:nvSpPr>
          <p:spPr>
            <a:xfrm rot="16200000">
              <a:off x="6217684" y="-2450399"/>
              <a:ext cx="47049" cy="11391994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3" name="AutoShape 5">
              <a:extLst>
                <a:ext uri="{FF2B5EF4-FFF2-40B4-BE49-F238E27FC236}">
                  <a16:creationId xmlns:a16="http://schemas.microsoft.com/office/drawing/2014/main" id="{12D170FD-B102-4B30-A2EF-FD2DCA6B1F5F}"/>
                </a:ext>
              </a:extLst>
            </p:cNvPr>
            <p:cNvSpPr/>
            <p:nvPr/>
          </p:nvSpPr>
          <p:spPr>
            <a:xfrm rot="10800000">
              <a:off x="11904723" y="3022414"/>
              <a:ext cx="32481" cy="462872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C2233C94-890F-4CE9-866C-6579E7338059}"/>
                </a:ext>
              </a:extLst>
            </p:cNvPr>
            <p:cNvSpPr/>
            <p:nvPr/>
          </p:nvSpPr>
          <p:spPr>
            <a:xfrm rot="10800000">
              <a:off x="496489" y="3028886"/>
              <a:ext cx="32481" cy="462872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95C7B8-69BC-4D9E-BD0A-EDE1BCBE2AF8}"/>
                </a:ext>
              </a:extLst>
            </p:cNvPr>
            <p:cNvSpPr/>
            <p:nvPr/>
          </p:nvSpPr>
          <p:spPr>
            <a:xfrm>
              <a:off x="653485" y="3013521"/>
              <a:ext cx="2509705" cy="447508"/>
            </a:xfrm>
            <a:prstGeom prst="rect">
              <a:avLst/>
            </a:prstGeom>
            <a:solidFill>
              <a:srgbClr val="009649"/>
            </a:solidFill>
            <a:ln w="57150">
              <a:solidFill>
                <a:srgbClr val="273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9B02DC-4C48-4AB5-B3F0-0FE59E15688C}"/>
                </a:ext>
              </a:extLst>
            </p:cNvPr>
            <p:cNvCxnSpPr>
              <a:cxnSpLocks/>
            </p:cNvCxnSpPr>
            <p:nvPr/>
          </p:nvCxnSpPr>
          <p:spPr>
            <a:xfrm>
              <a:off x="3223939" y="2779672"/>
              <a:ext cx="8619396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5EA97365-AEA2-4923-9141-090933066DAA}"/>
                </a:ext>
              </a:extLst>
            </p:cNvPr>
            <p:cNvSpPr txBox="1"/>
            <p:nvPr/>
          </p:nvSpPr>
          <p:spPr>
            <a:xfrm>
              <a:off x="6308444" y="2565128"/>
              <a:ext cx="2296268" cy="36933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Two: </a:t>
              </a:r>
              <a:r>
                <a:rPr lang="en-US" sz="2400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$0.17 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39FFA9-38EE-4B70-B541-3B1E24E49F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43335" y="2663295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DCC743-CCA2-4BB6-B9C8-3E476C4C0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3939" y="266707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F72C71D-ADFD-4657-ADF4-02F49CAF46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08" y="3731030"/>
              <a:ext cx="3949889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CB26AF-4B31-4F65-9DAB-AB7B0D3CFE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9697" y="3618437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E68F05F-8FBD-4071-9006-3364D56D4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08" y="3615262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2D9EA1A-F436-44D7-9D73-F64480D25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9700" y="3724733"/>
              <a:ext cx="4565406" cy="64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2F7A38-F494-4409-A8A8-DA7A77207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5566" y="362090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12ABEE8-6898-45E2-8715-4AFC2E2DB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6845" y="362090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EF48250A-B798-4E7C-BC70-3DA87ADD272A}"/>
                </a:ext>
              </a:extLst>
            </p:cNvPr>
            <p:cNvSpPr txBox="1"/>
            <p:nvPr/>
          </p:nvSpPr>
          <p:spPr>
            <a:xfrm>
              <a:off x="4610101" y="3577071"/>
              <a:ext cx="1670046" cy="276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One: </a:t>
              </a:r>
              <a:r>
                <a:rPr lang="en-US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$0.08 </a:t>
              </a:r>
              <a:endParaRPr lang="en-US" sz="2400" i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id="{8211625C-D247-47DB-A521-B8EAAB755B7A}"/>
                </a:ext>
              </a:extLst>
            </p:cNvPr>
            <p:cNvSpPr txBox="1"/>
            <p:nvPr/>
          </p:nvSpPr>
          <p:spPr>
            <a:xfrm>
              <a:off x="8918014" y="3589356"/>
              <a:ext cx="1759219" cy="276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Two: </a:t>
              </a:r>
              <a:r>
                <a:rPr lang="en-US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$0.09 </a:t>
              </a:r>
              <a:endParaRPr lang="en-US" sz="2400" i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D9AE915-9342-4D53-AE03-4A84E9FB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461" y="2959909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241D1C0-3D94-4E68-ADB2-18BE8F37A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4231" y="2961297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E553023-2DE4-4EDB-B164-29127752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78303" y="2956043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4445D99-112C-4E02-9758-8DE06543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3202" y="2961178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3D2FA54-29BF-420F-8ECE-D0138B9D8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7274" y="2955924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AB3A667-433D-467B-A181-3A092575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1346" y="2971612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8B24118-A382-4833-B531-17CDE993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5418" y="2966358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2" descr="98,354 BEST Dollar Bill Vector IMAGES, STOCK PHOTOS &amp;amp; VECTORS | Adobe Stock">
              <a:extLst>
                <a:ext uri="{FF2B5EF4-FFF2-40B4-BE49-F238E27FC236}">
                  <a16:creationId xmlns:a16="http://schemas.microsoft.com/office/drawing/2014/main" id="{463CD20E-6CC5-49EC-A55A-25F8BF8E40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29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6" t="36899" r="11638" b="38758"/>
            <a:stretch/>
          </p:blipFill>
          <p:spPr bwMode="auto">
            <a:xfrm>
              <a:off x="680334" y="3040253"/>
              <a:ext cx="2461417" cy="390356"/>
            </a:xfrm>
            <a:prstGeom prst="rect">
              <a:avLst/>
            </a:prstGeom>
            <a:noFill/>
            <a:effectLst>
              <a:outerShdw blurRad="50800" dist="50800" dir="5400000" sx="1000" sy="1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539808-0FAF-4FD8-9603-415BF612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00317" y="2971493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2F6FF36-9C50-45B8-B17E-AA8529B97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04389" y="2966239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B2E9AC7-B18C-4A8B-A3F4-51B6D89D5FE8}"/>
                </a:ext>
              </a:extLst>
            </p:cNvPr>
            <p:cNvSpPr txBox="1"/>
            <p:nvPr/>
          </p:nvSpPr>
          <p:spPr>
            <a:xfrm>
              <a:off x="680334" y="3007067"/>
              <a:ext cx="24614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pc="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One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1821FE7-2B72-4431-A4E6-F7B4A6B24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5708" y="2963064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974D6A1-28C9-43B2-85D0-5BDC6F59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2955" y="2959909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2491505-C641-4ECC-86AD-D568051C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0202" y="2963064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DAB1785-BB10-47FA-890B-05D422188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37449" y="2962290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5BD0B51-2815-4326-91A8-18778611A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44696" y="296544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68533E6-709D-4723-B7D6-AEB720EF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51943" y="2962290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4DB100C-9232-4F86-8AAE-BF4033F8C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59190" y="296544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63C373E-6FB7-40DB-8E60-44FA1A9F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67149" y="296709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47255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8A0EF3-3068-4C94-943B-1DD7F060281E}"/>
              </a:ext>
            </a:extLst>
          </p:cNvPr>
          <p:cNvSpPr txBox="1"/>
          <p:nvPr/>
        </p:nvSpPr>
        <p:spPr>
          <a:xfrm>
            <a:off x="5474473" y="1948159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2021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297FA60-3B87-431E-BAA3-26C332625ECB}"/>
              </a:ext>
            </a:extLst>
          </p:cNvPr>
          <p:cNvCxnSpPr>
            <a:cxnSpLocks/>
          </p:cNvCxnSpPr>
          <p:nvPr/>
        </p:nvCxnSpPr>
        <p:spPr>
          <a:xfrm>
            <a:off x="4705350" y="2836816"/>
            <a:ext cx="1142204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FAD52AE-B9D2-4B36-83BC-A75101D33AAD}"/>
              </a:ext>
            </a:extLst>
          </p:cNvPr>
          <p:cNvSpPr txBox="1"/>
          <p:nvPr/>
        </p:nvSpPr>
        <p:spPr>
          <a:xfrm>
            <a:off x="-387723" y="2656111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One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F1DAE4-9E6B-4EDC-98B3-EDF45CA4F968}"/>
              </a:ext>
            </a:extLst>
          </p:cNvPr>
          <p:cNvSpPr txBox="1"/>
          <p:nvPr/>
        </p:nvSpPr>
        <p:spPr>
          <a:xfrm>
            <a:off x="-416298" y="3361413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Two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7AB64B-5C60-4C94-A7F9-15D458FCC6AC}"/>
              </a:ext>
            </a:extLst>
          </p:cNvPr>
          <p:cNvSpPr txBox="1"/>
          <p:nvPr/>
        </p:nvSpPr>
        <p:spPr>
          <a:xfrm>
            <a:off x="5513614" y="2482455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$0.9134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91EA31-243B-43E2-82F2-279CC7AD96F0}"/>
              </a:ext>
            </a:extLst>
          </p:cNvPr>
          <p:cNvSpPr txBox="1"/>
          <p:nvPr/>
        </p:nvSpPr>
        <p:spPr>
          <a:xfrm>
            <a:off x="912621" y="5009671"/>
            <a:ext cx="1041260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400" i="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value growth was projected to be </a:t>
            </a:r>
            <a:r>
              <a:rPr lang="en-US" sz="28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b="1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2.5%</a:t>
            </a:r>
            <a:r>
              <a:rPr lang="en-US" sz="28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Legislature funded </a:t>
            </a:r>
            <a:r>
              <a:rPr lang="en-US" sz="2800" b="1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$0.003</a:t>
            </a:r>
            <a:r>
              <a:rPr lang="en-US" sz="28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additional Tier One Compression.</a:t>
            </a:r>
            <a:endParaRPr lang="en-US" b="1" i="0" spc="3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i="0" spc="30" dirty="0">
              <a:solidFill>
                <a:srgbClr val="00A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5">
            <a:extLst>
              <a:ext uri="{FF2B5EF4-FFF2-40B4-BE49-F238E27FC236}">
                <a16:creationId xmlns:a16="http://schemas.microsoft.com/office/drawing/2014/main" id="{0252BD32-87FF-43B2-AD3D-02C775BEE041}"/>
              </a:ext>
            </a:extLst>
          </p:cNvPr>
          <p:cNvSpPr/>
          <p:nvPr/>
        </p:nvSpPr>
        <p:spPr>
          <a:xfrm rot="16200000" flipH="1">
            <a:off x="6744833" y="2707887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B2C78A-589F-4B15-9C2B-1BE4473F506E}"/>
              </a:ext>
            </a:extLst>
          </p:cNvPr>
          <p:cNvSpPr txBox="1"/>
          <p:nvPr/>
        </p:nvSpPr>
        <p:spPr>
          <a:xfrm>
            <a:off x="5474474" y="4027521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$1.0517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1ED578-6419-429E-B678-2D8310FDBA34}"/>
              </a:ext>
            </a:extLst>
          </p:cNvPr>
          <p:cNvSpPr txBox="1"/>
          <p:nvPr/>
        </p:nvSpPr>
        <p:spPr>
          <a:xfrm>
            <a:off x="1616200" y="1011103"/>
            <a:ext cx="4231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73D92"/>
                </a:solidFill>
                <a:latin typeface="Abadi" panose="020B0604020104020204" pitchFamily="34" charset="0"/>
              </a:rPr>
              <a:t>EXAMPLE ISD</a:t>
            </a:r>
            <a:endParaRPr lang="en-US" sz="2400" b="1" dirty="0">
              <a:solidFill>
                <a:srgbClr val="273D9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48EF3A-907D-400B-ACE8-FE951172384F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3928A3-894B-4293-9070-BFBA4DD8C5FB}"/>
              </a:ext>
            </a:extLst>
          </p:cNvPr>
          <p:cNvSpPr txBox="1"/>
          <p:nvPr/>
        </p:nvSpPr>
        <p:spPr>
          <a:xfrm>
            <a:off x="1957046" y="1946563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2020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E9D5E5-C74C-42E0-9B99-75371756CC85}"/>
              </a:ext>
            </a:extLst>
          </p:cNvPr>
          <p:cNvSpPr txBox="1"/>
          <p:nvPr/>
        </p:nvSpPr>
        <p:spPr>
          <a:xfrm>
            <a:off x="1996187" y="2480859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$0.9164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45" name="AutoShape 5">
            <a:extLst>
              <a:ext uri="{FF2B5EF4-FFF2-40B4-BE49-F238E27FC236}">
                <a16:creationId xmlns:a16="http://schemas.microsoft.com/office/drawing/2014/main" id="{6EBAC953-6484-4664-BF08-280DDDCF447E}"/>
              </a:ext>
            </a:extLst>
          </p:cNvPr>
          <p:cNvSpPr/>
          <p:nvPr/>
        </p:nvSpPr>
        <p:spPr>
          <a:xfrm rot="16200000" flipH="1">
            <a:off x="3227406" y="2706291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156225-E293-410E-821F-CC3EDA87D8F7}"/>
              </a:ext>
            </a:extLst>
          </p:cNvPr>
          <p:cNvSpPr txBox="1"/>
          <p:nvPr/>
        </p:nvSpPr>
        <p:spPr>
          <a:xfrm>
            <a:off x="1957047" y="4025925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$1.0547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8D5D79-CD94-4225-9C62-713B279537AB}"/>
              </a:ext>
            </a:extLst>
          </p:cNvPr>
          <p:cNvSpPr txBox="1"/>
          <p:nvPr/>
        </p:nvSpPr>
        <p:spPr>
          <a:xfrm>
            <a:off x="-476456" y="4323419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M&amp;O Rate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5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8A0EF3-3068-4C94-943B-1DD7F060281E}"/>
              </a:ext>
            </a:extLst>
          </p:cNvPr>
          <p:cNvSpPr txBox="1"/>
          <p:nvPr/>
        </p:nvSpPr>
        <p:spPr>
          <a:xfrm>
            <a:off x="5474473" y="1948159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2021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297FA60-3B87-431E-BAA3-26C332625ECB}"/>
              </a:ext>
            </a:extLst>
          </p:cNvPr>
          <p:cNvCxnSpPr>
            <a:cxnSpLocks/>
          </p:cNvCxnSpPr>
          <p:nvPr/>
        </p:nvCxnSpPr>
        <p:spPr>
          <a:xfrm>
            <a:off x="4705350" y="2836816"/>
            <a:ext cx="1142204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FAD52AE-B9D2-4B36-83BC-A75101D33AAD}"/>
              </a:ext>
            </a:extLst>
          </p:cNvPr>
          <p:cNvSpPr txBox="1"/>
          <p:nvPr/>
        </p:nvSpPr>
        <p:spPr>
          <a:xfrm>
            <a:off x="-387723" y="2656111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One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F1DAE4-9E6B-4EDC-98B3-EDF45CA4F968}"/>
              </a:ext>
            </a:extLst>
          </p:cNvPr>
          <p:cNvSpPr txBox="1"/>
          <p:nvPr/>
        </p:nvSpPr>
        <p:spPr>
          <a:xfrm>
            <a:off x="-416298" y="3361413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Two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7AB64B-5C60-4C94-A7F9-15D458FCC6AC}"/>
              </a:ext>
            </a:extLst>
          </p:cNvPr>
          <p:cNvSpPr txBox="1"/>
          <p:nvPr/>
        </p:nvSpPr>
        <p:spPr>
          <a:xfrm>
            <a:off x="5513614" y="2482455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$0.9134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91EA31-243B-43E2-82F2-279CC7AD96F0}"/>
              </a:ext>
            </a:extLst>
          </p:cNvPr>
          <p:cNvSpPr txBox="1"/>
          <p:nvPr/>
        </p:nvSpPr>
        <p:spPr>
          <a:xfrm>
            <a:off x="912621" y="5009671"/>
            <a:ext cx="1041260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400" i="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value growth is projected to be </a:t>
            </a:r>
            <a:r>
              <a:rPr lang="en-US" sz="2800" b="1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4.36%</a:t>
            </a:r>
            <a:r>
              <a:rPr lang="en-US" sz="28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8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Legislature funded </a:t>
            </a:r>
            <a:r>
              <a:rPr lang="en-US" sz="2800" b="1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$0.003</a:t>
            </a:r>
            <a:r>
              <a:rPr lang="en-US" sz="28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additional Tier One Compression.</a:t>
            </a:r>
            <a:endParaRPr lang="en-US" b="1" i="0" spc="3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i="0" spc="30" dirty="0">
              <a:solidFill>
                <a:srgbClr val="00A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5">
            <a:extLst>
              <a:ext uri="{FF2B5EF4-FFF2-40B4-BE49-F238E27FC236}">
                <a16:creationId xmlns:a16="http://schemas.microsoft.com/office/drawing/2014/main" id="{0252BD32-87FF-43B2-AD3D-02C775BEE041}"/>
              </a:ext>
            </a:extLst>
          </p:cNvPr>
          <p:cNvSpPr/>
          <p:nvPr/>
        </p:nvSpPr>
        <p:spPr>
          <a:xfrm rot="16200000" flipH="1">
            <a:off x="6744833" y="2707887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B2C78A-589F-4B15-9C2B-1BE4473F506E}"/>
              </a:ext>
            </a:extLst>
          </p:cNvPr>
          <p:cNvSpPr txBox="1"/>
          <p:nvPr/>
        </p:nvSpPr>
        <p:spPr>
          <a:xfrm>
            <a:off x="5474474" y="4027521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$1.0517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1ED578-6419-429E-B678-2D8310FDBA34}"/>
              </a:ext>
            </a:extLst>
          </p:cNvPr>
          <p:cNvSpPr txBox="1"/>
          <p:nvPr/>
        </p:nvSpPr>
        <p:spPr>
          <a:xfrm>
            <a:off x="1616200" y="1011103"/>
            <a:ext cx="4231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73D92"/>
                </a:solidFill>
                <a:latin typeface="Abadi" panose="020B0604020104020204" pitchFamily="34" charset="0"/>
              </a:rPr>
              <a:t>EXAMPLE ISD</a:t>
            </a:r>
            <a:endParaRPr lang="en-US" sz="2400" b="1" dirty="0">
              <a:solidFill>
                <a:srgbClr val="273D9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48EF3A-907D-400B-ACE8-FE951172384F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3928A3-894B-4293-9070-BFBA4DD8C5FB}"/>
              </a:ext>
            </a:extLst>
          </p:cNvPr>
          <p:cNvSpPr txBox="1"/>
          <p:nvPr/>
        </p:nvSpPr>
        <p:spPr>
          <a:xfrm>
            <a:off x="1957046" y="1946563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2020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E9D5E5-C74C-42E0-9B99-75371756CC85}"/>
              </a:ext>
            </a:extLst>
          </p:cNvPr>
          <p:cNvSpPr txBox="1"/>
          <p:nvPr/>
        </p:nvSpPr>
        <p:spPr>
          <a:xfrm>
            <a:off x="1996187" y="2480859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$0.9164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45" name="AutoShape 5">
            <a:extLst>
              <a:ext uri="{FF2B5EF4-FFF2-40B4-BE49-F238E27FC236}">
                <a16:creationId xmlns:a16="http://schemas.microsoft.com/office/drawing/2014/main" id="{6EBAC953-6484-4664-BF08-280DDDCF447E}"/>
              </a:ext>
            </a:extLst>
          </p:cNvPr>
          <p:cNvSpPr/>
          <p:nvPr/>
        </p:nvSpPr>
        <p:spPr>
          <a:xfrm rot="16200000" flipH="1">
            <a:off x="3227406" y="2706291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156225-E293-410E-821F-CC3EDA87D8F7}"/>
              </a:ext>
            </a:extLst>
          </p:cNvPr>
          <p:cNvSpPr txBox="1"/>
          <p:nvPr/>
        </p:nvSpPr>
        <p:spPr>
          <a:xfrm>
            <a:off x="1957047" y="4025925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$1.0547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DC84F7-A6CF-4553-AE78-70795D0D0F2A}"/>
              </a:ext>
            </a:extLst>
          </p:cNvPr>
          <p:cNvSpPr txBox="1"/>
          <p:nvPr/>
        </p:nvSpPr>
        <p:spPr>
          <a:xfrm>
            <a:off x="8918496" y="1946564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2022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372F64-306C-46CB-9123-FE8BB6C060E7}"/>
              </a:ext>
            </a:extLst>
          </p:cNvPr>
          <p:cNvSpPr txBox="1"/>
          <p:nvPr/>
        </p:nvSpPr>
        <p:spPr>
          <a:xfrm>
            <a:off x="8957637" y="2480860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$0.8941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34" name="AutoShape 5">
            <a:extLst>
              <a:ext uri="{FF2B5EF4-FFF2-40B4-BE49-F238E27FC236}">
                <a16:creationId xmlns:a16="http://schemas.microsoft.com/office/drawing/2014/main" id="{9AAC99C4-9608-4C50-9913-B1B5909BEA01}"/>
              </a:ext>
            </a:extLst>
          </p:cNvPr>
          <p:cNvSpPr/>
          <p:nvPr/>
        </p:nvSpPr>
        <p:spPr>
          <a:xfrm rot="16200000" flipH="1">
            <a:off x="10188856" y="2706292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578B6-97CC-49C7-A85D-1E5E9CF8EC65}"/>
              </a:ext>
            </a:extLst>
          </p:cNvPr>
          <p:cNvSpPr txBox="1"/>
          <p:nvPr/>
        </p:nvSpPr>
        <p:spPr>
          <a:xfrm>
            <a:off x="8918497" y="4025926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$1.0324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8722CE-65F3-425B-A77D-FEFE898C5BD1}"/>
              </a:ext>
            </a:extLst>
          </p:cNvPr>
          <p:cNvCxnSpPr>
            <a:cxnSpLocks/>
          </p:cNvCxnSpPr>
          <p:nvPr/>
        </p:nvCxnSpPr>
        <p:spPr>
          <a:xfrm>
            <a:off x="8181012" y="2836816"/>
            <a:ext cx="1142204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232477F-A73D-41F0-8C39-58521229DE3B}"/>
              </a:ext>
            </a:extLst>
          </p:cNvPr>
          <p:cNvSpPr txBox="1"/>
          <p:nvPr/>
        </p:nvSpPr>
        <p:spPr>
          <a:xfrm>
            <a:off x="-476456" y="4323419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M&amp;O Rate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4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1044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How is value growth calculated?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997CD-111B-48D6-A031-8ED61B6DEB9C}"/>
              </a:ext>
            </a:extLst>
          </p:cNvPr>
          <p:cNvCxnSpPr>
            <a:cxnSpLocks/>
          </p:cNvCxnSpPr>
          <p:nvPr/>
        </p:nvCxnSpPr>
        <p:spPr>
          <a:xfrm>
            <a:off x="590550" y="2326675"/>
            <a:ext cx="1062638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034F49-9174-4664-9A74-F5FD61B4E230}"/>
              </a:ext>
            </a:extLst>
          </p:cNvPr>
          <p:cNvSpPr txBox="1"/>
          <p:nvPr/>
        </p:nvSpPr>
        <p:spPr>
          <a:xfrm>
            <a:off x="-262861" y="2479523"/>
            <a:ext cx="26742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Compression</a:t>
            </a:r>
          </a:p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EB05C0-C2D4-4919-AD14-B30209DBDA56}"/>
              </a:ext>
            </a:extLst>
          </p:cNvPr>
          <p:cNvSpPr txBox="1"/>
          <p:nvPr/>
        </p:nvSpPr>
        <p:spPr>
          <a:xfrm>
            <a:off x="2519698" y="2514291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$0.9134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EFF7F4-F828-4581-82D4-E97D2AE48FF6}"/>
              </a:ext>
            </a:extLst>
          </p:cNvPr>
          <p:cNvSpPr txBox="1"/>
          <p:nvPr/>
        </p:nvSpPr>
        <p:spPr>
          <a:xfrm>
            <a:off x="9541504" y="4713830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$0.8220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C54AD81E-7E7E-402F-9C06-9009AFB96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73576"/>
              </p:ext>
            </p:extLst>
          </p:nvPr>
        </p:nvGraphicFramePr>
        <p:xfrm>
          <a:off x="1930399" y="1805335"/>
          <a:ext cx="9953625" cy="467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18">
            <a:extLst>
              <a:ext uri="{FF2B5EF4-FFF2-40B4-BE49-F238E27FC236}">
                <a16:creationId xmlns:a16="http://schemas.microsoft.com/office/drawing/2014/main" id="{C69D86E9-73E9-448A-8D35-D182B885412C}"/>
              </a:ext>
            </a:extLst>
          </p:cNvPr>
          <p:cNvSpPr txBox="1"/>
          <p:nvPr/>
        </p:nvSpPr>
        <p:spPr>
          <a:xfrm>
            <a:off x="7065524" y="1604364"/>
            <a:ext cx="44377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spc="30" dirty="0">
                <a:solidFill>
                  <a:srgbClr val="9D4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2021</a:t>
            </a:r>
            <a:endParaRPr lang="en-US" sz="2800" spc="30" dirty="0">
              <a:solidFill>
                <a:srgbClr val="9D43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09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1044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How is value growth calculated?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91DCC3-3669-422B-9CAD-1DC43698ADEC}"/>
              </a:ext>
            </a:extLst>
          </p:cNvPr>
          <p:cNvSpPr txBox="1"/>
          <p:nvPr/>
        </p:nvSpPr>
        <p:spPr>
          <a:xfrm>
            <a:off x="798321" y="2176472"/>
            <a:ext cx="109110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growth is determined by data collected through 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Property Value Survey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administered by TEA.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districts are responsible for correctly interpreting CAD reports and submitting that information on the LPVS.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rates are finalized by TEA by the end of August each year.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01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D3F179-33B8-42A4-910E-385E6749B165}"/>
              </a:ext>
            </a:extLst>
          </p:cNvPr>
          <p:cNvSpPr/>
          <p:nvPr/>
        </p:nvSpPr>
        <p:spPr>
          <a:xfrm>
            <a:off x="314325" y="2753013"/>
            <a:ext cx="11553825" cy="371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1044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How is value growth calculated?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91DCC3-3669-422B-9CAD-1DC43698ADEC}"/>
              </a:ext>
            </a:extLst>
          </p:cNvPr>
          <p:cNvSpPr txBox="1"/>
          <p:nvPr/>
        </p:nvSpPr>
        <p:spPr>
          <a:xfrm>
            <a:off x="798321" y="2062172"/>
            <a:ext cx="1091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must report the following information on the LPVS: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F8C173-B2D7-4430-A8AC-450ADFB865BD}"/>
              </a:ext>
            </a:extLst>
          </p:cNvPr>
          <p:cNvSpPr txBox="1"/>
          <p:nvPr/>
        </p:nvSpPr>
        <p:spPr>
          <a:xfrm>
            <a:off x="608031" y="3413285"/>
            <a:ext cx="5335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25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Certified Taxable Values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Optional Homestead Exemption loss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applicable)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3F9E58-9CBB-44EE-B806-BAE0983BDBDF}"/>
              </a:ext>
            </a:extLst>
          </p:cNvPr>
          <p:cNvSpPr txBox="1"/>
          <p:nvPr/>
        </p:nvSpPr>
        <p:spPr>
          <a:xfrm>
            <a:off x="6362701" y="3413285"/>
            <a:ext cx="5335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25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Certified Taxable Values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no longer subject to 313/311 limitations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applicable)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Optional Homestead Exemption loss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applicable)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1F05CA-52A6-4E10-BE6F-26852DDDEDD9}"/>
              </a:ext>
            </a:extLst>
          </p:cNvPr>
          <p:cNvSpPr txBox="1"/>
          <p:nvPr/>
        </p:nvSpPr>
        <p:spPr>
          <a:xfrm>
            <a:off x="1782021" y="2857788"/>
            <a:ext cx="253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Year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7CB24D-999B-4E3C-BA91-756B039C786F}"/>
              </a:ext>
            </a:extLst>
          </p:cNvPr>
          <p:cNvSpPr txBox="1"/>
          <p:nvPr/>
        </p:nvSpPr>
        <p:spPr>
          <a:xfrm>
            <a:off x="7820025" y="2861858"/>
            <a:ext cx="243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Year</a:t>
            </a:r>
          </a:p>
        </p:txBody>
      </p:sp>
    </p:spTree>
    <p:extLst>
      <p:ext uri="{BB962C8B-B14F-4D97-AF65-F5344CB8AC3E}">
        <p14:creationId xmlns:p14="http://schemas.microsoft.com/office/powerpoint/2010/main" val="3734493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1044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How is value growth calculated?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91DCC3-3669-422B-9CAD-1DC43698ADEC}"/>
              </a:ext>
            </a:extLst>
          </p:cNvPr>
          <p:cNvSpPr txBox="1"/>
          <p:nvPr/>
        </p:nvSpPr>
        <p:spPr>
          <a:xfrm>
            <a:off x="521354" y="2151342"/>
            <a:ext cx="1091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taxable values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to TEA should be: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3F9E58-9CBB-44EE-B806-BAE0983BDBDF}"/>
              </a:ext>
            </a:extLst>
          </p:cNvPr>
          <p:cNvSpPr txBox="1"/>
          <p:nvPr/>
        </p:nvSpPr>
        <p:spPr>
          <a:xfrm>
            <a:off x="2222500" y="3322089"/>
            <a:ext cx="3701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 Total</a:t>
            </a:r>
            <a:b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Taxable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94C8C7-9A6C-473B-AABF-8F12D7D0A899}"/>
              </a:ext>
            </a:extLst>
          </p:cNvPr>
          <p:cNvSpPr txBox="1"/>
          <p:nvPr/>
        </p:nvSpPr>
        <p:spPr>
          <a:xfrm>
            <a:off x="6718954" y="3322089"/>
            <a:ext cx="4958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ARB-Approved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Freeze-Adjusted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64A7AE08-69F9-4274-A6E8-4DF34A214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442" y="3211889"/>
            <a:ext cx="914400" cy="914400"/>
          </a:xfrm>
          <a:prstGeom prst="rect">
            <a:avLst/>
          </a:prstGeom>
        </p:spPr>
      </p:pic>
      <p:pic>
        <p:nvPicPr>
          <p:cNvPr id="36" name="Graphic 35" descr="Checkbox Checked with solid fill">
            <a:extLst>
              <a:ext uri="{FF2B5EF4-FFF2-40B4-BE49-F238E27FC236}">
                <a16:creationId xmlns:a16="http://schemas.microsoft.com/office/drawing/2014/main" id="{E6C31061-BFB2-4292-AF01-22A3CF0C4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442" y="4476395"/>
            <a:ext cx="914400" cy="914400"/>
          </a:xfrm>
          <a:prstGeom prst="rect">
            <a:avLst/>
          </a:prstGeom>
        </p:spPr>
      </p:pic>
      <p:pic>
        <p:nvPicPr>
          <p:cNvPr id="9" name="Graphic 8" descr="Checkbox Crossed with solid fill">
            <a:extLst>
              <a:ext uri="{FF2B5EF4-FFF2-40B4-BE49-F238E27FC236}">
                <a16:creationId xmlns:a16="http://schemas.microsoft.com/office/drawing/2014/main" id="{B76D3190-C2AF-4818-BD4A-68579C502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3572" y="3223378"/>
            <a:ext cx="914400" cy="914400"/>
          </a:xfrm>
          <a:prstGeom prst="rect">
            <a:avLst/>
          </a:prstGeom>
        </p:spPr>
      </p:pic>
      <p:pic>
        <p:nvPicPr>
          <p:cNvPr id="37" name="Graphic 36" descr="Checkbox Crossed with solid fill">
            <a:extLst>
              <a:ext uri="{FF2B5EF4-FFF2-40B4-BE49-F238E27FC236}">
                <a16:creationId xmlns:a16="http://schemas.microsoft.com/office/drawing/2014/main" id="{77E6E67B-E246-40A2-B83F-D4F1AA7E5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3572" y="44781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7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1044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How is value growth calculated?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91DCC3-3669-422B-9CAD-1DC43698ADEC}"/>
              </a:ext>
            </a:extLst>
          </p:cNvPr>
          <p:cNvSpPr txBox="1"/>
          <p:nvPr/>
        </p:nvSpPr>
        <p:spPr>
          <a:xfrm>
            <a:off x="521354" y="2151342"/>
            <a:ext cx="1091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Optional Homestead Exemption loss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to TEA: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3F9E58-9CBB-44EE-B806-BAE0983BDBDF}"/>
              </a:ext>
            </a:extLst>
          </p:cNvPr>
          <p:cNvSpPr txBox="1"/>
          <p:nvPr/>
        </p:nvSpPr>
        <p:spPr>
          <a:xfrm>
            <a:off x="1691059" y="3009473"/>
            <a:ext cx="39438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Optional Homestead Exemption</a:t>
            </a:r>
            <a:b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20% allowed under TTC §11.13(n)</a:t>
            </a:r>
          </a:p>
          <a:p>
            <a:endParaRPr lang="en-US" sz="11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Apprx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one-third of ISDs have adopted LOHEs.</a:t>
            </a:r>
          </a:p>
          <a:p>
            <a:b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94C8C7-9A6C-473B-AABF-8F12D7D0A899}"/>
              </a:ext>
            </a:extLst>
          </p:cNvPr>
          <p:cNvSpPr txBox="1"/>
          <p:nvPr/>
        </p:nvSpPr>
        <p:spPr>
          <a:xfrm>
            <a:off x="6843999" y="3009473"/>
            <a:ext cx="4958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Mandated $40k State Homestead Exemption</a:t>
            </a:r>
          </a:p>
          <a:p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TTC §11.13(b)</a:t>
            </a:r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64A7AE08-69F9-4274-A6E8-4DF34A214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001" y="2899273"/>
            <a:ext cx="914400" cy="914400"/>
          </a:xfrm>
          <a:prstGeom prst="rect">
            <a:avLst/>
          </a:prstGeom>
        </p:spPr>
      </p:pic>
      <p:pic>
        <p:nvPicPr>
          <p:cNvPr id="9" name="Graphic 8" descr="Checkbox Crossed with solid fill">
            <a:extLst>
              <a:ext uri="{FF2B5EF4-FFF2-40B4-BE49-F238E27FC236}">
                <a16:creationId xmlns:a16="http://schemas.microsoft.com/office/drawing/2014/main" id="{B76D3190-C2AF-4818-BD4A-68579C502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8617" y="29107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1044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How is value growth calculated?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5F57E9-A4D9-46C2-82F5-B8706E092758}"/>
              </a:ext>
            </a:extLst>
          </p:cNvPr>
          <p:cNvSpPr txBox="1"/>
          <p:nvPr/>
        </p:nvSpPr>
        <p:spPr>
          <a:xfrm>
            <a:off x="798321" y="1976447"/>
            <a:ext cx="11126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values used are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final certification date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compression is finalized by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Aug. 31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Any change to tax roll after LPVS submission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not impact tax compression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changes in tax roll between certification and submission of Self Report to CPA should be reported to local school districts.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changes won’t impact compression, but it will impact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aid received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district or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recapture paid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district.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89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10443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How much does this cost?</a:t>
            </a:r>
            <a:endParaRPr lang="en-US" sz="6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91DCC3-3669-422B-9CAD-1DC43698ADEC}"/>
              </a:ext>
            </a:extLst>
          </p:cNvPr>
          <p:cNvSpPr txBox="1"/>
          <p:nvPr/>
        </p:nvSpPr>
        <p:spPr>
          <a:xfrm>
            <a:off x="798321" y="1995497"/>
            <a:ext cx="10911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costs of </a:t>
            </a:r>
            <a:r>
              <a:rPr lang="en-US" sz="2800" b="1" dirty="0">
                <a:solidFill>
                  <a:srgbClr val="33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compression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 are projected to grow to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$4.2 billion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tax year 2021.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F33499AF-A451-4D98-929F-1A4E051649A2}"/>
              </a:ext>
            </a:extLst>
          </p:cNvPr>
          <p:cNvGraphicFramePr>
            <a:graphicFrameLocks noGrp="1"/>
          </p:cNvGraphicFramePr>
          <p:nvPr/>
        </p:nvGraphicFramePr>
        <p:xfrm>
          <a:off x="2921487" y="3191891"/>
          <a:ext cx="6664746" cy="278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335">
                  <a:extLst>
                    <a:ext uri="{9D8B030D-6E8A-4147-A177-3AD203B41FA5}">
                      <a16:colId xmlns:a16="http://schemas.microsoft.com/office/drawing/2014/main" val="711308233"/>
                    </a:ext>
                  </a:extLst>
                </a:gridCol>
                <a:gridCol w="3459411">
                  <a:extLst>
                    <a:ext uri="{9D8B030D-6E8A-4147-A177-3AD203B41FA5}">
                      <a16:colId xmlns:a16="http://schemas.microsoft.com/office/drawing/2014/main" val="76533233"/>
                    </a:ext>
                  </a:extLst>
                </a:gridCol>
              </a:tblGrid>
              <a:tr h="6962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Tax Year</a:t>
                      </a:r>
                    </a:p>
                  </a:txBody>
                  <a:tcPr anchor="ctr">
                    <a:solidFill>
                      <a:srgbClr val="273D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Cost</a:t>
                      </a:r>
                      <a:endParaRPr lang="en-US" sz="3600" b="1" dirty="0"/>
                    </a:p>
                  </a:txBody>
                  <a:tcPr anchor="ctr">
                    <a:solidFill>
                      <a:srgbClr val="273D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20159"/>
                  </a:ext>
                </a:extLst>
              </a:tr>
              <a:tr h="69621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2800" b="0" dirty="0">
                          <a:solidFill>
                            <a:srgbClr val="273D92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76200" marR="76200" marT="63500" marB="63500" anchor="ctr">
                    <a:solidFill>
                      <a:srgbClr val="B3B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2800" b="1" dirty="0">
                          <a:solidFill>
                            <a:srgbClr val="273D92"/>
                          </a:solidFill>
                          <a:effectLst/>
                          <a:latin typeface="+mn-lt"/>
                        </a:rPr>
                        <a:t>$1.9 B</a:t>
                      </a:r>
                    </a:p>
                  </a:txBody>
                  <a:tcPr marL="76200" marR="76200" marT="63500" marB="63500" anchor="ctr">
                    <a:solidFill>
                      <a:srgbClr val="B3B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79333"/>
                  </a:ext>
                </a:extLst>
              </a:tr>
              <a:tr h="69621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2800" b="0" dirty="0">
                          <a:solidFill>
                            <a:srgbClr val="273D92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76200" marR="76200" marT="63500" marB="63500" anchor="ctr">
                    <a:solidFill>
                      <a:srgbClr val="E1E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2800" b="1" dirty="0">
                          <a:solidFill>
                            <a:srgbClr val="273D92"/>
                          </a:solidFill>
                          <a:effectLst/>
                          <a:latin typeface="+mn-lt"/>
                        </a:rPr>
                        <a:t>$2.9 B</a:t>
                      </a:r>
                    </a:p>
                  </a:txBody>
                  <a:tcPr marL="76200" marR="76200" marT="63500" marB="63500" anchor="ctr">
                    <a:solidFill>
                      <a:srgbClr val="E1E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343330"/>
                  </a:ext>
                </a:extLst>
              </a:tr>
              <a:tr h="69621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2800" b="0" dirty="0">
                          <a:solidFill>
                            <a:srgbClr val="273D92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6200" marR="76200" marT="63500" marB="63500" anchor="ctr">
                    <a:solidFill>
                      <a:srgbClr val="B3B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2800" b="1" dirty="0">
                          <a:solidFill>
                            <a:srgbClr val="273D92"/>
                          </a:solidFill>
                          <a:effectLst/>
                          <a:latin typeface="+mn-lt"/>
                        </a:rPr>
                        <a:t>$4.2 B</a:t>
                      </a:r>
                    </a:p>
                  </a:txBody>
                  <a:tcPr marL="76200" marR="76200" marT="63500" marB="63500" anchor="ctr">
                    <a:solidFill>
                      <a:srgbClr val="B3B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9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022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459688-CDD5-4CFD-BD38-7AC4DCCD17A3}"/>
              </a:ext>
            </a:extLst>
          </p:cNvPr>
          <p:cNvGrpSpPr/>
          <p:nvPr/>
        </p:nvGrpSpPr>
        <p:grpSpPr>
          <a:xfrm>
            <a:off x="293289" y="3146150"/>
            <a:ext cx="11440717" cy="1301227"/>
            <a:chOff x="496489" y="2565128"/>
            <a:chExt cx="11440717" cy="1301227"/>
          </a:xfrm>
        </p:grpSpPr>
        <p:sp>
          <p:nvSpPr>
            <p:cNvPr id="32" name="AutoShape 5">
              <a:extLst>
                <a:ext uri="{FF2B5EF4-FFF2-40B4-BE49-F238E27FC236}">
                  <a16:creationId xmlns:a16="http://schemas.microsoft.com/office/drawing/2014/main" id="{DA8AE0D8-219B-4478-9D43-B4DECC8AD6ED}"/>
                </a:ext>
              </a:extLst>
            </p:cNvPr>
            <p:cNvSpPr/>
            <p:nvPr/>
          </p:nvSpPr>
          <p:spPr>
            <a:xfrm rot="16200000">
              <a:off x="6217684" y="-2450399"/>
              <a:ext cx="47049" cy="11391994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3" name="AutoShape 5">
              <a:extLst>
                <a:ext uri="{FF2B5EF4-FFF2-40B4-BE49-F238E27FC236}">
                  <a16:creationId xmlns:a16="http://schemas.microsoft.com/office/drawing/2014/main" id="{12D170FD-B102-4B30-A2EF-FD2DCA6B1F5F}"/>
                </a:ext>
              </a:extLst>
            </p:cNvPr>
            <p:cNvSpPr/>
            <p:nvPr/>
          </p:nvSpPr>
          <p:spPr>
            <a:xfrm rot="10800000">
              <a:off x="11904723" y="3022414"/>
              <a:ext cx="32481" cy="462872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C2233C94-890F-4CE9-866C-6579E7338059}"/>
                </a:ext>
              </a:extLst>
            </p:cNvPr>
            <p:cNvSpPr/>
            <p:nvPr/>
          </p:nvSpPr>
          <p:spPr>
            <a:xfrm rot="10800000">
              <a:off x="496489" y="3028886"/>
              <a:ext cx="32481" cy="462872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95C7B8-69BC-4D9E-BD0A-EDE1BCBE2AF8}"/>
                </a:ext>
              </a:extLst>
            </p:cNvPr>
            <p:cNvSpPr/>
            <p:nvPr/>
          </p:nvSpPr>
          <p:spPr>
            <a:xfrm>
              <a:off x="653485" y="3013521"/>
              <a:ext cx="2509705" cy="447508"/>
            </a:xfrm>
            <a:prstGeom prst="rect">
              <a:avLst/>
            </a:prstGeom>
            <a:solidFill>
              <a:srgbClr val="009649"/>
            </a:solidFill>
            <a:ln w="57150">
              <a:solidFill>
                <a:srgbClr val="273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9B02DC-4C48-4AB5-B3F0-0FE59E15688C}"/>
                </a:ext>
              </a:extLst>
            </p:cNvPr>
            <p:cNvCxnSpPr>
              <a:cxnSpLocks/>
            </p:cNvCxnSpPr>
            <p:nvPr/>
          </p:nvCxnSpPr>
          <p:spPr>
            <a:xfrm>
              <a:off x="3223939" y="2779672"/>
              <a:ext cx="8619396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5EA97365-AEA2-4923-9141-090933066DAA}"/>
                </a:ext>
              </a:extLst>
            </p:cNvPr>
            <p:cNvSpPr txBox="1"/>
            <p:nvPr/>
          </p:nvSpPr>
          <p:spPr>
            <a:xfrm>
              <a:off x="6308444" y="2565128"/>
              <a:ext cx="2296268" cy="36933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Two: </a:t>
              </a:r>
              <a:r>
                <a:rPr lang="en-US" sz="2400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$0.17 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39FFA9-38EE-4B70-B541-3B1E24E49F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43335" y="2663295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DCC743-CCA2-4BB6-B9C8-3E476C4C0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3939" y="266707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F72C71D-ADFD-4657-ADF4-02F49CAF46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08" y="3731030"/>
              <a:ext cx="3949889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CB26AF-4B31-4F65-9DAB-AB7B0D3CFE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9697" y="3618437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E68F05F-8FBD-4071-9006-3364D56D4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08" y="3615262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2D9EA1A-F436-44D7-9D73-F64480D25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9700" y="3724733"/>
              <a:ext cx="4565406" cy="64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2F7A38-F494-4409-A8A8-DA7A77207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5566" y="362090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12ABEE8-6898-45E2-8715-4AFC2E2DB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6845" y="362090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EF48250A-B798-4E7C-BC70-3DA87ADD272A}"/>
                </a:ext>
              </a:extLst>
            </p:cNvPr>
            <p:cNvSpPr txBox="1"/>
            <p:nvPr/>
          </p:nvSpPr>
          <p:spPr>
            <a:xfrm>
              <a:off x="4610101" y="3577071"/>
              <a:ext cx="1670046" cy="276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One: </a:t>
              </a:r>
              <a:r>
                <a:rPr lang="en-US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$0.08 </a:t>
              </a:r>
              <a:endParaRPr lang="en-US" sz="2400" i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id="{8211625C-D247-47DB-A521-B8EAAB755B7A}"/>
                </a:ext>
              </a:extLst>
            </p:cNvPr>
            <p:cNvSpPr txBox="1"/>
            <p:nvPr/>
          </p:nvSpPr>
          <p:spPr>
            <a:xfrm>
              <a:off x="8918014" y="3589356"/>
              <a:ext cx="1759219" cy="276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Two: </a:t>
              </a:r>
              <a:r>
                <a:rPr lang="en-US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$0.09 </a:t>
              </a:r>
              <a:endParaRPr lang="en-US" sz="2400" i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D9AE915-9342-4D53-AE03-4A84E9FB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461" y="2959909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241D1C0-3D94-4E68-ADB2-18BE8F37A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4231" y="2961297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E553023-2DE4-4EDB-B164-29127752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78303" y="2956043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4445D99-112C-4E02-9758-8DE06543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3202" y="2961178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3D2FA54-29BF-420F-8ECE-D0138B9D8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7274" y="2955924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AB3A667-433D-467B-A181-3A092575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1346" y="2971612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8B24118-A382-4833-B531-17CDE993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5418" y="2966358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2" descr="98,354 BEST Dollar Bill Vector IMAGES, STOCK PHOTOS &amp;amp; VECTORS | Adobe Stock">
              <a:extLst>
                <a:ext uri="{FF2B5EF4-FFF2-40B4-BE49-F238E27FC236}">
                  <a16:creationId xmlns:a16="http://schemas.microsoft.com/office/drawing/2014/main" id="{463CD20E-6CC5-49EC-A55A-25F8BF8E40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29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6" t="36899" r="11638" b="38758"/>
            <a:stretch/>
          </p:blipFill>
          <p:spPr bwMode="auto">
            <a:xfrm>
              <a:off x="680334" y="3040253"/>
              <a:ext cx="2461417" cy="390356"/>
            </a:xfrm>
            <a:prstGeom prst="rect">
              <a:avLst/>
            </a:prstGeom>
            <a:noFill/>
            <a:effectLst>
              <a:outerShdw blurRad="50800" dist="50800" dir="5400000" sx="1000" sy="1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539808-0FAF-4FD8-9603-415BF612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00317" y="2971493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2F6FF36-9C50-45B8-B17E-AA8529B97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04389" y="2966239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B2E9AC7-B18C-4A8B-A3F4-51B6D89D5FE8}"/>
                </a:ext>
              </a:extLst>
            </p:cNvPr>
            <p:cNvSpPr txBox="1"/>
            <p:nvPr/>
          </p:nvSpPr>
          <p:spPr>
            <a:xfrm>
              <a:off x="680334" y="3007067"/>
              <a:ext cx="24614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pc="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One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1821FE7-2B72-4431-A4E6-F7B4A6B24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5708" y="2963064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974D6A1-28C9-43B2-85D0-5BDC6F59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2955" y="2959909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2491505-C641-4ECC-86AD-D568051C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0202" y="2963064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DAB1785-BB10-47FA-890B-05D422188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37449" y="2962290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5BD0B51-2815-4326-91A8-18778611A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44696" y="296544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68533E6-709D-4723-B7D6-AEB720EF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51943" y="2962290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4DB100C-9232-4F86-8AAE-BF4033F8C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59190" y="296544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63C373E-6FB7-40DB-8E60-44FA1A9F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67149" y="296709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5BE5563-CD7A-405A-85CA-9D0DE0E65263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4F8F4E-57BD-4087-9582-1E0DD5FFBA3C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Two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0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EB7F2B-BCB0-45BA-AB5C-245B25E9CEEB}"/>
              </a:ext>
            </a:extLst>
          </p:cNvPr>
          <p:cNvSpPr/>
          <p:nvPr/>
        </p:nvSpPr>
        <p:spPr>
          <a:xfrm>
            <a:off x="629174" y="4118994"/>
            <a:ext cx="11010958" cy="2500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459688-CDD5-4CFD-BD38-7AC4DCCD17A3}"/>
              </a:ext>
            </a:extLst>
          </p:cNvPr>
          <p:cNvGrpSpPr/>
          <p:nvPr/>
        </p:nvGrpSpPr>
        <p:grpSpPr>
          <a:xfrm>
            <a:off x="293289" y="1938205"/>
            <a:ext cx="11440717" cy="1301227"/>
            <a:chOff x="496489" y="2565128"/>
            <a:chExt cx="11440717" cy="1301227"/>
          </a:xfrm>
        </p:grpSpPr>
        <p:sp>
          <p:nvSpPr>
            <p:cNvPr id="32" name="AutoShape 5">
              <a:extLst>
                <a:ext uri="{FF2B5EF4-FFF2-40B4-BE49-F238E27FC236}">
                  <a16:creationId xmlns:a16="http://schemas.microsoft.com/office/drawing/2014/main" id="{DA8AE0D8-219B-4478-9D43-B4DECC8AD6ED}"/>
                </a:ext>
              </a:extLst>
            </p:cNvPr>
            <p:cNvSpPr/>
            <p:nvPr/>
          </p:nvSpPr>
          <p:spPr>
            <a:xfrm rot="16200000">
              <a:off x="6217684" y="-2450399"/>
              <a:ext cx="47049" cy="11391994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3" name="AutoShape 5">
              <a:extLst>
                <a:ext uri="{FF2B5EF4-FFF2-40B4-BE49-F238E27FC236}">
                  <a16:creationId xmlns:a16="http://schemas.microsoft.com/office/drawing/2014/main" id="{12D170FD-B102-4B30-A2EF-FD2DCA6B1F5F}"/>
                </a:ext>
              </a:extLst>
            </p:cNvPr>
            <p:cNvSpPr/>
            <p:nvPr/>
          </p:nvSpPr>
          <p:spPr>
            <a:xfrm rot="10800000">
              <a:off x="11904723" y="3022414"/>
              <a:ext cx="32481" cy="462872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C2233C94-890F-4CE9-866C-6579E7338059}"/>
                </a:ext>
              </a:extLst>
            </p:cNvPr>
            <p:cNvSpPr/>
            <p:nvPr/>
          </p:nvSpPr>
          <p:spPr>
            <a:xfrm rot="10800000">
              <a:off x="496489" y="3028886"/>
              <a:ext cx="32481" cy="462872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95C7B8-69BC-4D9E-BD0A-EDE1BCBE2AF8}"/>
                </a:ext>
              </a:extLst>
            </p:cNvPr>
            <p:cNvSpPr/>
            <p:nvPr/>
          </p:nvSpPr>
          <p:spPr>
            <a:xfrm>
              <a:off x="653485" y="3013521"/>
              <a:ext cx="2509705" cy="447508"/>
            </a:xfrm>
            <a:prstGeom prst="rect">
              <a:avLst/>
            </a:prstGeom>
            <a:solidFill>
              <a:srgbClr val="009649"/>
            </a:solidFill>
            <a:ln w="57150">
              <a:solidFill>
                <a:srgbClr val="273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9B02DC-4C48-4AB5-B3F0-0FE59E15688C}"/>
                </a:ext>
              </a:extLst>
            </p:cNvPr>
            <p:cNvCxnSpPr>
              <a:cxnSpLocks/>
            </p:cNvCxnSpPr>
            <p:nvPr/>
          </p:nvCxnSpPr>
          <p:spPr>
            <a:xfrm>
              <a:off x="3223939" y="2779672"/>
              <a:ext cx="8619396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5EA97365-AEA2-4923-9141-090933066DAA}"/>
                </a:ext>
              </a:extLst>
            </p:cNvPr>
            <p:cNvSpPr txBox="1"/>
            <p:nvPr/>
          </p:nvSpPr>
          <p:spPr>
            <a:xfrm>
              <a:off x="6308444" y="2565128"/>
              <a:ext cx="2296268" cy="36933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Two: </a:t>
              </a:r>
              <a:r>
                <a:rPr lang="en-US" sz="2400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$0.17 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39FFA9-38EE-4B70-B541-3B1E24E49F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43335" y="2663295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DCC743-CCA2-4BB6-B9C8-3E476C4C0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3939" y="266707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F72C71D-ADFD-4657-ADF4-02F49CAF46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08" y="3731030"/>
              <a:ext cx="3949889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CB26AF-4B31-4F65-9DAB-AB7B0D3CFE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9697" y="3618437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E68F05F-8FBD-4071-9006-3364D56D4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08" y="3615262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2D9EA1A-F436-44D7-9D73-F64480D25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9700" y="3724733"/>
              <a:ext cx="4565406" cy="64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2F7A38-F494-4409-A8A8-DA7A77207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5566" y="362090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12ABEE8-6898-45E2-8715-4AFC2E2DB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6845" y="362090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EF48250A-B798-4E7C-BC70-3DA87ADD272A}"/>
                </a:ext>
              </a:extLst>
            </p:cNvPr>
            <p:cNvSpPr txBox="1"/>
            <p:nvPr/>
          </p:nvSpPr>
          <p:spPr>
            <a:xfrm>
              <a:off x="4610101" y="3577071"/>
              <a:ext cx="1670046" cy="276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One: </a:t>
              </a:r>
              <a:r>
                <a:rPr lang="en-US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$0.08 </a:t>
              </a:r>
              <a:endParaRPr lang="en-US" sz="2400" i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id="{8211625C-D247-47DB-A521-B8EAAB755B7A}"/>
                </a:ext>
              </a:extLst>
            </p:cNvPr>
            <p:cNvSpPr txBox="1"/>
            <p:nvPr/>
          </p:nvSpPr>
          <p:spPr>
            <a:xfrm>
              <a:off x="8918014" y="3589356"/>
              <a:ext cx="1759219" cy="276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Two: </a:t>
              </a:r>
              <a:r>
                <a:rPr lang="en-US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$0.09 </a:t>
              </a:r>
              <a:endParaRPr lang="en-US" sz="2400" i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D9AE915-9342-4D53-AE03-4A84E9FB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461" y="2959909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241D1C0-3D94-4E68-ADB2-18BE8F37A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4231" y="2961297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E553023-2DE4-4EDB-B164-29127752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78303" y="2956043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4445D99-112C-4E02-9758-8DE06543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3202" y="2961178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3D2FA54-29BF-420F-8ECE-D0138B9D8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7274" y="2955924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AB3A667-433D-467B-A181-3A092575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1346" y="2971612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8B24118-A382-4833-B531-17CDE993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5418" y="2966358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2" descr="98,354 BEST Dollar Bill Vector IMAGES, STOCK PHOTOS &amp;amp; VECTORS | Adobe Stock">
              <a:extLst>
                <a:ext uri="{FF2B5EF4-FFF2-40B4-BE49-F238E27FC236}">
                  <a16:creationId xmlns:a16="http://schemas.microsoft.com/office/drawing/2014/main" id="{463CD20E-6CC5-49EC-A55A-25F8BF8E40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29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6" t="36899" r="11638" b="38758"/>
            <a:stretch/>
          </p:blipFill>
          <p:spPr bwMode="auto">
            <a:xfrm>
              <a:off x="680334" y="3040253"/>
              <a:ext cx="2461417" cy="390356"/>
            </a:xfrm>
            <a:prstGeom prst="rect">
              <a:avLst/>
            </a:prstGeom>
            <a:noFill/>
            <a:effectLst>
              <a:outerShdw blurRad="50800" dist="50800" dir="5400000" sx="1000" sy="1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539808-0FAF-4FD8-9603-415BF612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00317" y="2971493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2F6FF36-9C50-45B8-B17E-AA8529B97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04389" y="2966239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B2E9AC7-B18C-4A8B-A3F4-51B6D89D5FE8}"/>
                </a:ext>
              </a:extLst>
            </p:cNvPr>
            <p:cNvSpPr txBox="1"/>
            <p:nvPr/>
          </p:nvSpPr>
          <p:spPr>
            <a:xfrm>
              <a:off x="680334" y="3007067"/>
              <a:ext cx="24614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pc="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One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1821FE7-2B72-4431-A4E6-F7B4A6B24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5708" y="2963064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974D6A1-28C9-43B2-85D0-5BDC6F59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2955" y="2959909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2491505-C641-4ECC-86AD-D568051C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0202" y="2963064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DAB1785-BB10-47FA-890B-05D422188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37449" y="2962290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5BD0B51-2815-4326-91A8-18778611A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44696" y="296544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68533E6-709D-4723-B7D6-AEB720EF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51943" y="2962290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4DB100C-9232-4F86-8AAE-BF4033F8C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59190" y="296544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63C373E-6FB7-40DB-8E60-44FA1A9F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67149" y="296709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6451850-6D34-4332-9BA6-33D75DDB4848}"/>
              </a:ext>
            </a:extLst>
          </p:cNvPr>
          <p:cNvCxnSpPr>
            <a:cxnSpLocks/>
          </p:cNvCxnSpPr>
          <p:nvPr/>
        </p:nvCxnSpPr>
        <p:spPr>
          <a:xfrm flipV="1">
            <a:off x="1782765" y="3318033"/>
            <a:ext cx="0" cy="1129553"/>
          </a:xfrm>
          <a:prstGeom prst="straightConnector1">
            <a:avLst/>
          </a:prstGeom>
          <a:ln w="152400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F1BFD64-A02A-4603-9A08-3346CA886EDC}"/>
              </a:ext>
            </a:extLst>
          </p:cNvPr>
          <p:cNvSpPr txBox="1"/>
          <p:nvPr/>
        </p:nvSpPr>
        <p:spPr>
          <a:xfrm>
            <a:off x="824188" y="4013382"/>
            <a:ext cx="10758211" cy="33855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spc="30" dirty="0">
                <a:solidFill>
                  <a:srgbClr val="009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portion of a district’s rate is subject to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compression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HB 3 (2019). Prior to HB 3, most districts had a Tier One rate of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$1.00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HB 3, districts Tier One rate is determined by various formulas that depend on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property value growth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property value growth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 notifies districts of the highest Tier One rate they can adopt each summer through the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Property Value Survey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64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3E170B0-698A-4727-BD1C-B7B679B18434}"/>
              </a:ext>
            </a:extLst>
          </p:cNvPr>
          <p:cNvSpPr/>
          <p:nvPr/>
        </p:nvSpPr>
        <p:spPr>
          <a:xfrm>
            <a:off x="629174" y="4118994"/>
            <a:ext cx="11010958" cy="2059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459688-CDD5-4CFD-BD38-7AC4DCCD17A3}"/>
              </a:ext>
            </a:extLst>
          </p:cNvPr>
          <p:cNvGrpSpPr/>
          <p:nvPr/>
        </p:nvGrpSpPr>
        <p:grpSpPr>
          <a:xfrm>
            <a:off x="293289" y="1938205"/>
            <a:ext cx="11440717" cy="1301227"/>
            <a:chOff x="496489" y="2565128"/>
            <a:chExt cx="11440717" cy="1301227"/>
          </a:xfrm>
        </p:grpSpPr>
        <p:sp>
          <p:nvSpPr>
            <p:cNvPr id="32" name="AutoShape 5">
              <a:extLst>
                <a:ext uri="{FF2B5EF4-FFF2-40B4-BE49-F238E27FC236}">
                  <a16:creationId xmlns:a16="http://schemas.microsoft.com/office/drawing/2014/main" id="{DA8AE0D8-219B-4478-9D43-B4DECC8AD6ED}"/>
                </a:ext>
              </a:extLst>
            </p:cNvPr>
            <p:cNvSpPr/>
            <p:nvPr/>
          </p:nvSpPr>
          <p:spPr>
            <a:xfrm rot="16200000">
              <a:off x="6217684" y="-2450399"/>
              <a:ext cx="47049" cy="11391994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3" name="AutoShape 5">
              <a:extLst>
                <a:ext uri="{FF2B5EF4-FFF2-40B4-BE49-F238E27FC236}">
                  <a16:creationId xmlns:a16="http://schemas.microsoft.com/office/drawing/2014/main" id="{12D170FD-B102-4B30-A2EF-FD2DCA6B1F5F}"/>
                </a:ext>
              </a:extLst>
            </p:cNvPr>
            <p:cNvSpPr/>
            <p:nvPr/>
          </p:nvSpPr>
          <p:spPr>
            <a:xfrm rot="10800000">
              <a:off x="11904723" y="3022414"/>
              <a:ext cx="32481" cy="462872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C2233C94-890F-4CE9-866C-6579E7338059}"/>
                </a:ext>
              </a:extLst>
            </p:cNvPr>
            <p:cNvSpPr/>
            <p:nvPr/>
          </p:nvSpPr>
          <p:spPr>
            <a:xfrm rot="10800000">
              <a:off x="496489" y="3028886"/>
              <a:ext cx="32481" cy="462872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95C7B8-69BC-4D9E-BD0A-EDE1BCBE2AF8}"/>
                </a:ext>
              </a:extLst>
            </p:cNvPr>
            <p:cNvSpPr/>
            <p:nvPr/>
          </p:nvSpPr>
          <p:spPr>
            <a:xfrm>
              <a:off x="653485" y="3013521"/>
              <a:ext cx="2509705" cy="447508"/>
            </a:xfrm>
            <a:prstGeom prst="rect">
              <a:avLst/>
            </a:prstGeom>
            <a:solidFill>
              <a:srgbClr val="009649"/>
            </a:solidFill>
            <a:ln w="57150">
              <a:solidFill>
                <a:srgbClr val="273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9B02DC-4C48-4AB5-B3F0-0FE59E15688C}"/>
                </a:ext>
              </a:extLst>
            </p:cNvPr>
            <p:cNvCxnSpPr>
              <a:cxnSpLocks/>
            </p:cNvCxnSpPr>
            <p:nvPr/>
          </p:nvCxnSpPr>
          <p:spPr>
            <a:xfrm>
              <a:off x="3223939" y="2779672"/>
              <a:ext cx="8619396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5EA97365-AEA2-4923-9141-090933066DAA}"/>
                </a:ext>
              </a:extLst>
            </p:cNvPr>
            <p:cNvSpPr txBox="1"/>
            <p:nvPr/>
          </p:nvSpPr>
          <p:spPr>
            <a:xfrm>
              <a:off x="6308444" y="2565128"/>
              <a:ext cx="2296268" cy="36933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Two: </a:t>
              </a:r>
              <a:r>
                <a:rPr lang="en-US" sz="2400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$0.17 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39FFA9-38EE-4B70-B541-3B1E24E49F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43335" y="2663295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DCC743-CCA2-4BB6-B9C8-3E476C4C0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3939" y="266707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F72C71D-ADFD-4657-ADF4-02F49CAF46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08" y="3731030"/>
              <a:ext cx="3949889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CB26AF-4B31-4F65-9DAB-AB7B0D3CFE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9697" y="3618437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E68F05F-8FBD-4071-9006-3364D56D4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08" y="3615262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2D9EA1A-F436-44D7-9D73-F64480D25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9700" y="3724733"/>
              <a:ext cx="4565406" cy="64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2F7A38-F494-4409-A8A8-DA7A77207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5566" y="362090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12ABEE8-6898-45E2-8715-4AFC2E2DB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6845" y="362090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EF48250A-B798-4E7C-BC70-3DA87ADD272A}"/>
                </a:ext>
              </a:extLst>
            </p:cNvPr>
            <p:cNvSpPr txBox="1"/>
            <p:nvPr/>
          </p:nvSpPr>
          <p:spPr>
            <a:xfrm>
              <a:off x="4610101" y="3577071"/>
              <a:ext cx="1670046" cy="276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One: </a:t>
              </a:r>
              <a:r>
                <a:rPr lang="en-US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$0.08 </a:t>
              </a:r>
              <a:endParaRPr lang="en-US" sz="2400" i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id="{8211625C-D247-47DB-A521-B8EAAB755B7A}"/>
                </a:ext>
              </a:extLst>
            </p:cNvPr>
            <p:cNvSpPr txBox="1"/>
            <p:nvPr/>
          </p:nvSpPr>
          <p:spPr>
            <a:xfrm>
              <a:off x="8918014" y="3589356"/>
              <a:ext cx="1759219" cy="276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Two: </a:t>
              </a:r>
              <a:r>
                <a:rPr lang="en-US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$0.09 </a:t>
              </a:r>
              <a:endParaRPr lang="en-US" sz="2400" i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D9AE915-9342-4D53-AE03-4A84E9FB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461" y="2959909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241D1C0-3D94-4E68-ADB2-18BE8F37A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4231" y="2961297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E553023-2DE4-4EDB-B164-29127752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78303" y="2956043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4445D99-112C-4E02-9758-8DE06543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3202" y="2961178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3D2FA54-29BF-420F-8ECE-D0138B9D8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7274" y="2955924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AB3A667-433D-467B-A181-3A092575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1346" y="2971612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8B24118-A382-4833-B531-17CDE993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5418" y="2966358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2" descr="98,354 BEST Dollar Bill Vector IMAGES, STOCK PHOTOS &amp;amp; VECTORS | Adobe Stock">
              <a:extLst>
                <a:ext uri="{FF2B5EF4-FFF2-40B4-BE49-F238E27FC236}">
                  <a16:creationId xmlns:a16="http://schemas.microsoft.com/office/drawing/2014/main" id="{463CD20E-6CC5-49EC-A55A-25F8BF8E40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29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6" t="36899" r="11638" b="38758"/>
            <a:stretch/>
          </p:blipFill>
          <p:spPr bwMode="auto">
            <a:xfrm>
              <a:off x="680334" y="3040253"/>
              <a:ext cx="2461417" cy="390356"/>
            </a:xfrm>
            <a:prstGeom prst="rect">
              <a:avLst/>
            </a:prstGeom>
            <a:noFill/>
            <a:effectLst>
              <a:outerShdw blurRad="50800" dist="50800" dir="5400000" sx="1000" sy="1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539808-0FAF-4FD8-9603-415BF612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00317" y="2971493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2F6FF36-9C50-45B8-B17E-AA8529B97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04389" y="2966239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B2E9AC7-B18C-4A8B-A3F4-51B6D89D5FE8}"/>
                </a:ext>
              </a:extLst>
            </p:cNvPr>
            <p:cNvSpPr txBox="1"/>
            <p:nvPr/>
          </p:nvSpPr>
          <p:spPr>
            <a:xfrm>
              <a:off x="680334" y="3007067"/>
              <a:ext cx="24614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pc="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One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1821FE7-2B72-4431-A4E6-F7B4A6B24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5708" y="2963064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974D6A1-28C9-43B2-85D0-5BDC6F59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2955" y="2959909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2491505-C641-4ECC-86AD-D568051C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0202" y="2963064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DAB1785-BB10-47FA-890B-05D422188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37449" y="2962290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5BD0B51-2815-4326-91A8-18778611A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44696" y="296544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68533E6-709D-4723-B7D6-AEB720EF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51943" y="2962290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4DB100C-9232-4F86-8AAE-BF4033F8C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59190" y="296544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63C373E-6FB7-40DB-8E60-44FA1A9F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67149" y="296709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6451850-6D34-4332-9BA6-33D75DDB4848}"/>
              </a:ext>
            </a:extLst>
          </p:cNvPr>
          <p:cNvCxnSpPr>
            <a:cxnSpLocks/>
          </p:cNvCxnSpPr>
          <p:nvPr/>
        </p:nvCxnSpPr>
        <p:spPr>
          <a:xfrm flipV="1">
            <a:off x="5148265" y="3318033"/>
            <a:ext cx="0" cy="1129553"/>
          </a:xfrm>
          <a:prstGeom prst="straightConnector1">
            <a:avLst/>
          </a:prstGeom>
          <a:ln w="152400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F1BFD64-A02A-4603-9A08-3346CA886EDC}"/>
              </a:ext>
            </a:extLst>
          </p:cNvPr>
          <p:cNvSpPr txBox="1"/>
          <p:nvPr/>
        </p:nvSpPr>
        <p:spPr>
          <a:xfrm>
            <a:off x="824188" y="4013382"/>
            <a:ext cx="1075821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endParaRPr lang="en-US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have more discretion over pennies in Tier Two, or the “enrichment tier.”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eight pennies of Tier Two are referred to as “</a:t>
            </a:r>
            <a:r>
              <a:rPr lang="en-US" b="1" spc="3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pennies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because they have a higher level of guaranteed state aid. </a:t>
            </a:r>
            <a:b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compression for golden pennies.</a:t>
            </a:r>
          </a:p>
          <a:p>
            <a:pPr lvl="1"/>
            <a:endParaRPr lang="en-US" sz="160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BB7E10-D61A-413E-B762-FA4C21F3858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D20E30-5966-4966-9738-952E6053DA16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Two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93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605B62CD-C940-4221-B4A3-FBA41AE2B39D}"/>
              </a:ext>
            </a:extLst>
          </p:cNvPr>
          <p:cNvSpPr/>
          <p:nvPr/>
        </p:nvSpPr>
        <p:spPr>
          <a:xfrm>
            <a:off x="629174" y="4118994"/>
            <a:ext cx="11010958" cy="18893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459688-CDD5-4CFD-BD38-7AC4DCCD17A3}"/>
              </a:ext>
            </a:extLst>
          </p:cNvPr>
          <p:cNvGrpSpPr/>
          <p:nvPr/>
        </p:nvGrpSpPr>
        <p:grpSpPr>
          <a:xfrm>
            <a:off x="293289" y="1938205"/>
            <a:ext cx="11440717" cy="1301227"/>
            <a:chOff x="496489" y="2565128"/>
            <a:chExt cx="11440717" cy="1301227"/>
          </a:xfrm>
        </p:grpSpPr>
        <p:sp>
          <p:nvSpPr>
            <p:cNvPr id="32" name="AutoShape 5">
              <a:extLst>
                <a:ext uri="{FF2B5EF4-FFF2-40B4-BE49-F238E27FC236}">
                  <a16:creationId xmlns:a16="http://schemas.microsoft.com/office/drawing/2014/main" id="{DA8AE0D8-219B-4478-9D43-B4DECC8AD6ED}"/>
                </a:ext>
              </a:extLst>
            </p:cNvPr>
            <p:cNvSpPr/>
            <p:nvPr/>
          </p:nvSpPr>
          <p:spPr>
            <a:xfrm rot="16200000">
              <a:off x="6217684" y="-2450399"/>
              <a:ext cx="47049" cy="11391994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3" name="AutoShape 5">
              <a:extLst>
                <a:ext uri="{FF2B5EF4-FFF2-40B4-BE49-F238E27FC236}">
                  <a16:creationId xmlns:a16="http://schemas.microsoft.com/office/drawing/2014/main" id="{12D170FD-B102-4B30-A2EF-FD2DCA6B1F5F}"/>
                </a:ext>
              </a:extLst>
            </p:cNvPr>
            <p:cNvSpPr/>
            <p:nvPr/>
          </p:nvSpPr>
          <p:spPr>
            <a:xfrm rot="10800000">
              <a:off x="11904723" y="3022414"/>
              <a:ext cx="32481" cy="462872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C2233C94-890F-4CE9-866C-6579E7338059}"/>
                </a:ext>
              </a:extLst>
            </p:cNvPr>
            <p:cNvSpPr/>
            <p:nvPr/>
          </p:nvSpPr>
          <p:spPr>
            <a:xfrm rot="10800000">
              <a:off x="496489" y="3028886"/>
              <a:ext cx="32481" cy="462872"/>
            </a:xfrm>
            <a:prstGeom prst="rect">
              <a:avLst/>
            </a:prstGeom>
            <a:solidFill>
              <a:srgbClr val="00224C"/>
            </a:solidFill>
            <a:ln w="76200">
              <a:solidFill>
                <a:srgbClr val="273D92"/>
              </a:solidFill>
            </a:ln>
          </p:spPr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95C7B8-69BC-4D9E-BD0A-EDE1BCBE2AF8}"/>
                </a:ext>
              </a:extLst>
            </p:cNvPr>
            <p:cNvSpPr/>
            <p:nvPr/>
          </p:nvSpPr>
          <p:spPr>
            <a:xfrm>
              <a:off x="653485" y="3013521"/>
              <a:ext cx="2509705" cy="447508"/>
            </a:xfrm>
            <a:prstGeom prst="rect">
              <a:avLst/>
            </a:prstGeom>
            <a:solidFill>
              <a:srgbClr val="009649"/>
            </a:solidFill>
            <a:ln w="57150">
              <a:solidFill>
                <a:srgbClr val="273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9B02DC-4C48-4AB5-B3F0-0FE59E15688C}"/>
                </a:ext>
              </a:extLst>
            </p:cNvPr>
            <p:cNvCxnSpPr>
              <a:cxnSpLocks/>
            </p:cNvCxnSpPr>
            <p:nvPr/>
          </p:nvCxnSpPr>
          <p:spPr>
            <a:xfrm>
              <a:off x="3223939" y="2779672"/>
              <a:ext cx="8619396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5EA97365-AEA2-4923-9141-090933066DAA}"/>
                </a:ext>
              </a:extLst>
            </p:cNvPr>
            <p:cNvSpPr txBox="1"/>
            <p:nvPr/>
          </p:nvSpPr>
          <p:spPr>
            <a:xfrm>
              <a:off x="6308444" y="2565128"/>
              <a:ext cx="2296268" cy="36933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Two: </a:t>
              </a:r>
              <a:r>
                <a:rPr lang="en-US" sz="2400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$0.17 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39FFA9-38EE-4B70-B541-3B1E24E49F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43335" y="2663295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DCC743-CCA2-4BB6-B9C8-3E476C4C0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3939" y="266707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F72C71D-ADFD-4657-ADF4-02F49CAF46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08" y="3731030"/>
              <a:ext cx="3949889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CB26AF-4B31-4F65-9DAB-AB7B0D3CFE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9697" y="3618437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E68F05F-8FBD-4071-9006-3364D56D4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08" y="3615262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2D9EA1A-F436-44D7-9D73-F64480D25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9700" y="3724733"/>
              <a:ext cx="4565406" cy="64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2F7A38-F494-4409-A8A8-DA7A77207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5566" y="362090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12ABEE8-6898-45E2-8715-4AFC2E2DB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6845" y="3620908"/>
              <a:ext cx="0" cy="226985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EF48250A-B798-4E7C-BC70-3DA87ADD272A}"/>
                </a:ext>
              </a:extLst>
            </p:cNvPr>
            <p:cNvSpPr txBox="1"/>
            <p:nvPr/>
          </p:nvSpPr>
          <p:spPr>
            <a:xfrm>
              <a:off x="4610101" y="3577071"/>
              <a:ext cx="1670046" cy="276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One: </a:t>
              </a:r>
              <a:r>
                <a:rPr lang="en-US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$0.08 </a:t>
              </a:r>
              <a:endParaRPr lang="en-US" sz="2400" i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id="{8211625C-D247-47DB-A521-B8EAAB755B7A}"/>
                </a:ext>
              </a:extLst>
            </p:cNvPr>
            <p:cNvSpPr txBox="1"/>
            <p:nvPr/>
          </p:nvSpPr>
          <p:spPr>
            <a:xfrm>
              <a:off x="8918014" y="3589356"/>
              <a:ext cx="1759219" cy="276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Two: </a:t>
              </a:r>
              <a:r>
                <a:rPr lang="en-US" i="1" spc="-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$0.09 </a:t>
              </a:r>
              <a:endParaRPr lang="en-US" sz="2400" i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D9AE915-9342-4D53-AE03-4A84E9FB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8461" y="2959909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241D1C0-3D94-4E68-ADB2-18BE8F37A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4231" y="2961297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E553023-2DE4-4EDB-B164-29127752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78303" y="2956043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4445D99-112C-4E02-9758-8DE06543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3202" y="2961178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3D2FA54-29BF-420F-8ECE-D0138B9D8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7274" y="2955924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AB3A667-433D-467B-A181-3A092575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1346" y="2971612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8B24118-A382-4833-B531-17CDE993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5418" y="2966358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2" descr="98,354 BEST Dollar Bill Vector IMAGES, STOCK PHOTOS &amp;amp; VECTORS | Adobe Stock">
              <a:extLst>
                <a:ext uri="{FF2B5EF4-FFF2-40B4-BE49-F238E27FC236}">
                  <a16:creationId xmlns:a16="http://schemas.microsoft.com/office/drawing/2014/main" id="{463CD20E-6CC5-49EC-A55A-25F8BF8E40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29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6" t="36899" r="11638" b="38758"/>
            <a:stretch/>
          </p:blipFill>
          <p:spPr bwMode="auto">
            <a:xfrm>
              <a:off x="680334" y="3040253"/>
              <a:ext cx="2461417" cy="390356"/>
            </a:xfrm>
            <a:prstGeom prst="rect">
              <a:avLst/>
            </a:prstGeom>
            <a:noFill/>
            <a:effectLst>
              <a:outerShdw blurRad="50800" dist="50800" dir="5400000" sx="1000" sy="1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539808-0FAF-4FD8-9603-415BF612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00317" y="2971493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2F6FF36-9C50-45B8-B17E-AA8529B97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337000"/>
                      </a14:imgEffect>
                      <a14:imgEffect>
                        <a14:brightnessContrast bright="-30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04389" y="2966239"/>
              <a:ext cx="555311" cy="532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B2E9AC7-B18C-4A8B-A3F4-51B6D89D5FE8}"/>
                </a:ext>
              </a:extLst>
            </p:cNvPr>
            <p:cNvSpPr txBox="1"/>
            <p:nvPr/>
          </p:nvSpPr>
          <p:spPr>
            <a:xfrm>
              <a:off x="680334" y="3007067"/>
              <a:ext cx="24614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pc="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One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1821FE7-2B72-4431-A4E6-F7B4A6B24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5708" y="2963064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974D6A1-28C9-43B2-85D0-5BDC6F59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2955" y="2959909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2491505-C641-4ECC-86AD-D568051C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0202" y="2963064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DAB1785-BB10-47FA-890B-05D422188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37449" y="2962290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5BD0B51-2815-4326-91A8-18778611A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44696" y="296544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68533E6-709D-4723-B7D6-AEB720EF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51943" y="2962290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4DB100C-9232-4F86-8AAE-BF4033F8C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59190" y="296544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63C373E-6FB7-40DB-8E60-44FA1A9F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9" b="95694" l="8257" r="94495">
                          <a14:foregroundMark x1="8257" y1="45455" x2="8257" y2="45455"/>
                          <a14:foregroundMark x1="44495" y1="7177" x2="44495" y2="7177"/>
                          <a14:foregroundMark x1="48165" y1="92344" x2="48165" y2="92344"/>
                          <a14:foregroundMark x1="50000" y1="95694" x2="50000" y2="95694"/>
                          <a14:foregroundMark x1="91284" y1="52632" x2="91284" y2="52632"/>
                          <a14:foregroundMark x1="94495" y1="51196" x2="94495" y2="51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67149" y="2967095"/>
              <a:ext cx="557957" cy="534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6451850-6D34-4332-9BA6-33D75DDB4848}"/>
              </a:ext>
            </a:extLst>
          </p:cNvPr>
          <p:cNvCxnSpPr>
            <a:cxnSpLocks/>
          </p:cNvCxnSpPr>
          <p:nvPr/>
        </p:nvCxnSpPr>
        <p:spPr>
          <a:xfrm flipV="1">
            <a:off x="9618665" y="3318033"/>
            <a:ext cx="0" cy="1129553"/>
          </a:xfrm>
          <a:prstGeom prst="straightConnector1">
            <a:avLst/>
          </a:prstGeom>
          <a:ln w="152400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F1BFD64-A02A-4603-9A08-3346CA886EDC}"/>
              </a:ext>
            </a:extLst>
          </p:cNvPr>
          <p:cNvSpPr txBox="1"/>
          <p:nvPr/>
        </p:nvSpPr>
        <p:spPr>
          <a:xfrm>
            <a:off x="824188" y="4013382"/>
            <a:ext cx="1075821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remaining Tier Two pennies are referred to as “</a:t>
            </a:r>
            <a:r>
              <a:rPr lang="en-US" b="1" spc="30" dirty="0">
                <a:solidFill>
                  <a:srgbClr val="C9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pennies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because they come with less state aid than golden pennies (i.e. a lower guaranteed yield).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3 did compress district’s copper pennies. Future compression will occur if the Legislature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school funding through the basic allotment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CD8F19-6DFC-4E1F-BC89-07457D1492C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1BD031-BCB5-4C62-9028-12D8697A6815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Two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0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68FC10-B630-4E2D-97FD-7D673650EA1C}"/>
              </a:ext>
            </a:extLst>
          </p:cNvPr>
          <p:cNvSpPr txBox="1"/>
          <p:nvPr/>
        </p:nvSpPr>
        <p:spPr>
          <a:xfrm>
            <a:off x="2116619" y="2494418"/>
            <a:ext cx="671137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$1.00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$0.1700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710669-19C3-439F-9285-40340F4D4231}"/>
              </a:ext>
            </a:extLst>
          </p:cNvPr>
          <p:cNvSpPr txBox="1"/>
          <p:nvPr/>
        </p:nvSpPr>
        <p:spPr>
          <a:xfrm>
            <a:off x="2118915" y="4026810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$1.1700</a:t>
            </a:r>
          </a:p>
        </p:txBody>
      </p:sp>
      <p:sp>
        <p:nvSpPr>
          <p:cNvPr id="56" name="AutoShape 5">
            <a:extLst>
              <a:ext uri="{FF2B5EF4-FFF2-40B4-BE49-F238E27FC236}">
                <a16:creationId xmlns:a16="http://schemas.microsoft.com/office/drawing/2014/main" id="{35BAE7F3-7E08-4320-AA3E-2DF99C6FD67A}"/>
              </a:ext>
            </a:extLst>
          </p:cNvPr>
          <p:cNvSpPr/>
          <p:nvPr/>
        </p:nvSpPr>
        <p:spPr>
          <a:xfrm rot="16200000" flipH="1">
            <a:off x="3386956" y="2715148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297FA60-3B87-431E-BAA3-26C332625ECB}"/>
              </a:ext>
            </a:extLst>
          </p:cNvPr>
          <p:cNvCxnSpPr>
            <a:cxnSpLocks/>
          </p:cNvCxnSpPr>
          <p:nvPr/>
        </p:nvCxnSpPr>
        <p:spPr>
          <a:xfrm>
            <a:off x="4752975" y="3500734"/>
            <a:ext cx="800100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FAD52AE-B9D2-4B36-83BC-A75101D33AAD}"/>
              </a:ext>
            </a:extLst>
          </p:cNvPr>
          <p:cNvSpPr txBox="1"/>
          <p:nvPr/>
        </p:nvSpPr>
        <p:spPr>
          <a:xfrm>
            <a:off x="-387723" y="2656111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One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F1DAE4-9E6B-4EDC-98B3-EDF45CA4F968}"/>
              </a:ext>
            </a:extLst>
          </p:cNvPr>
          <p:cNvSpPr txBox="1"/>
          <p:nvPr/>
        </p:nvSpPr>
        <p:spPr>
          <a:xfrm>
            <a:off x="-416298" y="3361413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Two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7AB64B-5C60-4C94-A7F9-15D458FCC6AC}"/>
              </a:ext>
            </a:extLst>
          </p:cNvPr>
          <p:cNvSpPr txBox="1"/>
          <p:nvPr/>
        </p:nvSpPr>
        <p:spPr>
          <a:xfrm>
            <a:off x="5637439" y="2482455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$0.93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91EA31-243B-43E2-82F2-279CC7AD96F0}"/>
              </a:ext>
            </a:extLst>
          </p:cNvPr>
          <p:cNvSpPr txBox="1"/>
          <p:nvPr/>
        </p:nvSpPr>
        <p:spPr>
          <a:xfrm>
            <a:off x="1605563" y="5028721"/>
            <a:ext cx="936787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400" i="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3 compressed districts’ copper pennies carried over from TY 2018 by </a:t>
            </a:r>
            <a:r>
              <a:rPr lang="en-US" sz="3200" b="1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64.83%</a:t>
            </a:r>
            <a:r>
              <a:rPr lang="en-US" sz="32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0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i="0" spc="3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i="0" spc="30" dirty="0">
              <a:solidFill>
                <a:srgbClr val="00A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5">
            <a:extLst>
              <a:ext uri="{FF2B5EF4-FFF2-40B4-BE49-F238E27FC236}">
                <a16:creationId xmlns:a16="http://schemas.microsoft.com/office/drawing/2014/main" id="{0252BD32-87FF-43B2-AD3D-02C775BEE041}"/>
              </a:ext>
            </a:extLst>
          </p:cNvPr>
          <p:cNvSpPr/>
          <p:nvPr/>
        </p:nvSpPr>
        <p:spPr>
          <a:xfrm rot="16200000" flipH="1">
            <a:off x="6868658" y="2707887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B2C78A-589F-4B15-9C2B-1BE4473F506E}"/>
              </a:ext>
            </a:extLst>
          </p:cNvPr>
          <p:cNvSpPr txBox="1"/>
          <p:nvPr/>
        </p:nvSpPr>
        <p:spPr>
          <a:xfrm>
            <a:off x="5598299" y="4027521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$1.0683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B489B8-52B9-42C7-9AAB-0CE7C8CE8CE9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D578B3A-5AD2-40C0-BF80-36C0CFDD8C0F}"/>
              </a:ext>
            </a:extLst>
          </p:cNvPr>
          <p:cNvSpPr txBox="1"/>
          <p:nvPr/>
        </p:nvSpPr>
        <p:spPr>
          <a:xfrm>
            <a:off x="1616200" y="1011103"/>
            <a:ext cx="4231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73D92"/>
                </a:solidFill>
                <a:latin typeface="Abadi" panose="020B0604020104020204" pitchFamily="34" charset="0"/>
              </a:rPr>
              <a:t>EXAMPLE ISD</a:t>
            </a:r>
            <a:endParaRPr lang="en-US" sz="2400" b="1" dirty="0">
              <a:solidFill>
                <a:srgbClr val="273D92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AA0F663-38D3-4A01-8B03-74A40437C0E6}"/>
              </a:ext>
            </a:extLst>
          </p:cNvPr>
          <p:cNvSpPr txBox="1"/>
          <p:nvPr/>
        </p:nvSpPr>
        <p:spPr>
          <a:xfrm>
            <a:off x="2116619" y="1952484"/>
            <a:ext cx="258873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2018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62F2C5C-85C6-4583-957B-AA708ED787EC}"/>
              </a:ext>
            </a:extLst>
          </p:cNvPr>
          <p:cNvSpPr txBox="1"/>
          <p:nvPr/>
        </p:nvSpPr>
        <p:spPr>
          <a:xfrm>
            <a:off x="5598298" y="1948159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2019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DCF22F6-E8CE-44F1-ABCB-31CE99B54B94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Two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83808-ABC5-4E54-829C-A63BE0D72903}"/>
              </a:ext>
            </a:extLst>
          </p:cNvPr>
          <p:cNvSpPr txBox="1"/>
          <p:nvPr/>
        </p:nvSpPr>
        <p:spPr>
          <a:xfrm>
            <a:off x="-476456" y="4323419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M&amp;O Rate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2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41D756-0CF7-4F8F-A8D8-FE917810B075}"/>
              </a:ext>
            </a:extLst>
          </p:cNvPr>
          <p:cNvSpPr/>
          <p:nvPr/>
        </p:nvSpPr>
        <p:spPr>
          <a:xfrm>
            <a:off x="434357" y="1876425"/>
            <a:ext cx="11275043" cy="1676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10443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Where did 64.83% come from?</a:t>
            </a:r>
            <a:endParaRPr lang="en-US" sz="6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91DCC3-3669-422B-9CAD-1DC43698ADEC}"/>
              </a:ext>
            </a:extLst>
          </p:cNvPr>
          <p:cNvSpPr txBox="1"/>
          <p:nvPr/>
        </p:nvSpPr>
        <p:spPr>
          <a:xfrm>
            <a:off x="798321" y="1995497"/>
            <a:ext cx="10911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3 increased the guaranteed yield of copper pennies to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$49.28.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bill also compressed those pennies by the ratio between the old yield and the new yield.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09B0FE-5D84-42E6-B19E-187353C01FA2}"/>
              </a:ext>
            </a:extLst>
          </p:cNvPr>
          <p:cNvSpPr txBox="1"/>
          <p:nvPr/>
        </p:nvSpPr>
        <p:spPr>
          <a:xfrm>
            <a:off x="4464705" y="4357042"/>
            <a:ext cx="395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33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$49.28</a:t>
            </a:r>
            <a:endParaRPr lang="en-US" sz="8000" b="1" dirty="0">
              <a:solidFill>
                <a:srgbClr val="335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C380A3-177C-40AA-A686-FCC203C421A4}"/>
              </a:ext>
            </a:extLst>
          </p:cNvPr>
          <p:cNvSpPr txBox="1"/>
          <p:nvPr/>
        </p:nvSpPr>
        <p:spPr>
          <a:xfrm>
            <a:off x="434357" y="4357042"/>
            <a:ext cx="395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33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$31.95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9A1D30-4594-4A6C-BF25-9C308EBD69AE}"/>
              </a:ext>
            </a:extLst>
          </p:cNvPr>
          <p:cNvSpPr txBox="1"/>
          <p:nvPr/>
        </p:nvSpPr>
        <p:spPr>
          <a:xfrm>
            <a:off x="785622" y="5480426"/>
            <a:ext cx="27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penny per WADA)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6308CC-4D7C-45B0-9D80-5CB88E793E92}"/>
              </a:ext>
            </a:extLst>
          </p:cNvPr>
          <p:cNvSpPr txBox="1"/>
          <p:nvPr/>
        </p:nvSpPr>
        <p:spPr>
          <a:xfrm>
            <a:off x="4840096" y="5480426"/>
            <a:ext cx="27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penny per WADA)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FDC42C-98D6-43D4-A8F4-89DFDBB1E4AE}"/>
              </a:ext>
            </a:extLst>
          </p:cNvPr>
          <p:cNvSpPr txBox="1"/>
          <p:nvPr/>
        </p:nvSpPr>
        <p:spPr>
          <a:xfrm>
            <a:off x="709422" y="4069029"/>
            <a:ext cx="274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2018</a:t>
            </a:r>
            <a:endParaRPr lang="en-US" sz="2400" b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F351B9-99BA-44E5-A242-BF161ABA797C}"/>
              </a:ext>
            </a:extLst>
          </p:cNvPr>
          <p:cNvSpPr txBox="1"/>
          <p:nvPr/>
        </p:nvSpPr>
        <p:spPr>
          <a:xfrm>
            <a:off x="4659121" y="4066827"/>
            <a:ext cx="274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2019</a:t>
            </a:r>
            <a:endParaRPr lang="en-US" sz="2400" b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EC51C2-72CD-4F35-82A6-4B6E5A991B3A}"/>
              </a:ext>
            </a:extLst>
          </p:cNvPr>
          <p:cNvSpPr txBox="1"/>
          <p:nvPr/>
        </p:nvSpPr>
        <p:spPr>
          <a:xfrm>
            <a:off x="2529901" y="4057302"/>
            <a:ext cx="27481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13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52D3B3-AE1D-48BA-9DCA-5AFC36B71D3D}"/>
              </a:ext>
            </a:extLst>
          </p:cNvPr>
          <p:cNvSpPr txBox="1"/>
          <p:nvPr/>
        </p:nvSpPr>
        <p:spPr>
          <a:xfrm>
            <a:off x="6660575" y="4019273"/>
            <a:ext cx="27481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13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285FB9-559D-4475-A0D3-8597E2623D85}"/>
              </a:ext>
            </a:extLst>
          </p:cNvPr>
          <p:cNvSpPr txBox="1"/>
          <p:nvPr/>
        </p:nvSpPr>
        <p:spPr>
          <a:xfrm>
            <a:off x="8590303" y="4376092"/>
            <a:ext cx="334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64.83%</a:t>
            </a:r>
            <a:endParaRPr lang="en-US" sz="8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6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41D756-0CF7-4F8F-A8D8-FE917810B075}"/>
              </a:ext>
            </a:extLst>
          </p:cNvPr>
          <p:cNvSpPr/>
          <p:nvPr/>
        </p:nvSpPr>
        <p:spPr>
          <a:xfrm>
            <a:off x="434357" y="1876424"/>
            <a:ext cx="11275043" cy="1928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10443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Where did 64.83% come from?</a:t>
            </a:r>
            <a:endParaRPr lang="en-US" sz="6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91DCC3-3669-422B-9CAD-1DC43698ADEC}"/>
              </a:ext>
            </a:extLst>
          </p:cNvPr>
          <p:cNvSpPr txBox="1"/>
          <p:nvPr/>
        </p:nvSpPr>
        <p:spPr>
          <a:xfrm>
            <a:off x="750696" y="1928822"/>
            <a:ext cx="10911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increases in the guaranteed yield for copper pennies will be tied to 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allotment,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per student funding amount set in statute. Any increase in the basic allotment will trigger additional copper penny compression.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F3D85-07EB-4951-81E8-0052D291D263}"/>
              </a:ext>
            </a:extLst>
          </p:cNvPr>
          <p:cNvSpPr txBox="1"/>
          <p:nvPr/>
        </p:nvSpPr>
        <p:spPr>
          <a:xfrm>
            <a:off x="4464705" y="4357042"/>
            <a:ext cx="395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33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$49.28</a:t>
            </a:r>
            <a:endParaRPr lang="en-US" sz="8000" b="1" dirty="0">
              <a:solidFill>
                <a:srgbClr val="335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47AAB3-C5E6-4B6D-81C9-101D3FAA626B}"/>
              </a:ext>
            </a:extLst>
          </p:cNvPr>
          <p:cNvSpPr txBox="1"/>
          <p:nvPr/>
        </p:nvSpPr>
        <p:spPr>
          <a:xfrm>
            <a:off x="434357" y="4357042"/>
            <a:ext cx="395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33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$31.95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A31F87-CBC8-43F2-BE91-D08DD4604AA5}"/>
              </a:ext>
            </a:extLst>
          </p:cNvPr>
          <p:cNvSpPr txBox="1"/>
          <p:nvPr/>
        </p:nvSpPr>
        <p:spPr>
          <a:xfrm>
            <a:off x="785622" y="5480426"/>
            <a:ext cx="27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penny per WADA)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445F77-2AFB-4D4C-B198-60C84319C148}"/>
              </a:ext>
            </a:extLst>
          </p:cNvPr>
          <p:cNvSpPr txBox="1"/>
          <p:nvPr/>
        </p:nvSpPr>
        <p:spPr>
          <a:xfrm>
            <a:off x="4840096" y="5480426"/>
            <a:ext cx="27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penny per WADA)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72E825-82CC-4428-B8BA-6A7E45DA4E3B}"/>
              </a:ext>
            </a:extLst>
          </p:cNvPr>
          <p:cNvSpPr txBox="1"/>
          <p:nvPr/>
        </p:nvSpPr>
        <p:spPr>
          <a:xfrm>
            <a:off x="709422" y="4069029"/>
            <a:ext cx="274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2018</a:t>
            </a:r>
            <a:endParaRPr lang="en-US" sz="2400" b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C52CB4-1A78-467B-9CA2-3C3E0CC2C522}"/>
              </a:ext>
            </a:extLst>
          </p:cNvPr>
          <p:cNvSpPr txBox="1"/>
          <p:nvPr/>
        </p:nvSpPr>
        <p:spPr>
          <a:xfrm>
            <a:off x="4659121" y="4066827"/>
            <a:ext cx="274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2019</a:t>
            </a:r>
            <a:endParaRPr lang="en-US" sz="2400" b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1EFD07-E67D-40A6-AB5F-9A049E1C093C}"/>
              </a:ext>
            </a:extLst>
          </p:cNvPr>
          <p:cNvSpPr txBox="1"/>
          <p:nvPr/>
        </p:nvSpPr>
        <p:spPr>
          <a:xfrm>
            <a:off x="2529901" y="4057302"/>
            <a:ext cx="27481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13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960424-44B4-408D-82B5-BD0D5F383702}"/>
              </a:ext>
            </a:extLst>
          </p:cNvPr>
          <p:cNvSpPr txBox="1"/>
          <p:nvPr/>
        </p:nvSpPr>
        <p:spPr>
          <a:xfrm>
            <a:off x="6660575" y="4019273"/>
            <a:ext cx="27481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13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988932-C926-4DDE-B497-54081DB1CB56}"/>
              </a:ext>
            </a:extLst>
          </p:cNvPr>
          <p:cNvSpPr txBox="1"/>
          <p:nvPr/>
        </p:nvSpPr>
        <p:spPr>
          <a:xfrm>
            <a:off x="8590303" y="4376092"/>
            <a:ext cx="334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64.83%</a:t>
            </a:r>
            <a:endParaRPr lang="en-US" sz="8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27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68FC10-B630-4E2D-97FD-7D673650EA1C}"/>
              </a:ext>
            </a:extLst>
          </p:cNvPr>
          <p:cNvSpPr txBox="1"/>
          <p:nvPr/>
        </p:nvSpPr>
        <p:spPr>
          <a:xfrm>
            <a:off x="2116619" y="2494418"/>
            <a:ext cx="671137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$0.93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710669-19C3-439F-9285-40340F4D4231}"/>
              </a:ext>
            </a:extLst>
          </p:cNvPr>
          <p:cNvSpPr txBox="1"/>
          <p:nvPr/>
        </p:nvSpPr>
        <p:spPr>
          <a:xfrm>
            <a:off x="2118915" y="4026810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$1.0683</a:t>
            </a:r>
          </a:p>
        </p:txBody>
      </p:sp>
      <p:sp>
        <p:nvSpPr>
          <p:cNvPr id="56" name="AutoShape 5">
            <a:extLst>
              <a:ext uri="{FF2B5EF4-FFF2-40B4-BE49-F238E27FC236}">
                <a16:creationId xmlns:a16="http://schemas.microsoft.com/office/drawing/2014/main" id="{35BAE7F3-7E08-4320-AA3E-2DF99C6FD67A}"/>
              </a:ext>
            </a:extLst>
          </p:cNvPr>
          <p:cNvSpPr/>
          <p:nvPr/>
        </p:nvSpPr>
        <p:spPr>
          <a:xfrm rot="16200000" flipH="1">
            <a:off x="3386956" y="2715148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297FA60-3B87-431E-BAA3-26C332625ECB}"/>
              </a:ext>
            </a:extLst>
          </p:cNvPr>
          <p:cNvCxnSpPr>
            <a:cxnSpLocks/>
          </p:cNvCxnSpPr>
          <p:nvPr/>
        </p:nvCxnSpPr>
        <p:spPr>
          <a:xfrm>
            <a:off x="4752975" y="3500734"/>
            <a:ext cx="800100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FAD52AE-B9D2-4B36-83BC-A75101D33AAD}"/>
              </a:ext>
            </a:extLst>
          </p:cNvPr>
          <p:cNvSpPr txBox="1"/>
          <p:nvPr/>
        </p:nvSpPr>
        <p:spPr>
          <a:xfrm>
            <a:off x="-387723" y="2656111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One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F1DAE4-9E6B-4EDC-98B3-EDF45CA4F968}"/>
              </a:ext>
            </a:extLst>
          </p:cNvPr>
          <p:cNvSpPr txBox="1"/>
          <p:nvPr/>
        </p:nvSpPr>
        <p:spPr>
          <a:xfrm>
            <a:off x="-416298" y="3361413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Tier Two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7AB64B-5C60-4C94-A7F9-15D458FCC6AC}"/>
              </a:ext>
            </a:extLst>
          </p:cNvPr>
          <p:cNvSpPr txBox="1"/>
          <p:nvPr/>
        </p:nvSpPr>
        <p:spPr>
          <a:xfrm>
            <a:off x="5637439" y="2482455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$0.9164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91EA31-243B-43E2-82F2-279CC7AD96F0}"/>
              </a:ext>
            </a:extLst>
          </p:cNvPr>
          <p:cNvSpPr txBox="1"/>
          <p:nvPr/>
        </p:nvSpPr>
        <p:spPr>
          <a:xfrm>
            <a:off x="1321454" y="5028721"/>
            <a:ext cx="9651983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400" i="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additional copper penny compression will occur until Legislature </a:t>
            </a:r>
            <a:r>
              <a:rPr lang="en-US" sz="3200" b="1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raises the basic allotment</a:t>
            </a:r>
            <a:r>
              <a:rPr lang="en-US" sz="3200" i="0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i="0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i="0" spc="3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i="0" spc="30" dirty="0">
              <a:solidFill>
                <a:srgbClr val="00A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5">
            <a:extLst>
              <a:ext uri="{FF2B5EF4-FFF2-40B4-BE49-F238E27FC236}">
                <a16:creationId xmlns:a16="http://schemas.microsoft.com/office/drawing/2014/main" id="{0252BD32-87FF-43B2-AD3D-02C775BEE041}"/>
              </a:ext>
            </a:extLst>
          </p:cNvPr>
          <p:cNvSpPr/>
          <p:nvPr/>
        </p:nvSpPr>
        <p:spPr>
          <a:xfrm rot="16200000" flipH="1">
            <a:off x="6868658" y="2707887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B2C78A-589F-4B15-9C2B-1BE4473F506E}"/>
              </a:ext>
            </a:extLst>
          </p:cNvPr>
          <p:cNvSpPr txBox="1"/>
          <p:nvPr/>
        </p:nvSpPr>
        <p:spPr>
          <a:xfrm>
            <a:off x="5598299" y="4027521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$1.0547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B489B8-52B9-42C7-9AAB-0CE7C8CE8CE9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D578B3A-5AD2-40C0-BF80-36C0CFDD8C0F}"/>
              </a:ext>
            </a:extLst>
          </p:cNvPr>
          <p:cNvSpPr txBox="1"/>
          <p:nvPr/>
        </p:nvSpPr>
        <p:spPr>
          <a:xfrm>
            <a:off x="1616200" y="1011103"/>
            <a:ext cx="4231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73D92"/>
                </a:solidFill>
                <a:latin typeface="Abadi" panose="020B0604020104020204" pitchFamily="34" charset="0"/>
              </a:rPr>
              <a:t>EXAMPLE ISD</a:t>
            </a:r>
            <a:endParaRPr lang="en-US" sz="2400" b="1" dirty="0">
              <a:solidFill>
                <a:srgbClr val="273D92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AA0F663-38D3-4A01-8B03-74A40437C0E6}"/>
              </a:ext>
            </a:extLst>
          </p:cNvPr>
          <p:cNvSpPr txBox="1"/>
          <p:nvPr/>
        </p:nvSpPr>
        <p:spPr>
          <a:xfrm>
            <a:off x="2116619" y="1952484"/>
            <a:ext cx="258873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2019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62F2C5C-85C6-4583-957B-AA708ED787EC}"/>
              </a:ext>
            </a:extLst>
          </p:cNvPr>
          <p:cNvSpPr txBox="1"/>
          <p:nvPr/>
        </p:nvSpPr>
        <p:spPr>
          <a:xfrm>
            <a:off x="5598298" y="1948159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2020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DCF22F6-E8CE-44F1-ABCB-31CE99B54B94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Two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F46916-EEA3-4D5A-BEEF-2EBB71EA6CB4}"/>
              </a:ext>
            </a:extLst>
          </p:cNvPr>
          <p:cNvCxnSpPr>
            <a:cxnSpLocks/>
          </p:cNvCxnSpPr>
          <p:nvPr/>
        </p:nvCxnSpPr>
        <p:spPr>
          <a:xfrm>
            <a:off x="8277225" y="3500734"/>
            <a:ext cx="800100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5F5FB6D-A1F0-416B-A6F5-0015AAF5A6DA}"/>
              </a:ext>
            </a:extLst>
          </p:cNvPr>
          <p:cNvSpPr txBox="1"/>
          <p:nvPr/>
        </p:nvSpPr>
        <p:spPr>
          <a:xfrm>
            <a:off x="9161689" y="2482455"/>
            <a:ext cx="27426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spc="3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$0.9134</a:t>
            </a:r>
          </a:p>
          <a:p>
            <a:r>
              <a:rPr lang="en-US" sz="4400" b="1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3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$0.1383</a:t>
            </a:r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id="{FB04DE8B-8B9C-4385-95CB-E76754431F1E}"/>
              </a:ext>
            </a:extLst>
          </p:cNvPr>
          <p:cNvSpPr/>
          <p:nvPr/>
        </p:nvSpPr>
        <p:spPr>
          <a:xfrm rot="16200000" flipH="1">
            <a:off x="10392908" y="2707887"/>
            <a:ext cx="45719" cy="2496919"/>
          </a:xfrm>
          <a:prstGeom prst="rect">
            <a:avLst/>
          </a:prstGeom>
          <a:solidFill>
            <a:srgbClr val="00224C"/>
          </a:solidFill>
          <a:ln w="76200">
            <a:solidFill>
              <a:srgbClr val="273D92"/>
            </a:solidFill>
          </a:ln>
        </p:spPr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0F4E93-A66C-4818-8B41-7B5BD2284463}"/>
              </a:ext>
            </a:extLst>
          </p:cNvPr>
          <p:cNvSpPr txBox="1"/>
          <p:nvPr/>
        </p:nvSpPr>
        <p:spPr>
          <a:xfrm>
            <a:off x="9122549" y="4027521"/>
            <a:ext cx="25864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3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$1.0517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08F6F9-533B-474A-80EC-F1D069375C91}"/>
              </a:ext>
            </a:extLst>
          </p:cNvPr>
          <p:cNvSpPr txBox="1"/>
          <p:nvPr/>
        </p:nvSpPr>
        <p:spPr>
          <a:xfrm>
            <a:off x="9122548" y="1948159"/>
            <a:ext cx="258643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u="sng" spc="3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2021</a:t>
            </a:r>
            <a:endParaRPr lang="en-US" sz="2800" u="sng" spc="3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957B9B-0683-40F7-A70C-B1D2E4AABDB0}"/>
              </a:ext>
            </a:extLst>
          </p:cNvPr>
          <p:cNvSpPr txBox="1"/>
          <p:nvPr/>
        </p:nvSpPr>
        <p:spPr>
          <a:xfrm>
            <a:off x="-476456" y="4323419"/>
            <a:ext cx="28956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M&amp;O Rate</a:t>
            </a:r>
            <a:endParaRPr lang="en-US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5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6D28E-4727-0E46-B238-9D7653D64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6"/>
          <a:stretch/>
        </p:blipFill>
        <p:spPr>
          <a:xfrm>
            <a:off x="5735782" y="0"/>
            <a:ext cx="6456218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627184F-8B73-1248-95C6-729824793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10586301" y="216552"/>
            <a:ext cx="1497765" cy="12981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2E187F-09C0-4AC3-B888-3DAE49738687}"/>
              </a:ext>
            </a:extLst>
          </p:cNvPr>
          <p:cNvSpPr/>
          <p:nvPr/>
        </p:nvSpPr>
        <p:spPr>
          <a:xfrm rot="19967460">
            <a:off x="6825801" y="-460555"/>
            <a:ext cx="804967" cy="7991659"/>
          </a:xfrm>
          <a:prstGeom prst="rect">
            <a:avLst/>
          </a:prstGeom>
          <a:solidFill>
            <a:srgbClr val="EB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43">
            <a:extLst>
              <a:ext uri="{FF2B5EF4-FFF2-40B4-BE49-F238E27FC236}">
                <a16:creationId xmlns:a16="http://schemas.microsoft.com/office/drawing/2014/main" id="{C4A4C031-AEB1-4D51-8FC5-338CF3768EF9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9" name="Slide Number Placeholder 343">
            <a:extLst>
              <a:ext uri="{FF2B5EF4-FFF2-40B4-BE49-F238E27FC236}">
                <a16:creationId xmlns:a16="http://schemas.microsoft.com/office/drawing/2014/main" id="{9E8619FB-986B-4F25-A277-CB064204FD12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0" name="Slide Number Placeholder 343">
            <a:extLst>
              <a:ext uri="{FF2B5EF4-FFF2-40B4-BE49-F238E27FC236}">
                <a16:creationId xmlns:a16="http://schemas.microsoft.com/office/drawing/2014/main" id="{52DB5E96-B60D-4D4F-99D7-A4CFF66BE2C3}"/>
              </a:ext>
            </a:extLst>
          </p:cNvPr>
          <p:cNvSpPr txBox="1">
            <a:spLocks/>
          </p:cNvSpPr>
          <p:nvPr/>
        </p:nvSpPr>
        <p:spPr>
          <a:xfrm>
            <a:off x="11315006" y="6540114"/>
            <a:ext cx="8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254F5-9CF8-4280-972B-A57128CF2D80}"/>
              </a:ext>
            </a:extLst>
          </p:cNvPr>
          <p:cNvSpPr txBox="1"/>
          <p:nvPr/>
        </p:nvSpPr>
        <p:spPr>
          <a:xfrm>
            <a:off x="300638" y="3151194"/>
            <a:ext cx="9485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83379"/>
                </a:solidFill>
                <a:latin typeface="Abadi" panose="020B0604020104020204" pitchFamily="34" charset="0"/>
              </a:rPr>
              <a:t>Property Tax Relief</a:t>
            </a:r>
            <a:endParaRPr lang="en-US" sz="6600" dirty="0">
              <a:solidFill>
                <a:srgbClr val="783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CF703D-30D0-4E01-AABC-C0D215BF77B8}"/>
              </a:ext>
            </a:extLst>
          </p:cNvPr>
          <p:cNvSpPr txBox="1"/>
          <p:nvPr/>
        </p:nvSpPr>
        <p:spPr>
          <a:xfrm>
            <a:off x="2776451" y="2246555"/>
            <a:ext cx="5461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783379"/>
                </a:solidFill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783379"/>
                </a:solidFill>
                <a:latin typeface="Abadi" panose="020B0604020104020204" pitchFamily="34" charset="0"/>
              </a:rPr>
              <a:t>Additional</a:t>
            </a:r>
            <a:endParaRPr lang="en-US" sz="7200" dirty="0">
              <a:solidFill>
                <a:srgbClr val="7833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33FA4E-3C2E-46CA-8A38-73D485676CAE}"/>
              </a:ext>
            </a:extLst>
          </p:cNvPr>
          <p:cNvSpPr txBox="1"/>
          <p:nvPr/>
        </p:nvSpPr>
        <p:spPr>
          <a:xfrm>
            <a:off x="-211216" y="4201570"/>
            <a:ext cx="820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9D439F"/>
                </a:solidFill>
                <a:latin typeface="Gotham Light" pitchFamily="2" charset="0"/>
              </a:rPr>
              <a:t>Considered &amp; passed during the 87</a:t>
            </a:r>
            <a:r>
              <a:rPr lang="en-US" sz="2800" i="1" baseline="30000" dirty="0">
                <a:solidFill>
                  <a:srgbClr val="9D439F"/>
                </a:solidFill>
                <a:latin typeface="Gotham Light" pitchFamily="2" charset="0"/>
              </a:rPr>
              <a:t>th</a:t>
            </a:r>
            <a:r>
              <a:rPr lang="en-US" sz="2800" i="1" dirty="0">
                <a:solidFill>
                  <a:srgbClr val="9D439F"/>
                </a:solidFill>
                <a:latin typeface="Gotham Light" pitchFamily="2" charset="0"/>
              </a:rPr>
              <a:t> Legislature</a:t>
            </a:r>
          </a:p>
        </p:txBody>
      </p:sp>
    </p:spTree>
    <p:extLst>
      <p:ext uri="{BB962C8B-B14F-4D97-AF65-F5344CB8AC3E}">
        <p14:creationId xmlns:p14="http://schemas.microsoft.com/office/powerpoint/2010/main" val="3529790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A658A3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EB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8E5C824-9C9D-48C5-816D-DBA1AF02CF97}"/>
              </a:ext>
            </a:extLst>
          </p:cNvPr>
          <p:cNvSpPr txBox="1"/>
          <p:nvPr/>
        </p:nvSpPr>
        <p:spPr>
          <a:xfrm>
            <a:off x="2400630" y="324920"/>
            <a:ext cx="97913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Additional Tax Relief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44" name="Slide Number Placeholder 343">
            <a:extLst>
              <a:ext uri="{FF2B5EF4-FFF2-40B4-BE49-F238E27FC236}">
                <a16:creationId xmlns:a16="http://schemas.microsoft.com/office/drawing/2014/main" id="{52685BC6-DFA1-4EAD-BE74-F850D8DB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A6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59" name="Slide Number Placeholder 343">
            <a:extLst>
              <a:ext uri="{FF2B5EF4-FFF2-40B4-BE49-F238E27FC236}">
                <a16:creationId xmlns:a16="http://schemas.microsoft.com/office/drawing/2014/main" id="{14987DC8-6426-4694-A807-9DA39955BAF7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9C035C-71DF-4AAD-82D9-7CCFE4DCF398}"/>
              </a:ext>
            </a:extLst>
          </p:cNvPr>
          <p:cNvSpPr txBox="1"/>
          <p:nvPr/>
        </p:nvSpPr>
        <p:spPr>
          <a:xfrm>
            <a:off x="1973066" y="1754051"/>
            <a:ext cx="9649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HJR 125: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the surviving spouse of a disabled person with a tax ceiling who dies to retain the tax ceiling.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district property taxes collected from a qualifying surviving spouse in excess of the amount owed had the tax ceiling been in place during tax years 2020 and 2021 would be required to be refunded.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EE7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by Texas voters on Nov. 2</a:t>
            </a:r>
            <a:r>
              <a:rPr lang="en-US" sz="2400" b="1" baseline="30000" dirty="0">
                <a:solidFill>
                  <a:srgbClr val="EE7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>
                <a:solidFill>
                  <a:srgbClr val="EE7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43F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33E6E2-B86F-4BD8-8DE6-0964F636C39D}"/>
              </a:ext>
            </a:extLst>
          </p:cNvPr>
          <p:cNvSpPr txBox="1"/>
          <p:nvPr/>
        </p:nvSpPr>
        <p:spPr>
          <a:xfrm>
            <a:off x="193633" y="344475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87</a:t>
            </a:r>
            <a:r>
              <a:rPr lang="en-US" b="1" baseline="30000" dirty="0">
                <a:solidFill>
                  <a:srgbClr val="A658A3"/>
                </a:solidFill>
                <a:latin typeface="Abadi" panose="020B0604020104020204" pitchFamily="34" charset="0"/>
              </a:rPr>
              <a:t>th</a:t>
            </a:r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 Legislative Session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7E7D18-7D32-4A7F-A3BD-F96189EF390A}"/>
              </a:ext>
            </a:extLst>
          </p:cNvPr>
          <p:cNvSpPr txBox="1"/>
          <p:nvPr/>
        </p:nvSpPr>
        <p:spPr>
          <a:xfrm>
            <a:off x="8916136" y="417829"/>
            <a:ext cx="3295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87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 Regular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7362E-C3FA-401A-90BA-7C129997061F}"/>
              </a:ext>
            </a:extLst>
          </p:cNvPr>
          <p:cNvSpPr txBox="1"/>
          <p:nvPr/>
        </p:nvSpPr>
        <p:spPr>
          <a:xfrm>
            <a:off x="8373928" y="165610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A658A3"/>
                </a:solidFill>
              </a:rPr>
              <a:t>|</a:t>
            </a:r>
          </a:p>
        </p:txBody>
      </p:sp>
      <p:sp>
        <p:nvSpPr>
          <p:cNvPr id="21" name="Slide Number Placeholder 343">
            <a:extLst>
              <a:ext uri="{FF2B5EF4-FFF2-40B4-BE49-F238E27FC236}">
                <a16:creationId xmlns:a16="http://schemas.microsoft.com/office/drawing/2014/main" id="{23B4510F-052F-4498-97EE-334813A1CA30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 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0D4AB45-B3CC-4331-B70A-65710708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D439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40000"/>
                    </a14:imgEffect>
                    <a14:imgEffect>
                      <a14:brightnessContrast bright="56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" y="2224987"/>
            <a:ext cx="1448105" cy="13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3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A658A3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EB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8E5C824-9C9D-48C5-816D-DBA1AF02CF97}"/>
              </a:ext>
            </a:extLst>
          </p:cNvPr>
          <p:cNvSpPr txBox="1"/>
          <p:nvPr/>
        </p:nvSpPr>
        <p:spPr>
          <a:xfrm>
            <a:off x="2400630" y="324920"/>
            <a:ext cx="97913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Additional Tax Relief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44" name="Slide Number Placeholder 343">
            <a:extLst>
              <a:ext uri="{FF2B5EF4-FFF2-40B4-BE49-F238E27FC236}">
                <a16:creationId xmlns:a16="http://schemas.microsoft.com/office/drawing/2014/main" id="{52685BC6-DFA1-4EAD-BE74-F850D8DB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A6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59" name="Slide Number Placeholder 343">
            <a:extLst>
              <a:ext uri="{FF2B5EF4-FFF2-40B4-BE49-F238E27FC236}">
                <a16:creationId xmlns:a16="http://schemas.microsoft.com/office/drawing/2014/main" id="{14987DC8-6426-4694-A807-9DA39955BAF7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9C035C-71DF-4AAD-82D9-7CCFE4DCF398}"/>
              </a:ext>
            </a:extLst>
          </p:cNvPr>
          <p:cNvSpPr txBox="1"/>
          <p:nvPr/>
        </p:nvSpPr>
        <p:spPr>
          <a:xfrm>
            <a:off x="1973066" y="1754051"/>
            <a:ext cx="9649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8: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a homeowner to receive their homestead exemption in the year that they acquire the property, rather than having to wait for January 1 of the following year. </a:t>
            </a:r>
            <a:br>
              <a:rPr lang="en-US" sz="2400" dirty="0">
                <a:solidFill>
                  <a:srgbClr val="243F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EE7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includes state aid to offset property tax loss.</a:t>
            </a:r>
            <a:br>
              <a:rPr lang="en-US" sz="2400" b="1" dirty="0">
                <a:solidFill>
                  <a:srgbClr val="EE7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243F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12 / SJR 4: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that over-65/disabled homeowners would see reductions in their property tax bill due to Tier 1 M&amp;O rate compression.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approved by voters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bill would take effect Jan. 1, 2023.</a:t>
            </a:r>
            <a:br>
              <a:rPr lang="en-US" sz="2400" dirty="0">
                <a:solidFill>
                  <a:srgbClr val="243F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EE7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includes state aid to offset property tax loss.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33E6E2-B86F-4BD8-8DE6-0964F636C39D}"/>
              </a:ext>
            </a:extLst>
          </p:cNvPr>
          <p:cNvSpPr txBox="1"/>
          <p:nvPr/>
        </p:nvSpPr>
        <p:spPr>
          <a:xfrm>
            <a:off x="193633" y="344475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87</a:t>
            </a:r>
            <a:r>
              <a:rPr lang="en-US" b="1" baseline="30000" dirty="0">
                <a:solidFill>
                  <a:srgbClr val="A658A3"/>
                </a:solidFill>
                <a:latin typeface="Abadi" panose="020B0604020104020204" pitchFamily="34" charset="0"/>
              </a:rPr>
              <a:t>th</a:t>
            </a:r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 Legislative Session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7E7D18-7D32-4A7F-A3BD-F96189EF390A}"/>
              </a:ext>
            </a:extLst>
          </p:cNvPr>
          <p:cNvSpPr txBox="1"/>
          <p:nvPr/>
        </p:nvSpPr>
        <p:spPr>
          <a:xfrm>
            <a:off x="8916136" y="417829"/>
            <a:ext cx="3295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87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, 2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nd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 C.S.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7362E-C3FA-401A-90BA-7C129997061F}"/>
              </a:ext>
            </a:extLst>
          </p:cNvPr>
          <p:cNvSpPr txBox="1"/>
          <p:nvPr/>
        </p:nvSpPr>
        <p:spPr>
          <a:xfrm>
            <a:off x="8373928" y="165610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A658A3"/>
                </a:solidFill>
              </a:rPr>
              <a:t>|</a:t>
            </a:r>
          </a:p>
        </p:txBody>
      </p:sp>
      <p:sp>
        <p:nvSpPr>
          <p:cNvPr id="21" name="Slide Number Placeholder 343">
            <a:extLst>
              <a:ext uri="{FF2B5EF4-FFF2-40B4-BE49-F238E27FC236}">
                <a16:creationId xmlns:a16="http://schemas.microsoft.com/office/drawing/2014/main" id="{23B4510F-052F-4498-97EE-334813A1CA30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 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0D4AB45-B3CC-4331-B70A-65710708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D439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40000"/>
                    </a14:imgEffect>
                    <a14:imgEffect>
                      <a14:brightnessContrast bright="56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" y="2224987"/>
            <a:ext cx="1448105" cy="13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16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F1E2BC-C808-45D8-84D4-DBACFA869E78}"/>
              </a:ext>
            </a:extLst>
          </p:cNvPr>
          <p:cNvGrpSpPr/>
          <p:nvPr/>
        </p:nvGrpSpPr>
        <p:grpSpPr>
          <a:xfrm>
            <a:off x="2773850" y="3045778"/>
            <a:ext cx="2838477" cy="2838477"/>
            <a:chOff x="2193362" y="2031559"/>
            <a:chExt cx="2838477" cy="28384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9C035C-71DF-4AAD-82D9-7CCFE4DCF398}"/>
                </a:ext>
              </a:extLst>
            </p:cNvPr>
            <p:cNvSpPr txBox="1"/>
            <p:nvPr/>
          </p:nvSpPr>
          <p:spPr>
            <a:xfrm>
              <a:off x="2400630" y="2710657"/>
              <a:ext cx="2004662" cy="1807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ts val="6600"/>
                </a:lnSpc>
              </a:pPr>
              <a:r>
                <a:rPr lang="en-US" sz="60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 </a:t>
              </a:r>
            </a:p>
            <a:p>
              <a:pPr lvl="1" algn="ctr">
                <a:lnSpc>
                  <a:spcPts val="6600"/>
                </a:lnSpc>
              </a:pPr>
              <a:r>
                <a:rPr lang="en-US" sz="80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8800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9" descr="Paper outline">
              <a:extLst>
                <a:ext uri="{FF2B5EF4-FFF2-40B4-BE49-F238E27FC236}">
                  <a16:creationId xmlns:a16="http://schemas.microsoft.com/office/drawing/2014/main" id="{88EACFE6-2FE8-4AD7-8DB1-FC6AE4BFE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3362" y="2031559"/>
              <a:ext cx="2838477" cy="283847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A658A3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EB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8E5C824-9C9D-48C5-816D-DBA1AF02CF97}"/>
              </a:ext>
            </a:extLst>
          </p:cNvPr>
          <p:cNvSpPr txBox="1"/>
          <p:nvPr/>
        </p:nvSpPr>
        <p:spPr>
          <a:xfrm>
            <a:off x="2400630" y="324920"/>
            <a:ext cx="97913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Additional Tax Relief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44" name="Slide Number Placeholder 343">
            <a:extLst>
              <a:ext uri="{FF2B5EF4-FFF2-40B4-BE49-F238E27FC236}">
                <a16:creationId xmlns:a16="http://schemas.microsoft.com/office/drawing/2014/main" id="{52685BC6-DFA1-4EAD-BE74-F850D8DB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A6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59" name="Slide Number Placeholder 343">
            <a:extLst>
              <a:ext uri="{FF2B5EF4-FFF2-40B4-BE49-F238E27FC236}">
                <a16:creationId xmlns:a16="http://schemas.microsoft.com/office/drawing/2014/main" id="{14987DC8-6426-4694-A807-9DA39955BAF7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7E7D18-7D32-4A7F-A3BD-F96189EF390A}"/>
              </a:ext>
            </a:extLst>
          </p:cNvPr>
          <p:cNvSpPr txBox="1"/>
          <p:nvPr/>
        </p:nvSpPr>
        <p:spPr>
          <a:xfrm>
            <a:off x="8916136" y="417829"/>
            <a:ext cx="3295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87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, 3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rd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 C.S.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7362E-C3FA-401A-90BA-7C129997061F}"/>
              </a:ext>
            </a:extLst>
          </p:cNvPr>
          <p:cNvSpPr txBox="1"/>
          <p:nvPr/>
        </p:nvSpPr>
        <p:spPr>
          <a:xfrm>
            <a:off x="8373928" y="165610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A658A3"/>
                </a:solidFill>
              </a:rPr>
              <a:t>|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FA1FF2-8288-4048-BBBC-3FF8141DCF09}"/>
              </a:ext>
            </a:extLst>
          </p:cNvPr>
          <p:cNvSpPr txBox="1"/>
          <p:nvPr/>
        </p:nvSpPr>
        <p:spPr>
          <a:xfrm>
            <a:off x="1973066" y="1538297"/>
            <a:ext cx="1012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were two competing property tax proposals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being debated in the Texas Legislature during the 3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special session.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F0B1E8-6C26-4BC1-9531-03A1265C7945}"/>
              </a:ext>
            </a:extLst>
          </p:cNvPr>
          <p:cNvGrpSpPr/>
          <p:nvPr/>
        </p:nvGrpSpPr>
        <p:grpSpPr>
          <a:xfrm>
            <a:off x="6724057" y="3039763"/>
            <a:ext cx="2838477" cy="2838477"/>
            <a:chOff x="2193362" y="2031559"/>
            <a:chExt cx="2838477" cy="28384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735D87-6318-4A4C-BB89-500E6200BA50}"/>
                </a:ext>
              </a:extLst>
            </p:cNvPr>
            <p:cNvSpPr txBox="1"/>
            <p:nvPr/>
          </p:nvSpPr>
          <p:spPr>
            <a:xfrm>
              <a:off x="2400630" y="2710657"/>
              <a:ext cx="2004662" cy="1807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ts val="6600"/>
                </a:lnSpc>
              </a:pPr>
              <a:r>
                <a:rPr lang="en-US" sz="60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 </a:t>
              </a:r>
            </a:p>
            <a:p>
              <a:pPr lvl="1" algn="ctr">
                <a:lnSpc>
                  <a:spcPts val="6600"/>
                </a:lnSpc>
              </a:pPr>
              <a:r>
                <a:rPr lang="en-US" sz="80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8800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Paper outline">
              <a:extLst>
                <a:ext uri="{FF2B5EF4-FFF2-40B4-BE49-F238E27FC236}">
                  <a16:creationId xmlns:a16="http://schemas.microsoft.com/office/drawing/2014/main" id="{4CAA5B93-435D-4F58-9481-CC9958A4A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3362" y="2031559"/>
              <a:ext cx="2838477" cy="283847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D09AE8-2E67-4D19-82EC-E9D9D9148082}"/>
              </a:ext>
            </a:extLst>
          </p:cNvPr>
          <p:cNvGrpSpPr/>
          <p:nvPr/>
        </p:nvGrpSpPr>
        <p:grpSpPr>
          <a:xfrm>
            <a:off x="9353522" y="3039763"/>
            <a:ext cx="2838477" cy="2838477"/>
            <a:chOff x="2193362" y="2031559"/>
            <a:chExt cx="2838477" cy="283847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6AA689-55C1-4951-B82E-C3F2CAEADDC3}"/>
                </a:ext>
              </a:extLst>
            </p:cNvPr>
            <p:cNvSpPr txBox="1"/>
            <p:nvPr/>
          </p:nvSpPr>
          <p:spPr>
            <a:xfrm>
              <a:off x="2400630" y="2710657"/>
              <a:ext cx="2004662" cy="1807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ts val="6600"/>
                </a:lnSpc>
              </a:pPr>
              <a:r>
                <a:rPr lang="en-US" sz="60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HB </a:t>
              </a:r>
            </a:p>
            <a:p>
              <a:pPr lvl="1" algn="ctr">
                <a:lnSpc>
                  <a:spcPts val="6600"/>
                </a:lnSpc>
              </a:pPr>
              <a:r>
                <a:rPr lang="en-US" sz="80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8800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Graphic 30" descr="Paper outline">
              <a:extLst>
                <a:ext uri="{FF2B5EF4-FFF2-40B4-BE49-F238E27FC236}">
                  <a16:creationId xmlns:a16="http://schemas.microsoft.com/office/drawing/2014/main" id="{B73FFCE2-7EB2-4F22-AD03-C98D87E5A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3362" y="2031559"/>
              <a:ext cx="2838477" cy="283847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2B8CF7E-E15C-48A2-B8F3-0F00472BB960}"/>
              </a:ext>
            </a:extLst>
          </p:cNvPr>
          <p:cNvSpPr txBox="1"/>
          <p:nvPr/>
        </p:nvSpPr>
        <p:spPr>
          <a:xfrm>
            <a:off x="2193362" y="2758120"/>
            <a:ext cx="326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SENATE</a:t>
            </a:r>
            <a:endParaRPr lang="en-US" sz="2800" b="1" dirty="0">
              <a:solidFill>
                <a:srgbClr val="EC8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689B18-1DA3-41D5-AFFE-838904B8B053}"/>
              </a:ext>
            </a:extLst>
          </p:cNvPr>
          <p:cNvSpPr txBox="1"/>
          <p:nvPr/>
        </p:nvSpPr>
        <p:spPr>
          <a:xfrm>
            <a:off x="7416310" y="2727043"/>
            <a:ext cx="326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US" sz="2800" b="1" dirty="0">
              <a:solidFill>
                <a:srgbClr val="EC8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974EDD-90EA-4DB7-90C0-FE870F77ED7B}"/>
              </a:ext>
            </a:extLst>
          </p:cNvPr>
          <p:cNvSpPr txBox="1"/>
          <p:nvPr/>
        </p:nvSpPr>
        <p:spPr>
          <a:xfrm>
            <a:off x="7614898" y="3926922"/>
            <a:ext cx="3268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6600" b="1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>
              <a:solidFill>
                <a:srgbClr val="B777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lide Number Placeholder 343">
            <a:extLst>
              <a:ext uri="{FF2B5EF4-FFF2-40B4-BE49-F238E27FC236}">
                <a16:creationId xmlns:a16="http://schemas.microsoft.com/office/drawing/2014/main" id="{90FD7FE0-D911-4DAA-9D74-82D5F4413582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FE8C66-3AE1-4F23-89ED-947A3647D212}"/>
              </a:ext>
            </a:extLst>
          </p:cNvPr>
          <p:cNvSpPr txBox="1"/>
          <p:nvPr/>
        </p:nvSpPr>
        <p:spPr>
          <a:xfrm>
            <a:off x="193633" y="344475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87</a:t>
            </a:r>
            <a:r>
              <a:rPr lang="en-US" b="1" baseline="30000" dirty="0">
                <a:solidFill>
                  <a:srgbClr val="A658A3"/>
                </a:solidFill>
                <a:latin typeface="Abadi" panose="020B0604020104020204" pitchFamily="34" charset="0"/>
              </a:rPr>
              <a:t>th</a:t>
            </a:r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 Legislative Session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7EB4A36C-1D41-4F86-9DE3-E812ACEF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9D439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240000"/>
                    </a14:imgEffect>
                    <a14:imgEffect>
                      <a14:brightnessContrast bright="56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" y="2224987"/>
            <a:ext cx="1448105" cy="13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4B5216-43F8-45DC-BE55-D1F7F79E1BB1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597ED8-8D63-4478-8EBE-A873DF8370FF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AutoShape 5">
            <a:extLst>
              <a:ext uri="{FF2B5EF4-FFF2-40B4-BE49-F238E27FC236}">
                <a16:creationId xmlns:a16="http://schemas.microsoft.com/office/drawing/2014/main" id="{C081E2D4-597B-4AD3-8048-C85A829F6A3E}"/>
              </a:ext>
            </a:extLst>
          </p:cNvPr>
          <p:cNvSpPr/>
          <p:nvPr/>
        </p:nvSpPr>
        <p:spPr>
          <a:xfrm>
            <a:off x="6264773" y="1954015"/>
            <a:ext cx="61294" cy="45660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83902E-AEA8-4ACE-9F94-1B3711492402}"/>
              </a:ext>
            </a:extLst>
          </p:cNvPr>
          <p:cNvSpPr txBox="1"/>
          <p:nvPr/>
        </p:nvSpPr>
        <p:spPr>
          <a:xfrm>
            <a:off x="473700" y="2113000"/>
            <a:ext cx="5453528" cy="42165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endParaRPr lang="en-US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 by statutory formula that depends on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Comptroller’s estimate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projected statewide property value growth. </a:t>
            </a:r>
            <a:b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growth in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 of 2.5% 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 statewide compression.</a:t>
            </a:r>
            <a:b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Texas Legislature can choose to fund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statewide compression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above the statutory formula.</a:t>
            </a:r>
            <a:b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every school district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regardless of their individual property value growth.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60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96AAD6-D236-444A-BE54-53F20BF678B0}"/>
              </a:ext>
            </a:extLst>
          </p:cNvPr>
          <p:cNvSpPr txBox="1"/>
          <p:nvPr/>
        </p:nvSpPr>
        <p:spPr>
          <a:xfrm>
            <a:off x="6457235" y="2125694"/>
            <a:ext cx="5453528" cy="33855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endParaRPr lang="en-US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 by statutory formula that depends on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property value growth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Adjustments are made for expiring 313/311 values and LOHE.</a:t>
            </a:r>
            <a:b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growth in </a:t>
            </a:r>
            <a:r>
              <a:rPr lang="en-US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 of 2.5% </a:t>
            </a: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result in additional compression.</a:t>
            </a:r>
            <a:b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compression will impact individual school districts differently.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60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99914B-1940-4553-9538-6E8696B9BB22}"/>
              </a:ext>
            </a:extLst>
          </p:cNvPr>
          <p:cNvSpPr txBox="1"/>
          <p:nvPr/>
        </p:nvSpPr>
        <p:spPr>
          <a:xfrm>
            <a:off x="-8128" y="1660776"/>
            <a:ext cx="6272901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30" dirty="0">
                <a:solidFill>
                  <a:srgbClr val="009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COMPRESSION</a:t>
            </a:r>
            <a:endParaRPr lang="en-US" sz="2400" b="1" i="0" spc="30" dirty="0">
              <a:solidFill>
                <a:srgbClr val="009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915083-6A37-47EB-925C-15D10447A4C9}"/>
              </a:ext>
            </a:extLst>
          </p:cNvPr>
          <p:cNvSpPr txBox="1"/>
          <p:nvPr/>
        </p:nvSpPr>
        <p:spPr>
          <a:xfrm>
            <a:off x="6326067" y="1657631"/>
            <a:ext cx="5861494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30" dirty="0">
                <a:solidFill>
                  <a:srgbClr val="009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COMPRESSION</a:t>
            </a:r>
            <a:endParaRPr lang="en-US" sz="2400" b="1" i="0" spc="30" dirty="0">
              <a:solidFill>
                <a:srgbClr val="009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9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50C38E-D377-4FA6-BC93-215CFAAAFAE4}"/>
              </a:ext>
            </a:extLst>
          </p:cNvPr>
          <p:cNvCxnSpPr>
            <a:cxnSpLocks/>
          </p:cNvCxnSpPr>
          <p:nvPr/>
        </p:nvCxnSpPr>
        <p:spPr>
          <a:xfrm>
            <a:off x="4193089" y="3814235"/>
            <a:ext cx="723848" cy="0"/>
          </a:xfrm>
          <a:prstGeom prst="line">
            <a:avLst/>
          </a:prstGeom>
          <a:ln w="63500">
            <a:solidFill>
              <a:srgbClr val="B7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B88791C-70AD-48E6-B62C-89BFF3F2CCD5}"/>
              </a:ext>
            </a:extLst>
          </p:cNvPr>
          <p:cNvSpPr/>
          <p:nvPr/>
        </p:nvSpPr>
        <p:spPr>
          <a:xfrm>
            <a:off x="4927064" y="1341159"/>
            <a:ext cx="7026683" cy="5106195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57150">
            <a:solidFill>
              <a:srgbClr val="B77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9C035C-71DF-4AAD-82D9-7CCFE4DCF398}"/>
              </a:ext>
            </a:extLst>
          </p:cNvPr>
          <p:cNvSpPr txBox="1"/>
          <p:nvPr/>
        </p:nvSpPr>
        <p:spPr>
          <a:xfrm>
            <a:off x="2056600" y="2710657"/>
            <a:ext cx="2004662" cy="180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ts val="6600"/>
              </a:lnSpc>
            </a:pPr>
            <a:r>
              <a:rPr lang="en-US" sz="6000" b="1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</a:t>
            </a:r>
          </a:p>
          <a:p>
            <a:pPr lvl="1" algn="ctr">
              <a:lnSpc>
                <a:spcPts val="6600"/>
              </a:lnSpc>
            </a:pPr>
            <a:r>
              <a:rPr lang="en-US" sz="8000" b="1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800" dirty="0">
              <a:solidFill>
                <a:srgbClr val="B777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A658A3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EB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8E5C824-9C9D-48C5-816D-DBA1AF02CF97}"/>
              </a:ext>
            </a:extLst>
          </p:cNvPr>
          <p:cNvSpPr txBox="1"/>
          <p:nvPr/>
        </p:nvSpPr>
        <p:spPr>
          <a:xfrm>
            <a:off x="2400630" y="324920"/>
            <a:ext cx="97913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Additional Tax Relief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44" name="Slide Number Placeholder 343">
            <a:extLst>
              <a:ext uri="{FF2B5EF4-FFF2-40B4-BE49-F238E27FC236}">
                <a16:creationId xmlns:a16="http://schemas.microsoft.com/office/drawing/2014/main" id="{52685BC6-DFA1-4EAD-BE74-F850D8DB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A6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59" name="Slide Number Placeholder 343">
            <a:extLst>
              <a:ext uri="{FF2B5EF4-FFF2-40B4-BE49-F238E27FC236}">
                <a16:creationId xmlns:a16="http://schemas.microsoft.com/office/drawing/2014/main" id="{14987DC8-6426-4694-A807-9DA39955BAF7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7E7D18-7D32-4A7F-A3BD-F96189EF390A}"/>
              </a:ext>
            </a:extLst>
          </p:cNvPr>
          <p:cNvSpPr txBox="1"/>
          <p:nvPr/>
        </p:nvSpPr>
        <p:spPr>
          <a:xfrm>
            <a:off x="8916136" y="417829"/>
            <a:ext cx="3295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87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, 3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rd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 C.S.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7362E-C3FA-401A-90BA-7C129997061F}"/>
              </a:ext>
            </a:extLst>
          </p:cNvPr>
          <p:cNvSpPr txBox="1"/>
          <p:nvPr/>
        </p:nvSpPr>
        <p:spPr>
          <a:xfrm>
            <a:off x="8373928" y="165610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A658A3"/>
                </a:solidFill>
              </a:rPr>
              <a:t>|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614B3C-9EB1-4B24-AB09-B2D215047BAA}"/>
              </a:ext>
            </a:extLst>
          </p:cNvPr>
          <p:cNvSpPr txBox="1"/>
          <p:nvPr/>
        </p:nvSpPr>
        <p:spPr>
          <a:xfrm>
            <a:off x="4703227" y="1456309"/>
            <a:ext cx="71261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have spent $2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 billion to provide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 – 13.2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pennies of additional,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M&amp;O tax rate compression in 2022-23 school year.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would go back up after that year.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amount of compression would depend on increases in the Comptroller’s revenue projection.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have prohibited districts from holding TREs in 2022-23.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have changed ballot language for future TREs.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have required tax bills to include the amount of tax reduction due to SB 1.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43F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 descr="Paper outline">
            <a:extLst>
              <a:ext uri="{FF2B5EF4-FFF2-40B4-BE49-F238E27FC236}">
                <a16:creationId xmlns:a16="http://schemas.microsoft.com/office/drawing/2014/main" id="{88EACFE6-2FE8-4AD7-8DB1-FC6AE4BFE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8940" y="2009761"/>
            <a:ext cx="2838477" cy="28384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CCB694-7DEA-4880-B36A-4DB7E330AF42}"/>
              </a:ext>
            </a:extLst>
          </p:cNvPr>
          <p:cNvSpPr txBox="1"/>
          <p:nvPr/>
        </p:nvSpPr>
        <p:spPr>
          <a:xfrm>
            <a:off x="1438604" y="1386188"/>
            <a:ext cx="326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SENATE’S PROPOSAL</a:t>
            </a:r>
            <a:endParaRPr lang="en-US" sz="2800" b="1" dirty="0">
              <a:solidFill>
                <a:srgbClr val="EC8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343">
            <a:extLst>
              <a:ext uri="{FF2B5EF4-FFF2-40B4-BE49-F238E27FC236}">
                <a16:creationId xmlns:a16="http://schemas.microsoft.com/office/drawing/2014/main" id="{078E1EA6-BF49-4A99-809D-B79B5FD6C484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33DAB2-A6A4-4C4B-8E5B-716106FB95FE}"/>
              </a:ext>
            </a:extLst>
          </p:cNvPr>
          <p:cNvSpPr txBox="1"/>
          <p:nvPr/>
        </p:nvSpPr>
        <p:spPr>
          <a:xfrm>
            <a:off x="193633" y="344475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87</a:t>
            </a:r>
            <a:r>
              <a:rPr lang="en-US" b="1" baseline="30000" dirty="0">
                <a:solidFill>
                  <a:srgbClr val="A658A3"/>
                </a:solidFill>
                <a:latin typeface="Abadi" panose="020B0604020104020204" pitchFamily="34" charset="0"/>
              </a:rPr>
              <a:t>th</a:t>
            </a:r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 Legislative Session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1F10080-DA15-4178-8FB5-709A6439D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9D439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240000"/>
                    </a14:imgEffect>
                    <a14:imgEffect>
                      <a14:brightnessContrast bright="56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" y="2224987"/>
            <a:ext cx="1448105" cy="13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6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F9A939-7EF2-46F8-8381-A467B353435F}"/>
              </a:ext>
            </a:extLst>
          </p:cNvPr>
          <p:cNvCxnSpPr/>
          <p:nvPr/>
        </p:nvCxnSpPr>
        <p:spPr>
          <a:xfrm>
            <a:off x="9220045" y="2936018"/>
            <a:ext cx="1023290" cy="0"/>
          </a:xfrm>
          <a:prstGeom prst="line">
            <a:avLst/>
          </a:prstGeom>
          <a:ln w="63500">
            <a:solidFill>
              <a:srgbClr val="B7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810EFAB-99F5-406B-A9FB-229A3EEE6B44}"/>
              </a:ext>
            </a:extLst>
          </p:cNvPr>
          <p:cNvSpPr/>
          <p:nvPr/>
        </p:nvSpPr>
        <p:spPr>
          <a:xfrm>
            <a:off x="2193362" y="1454632"/>
            <a:ext cx="7026683" cy="4740685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57150">
            <a:solidFill>
              <a:srgbClr val="B77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B546C-3FCB-43C8-ABB6-78B4FB777E89}"/>
              </a:ext>
            </a:extLst>
          </p:cNvPr>
          <p:cNvGrpSpPr/>
          <p:nvPr/>
        </p:nvGrpSpPr>
        <p:grpSpPr>
          <a:xfrm>
            <a:off x="9770724" y="3895492"/>
            <a:ext cx="2328795" cy="2118018"/>
            <a:chOff x="2212970" y="1991289"/>
            <a:chExt cx="2838477" cy="28384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01A27B-817B-4221-ADBD-B62ABB8A4027}"/>
                </a:ext>
              </a:extLst>
            </p:cNvPr>
            <p:cNvSpPr txBox="1"/>
            <p:nvPr/>
          </p:nvSpPr>
          <p:spPr>
            <a:xfrm>
              <a:off x="2375584" y="2628045"/>
              <a:ext cx="2004662" cy="2036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ts val="5500"/>
                </a:lnSpc>
              </a:pPr>
              <a:r>
                <a:rPr lang="en-US" sz="48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HB </a:t>
              </a:r>
            </a:p>
            <a:p>
              <a:pPr lvl="1" algn="ctr">
                <a:lnSpc>
                  <a:spcPts val="5500"/>
                </a:lnSpc>
              </a:pPr>
              <a:r>
                <a:rPr lang="en-US" sz="66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7200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Graphic 31" descr="Paper outline">
              <a:extLst>
                <a:ext uri="{FF2B5EF4-FFF2-40B4-BE49-F238E27FC236}">
                  <a16:creationId xmlns:a16="http://schemas.microsoft.com/office/drawing/2014/main" id="{0EB7000C-AB59-406D-ABFB-EBB974FC9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12970" y="1991289"/>
              <a:ext cx="2838477" cy="283847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A658A3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EB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8E5C824-9C9D-48C5-816D-DBA1AF02CF97}"/>
              </a:ext>
            </a:extLst>
          </p:cNvPr>
          <p:cNvSpPr txBox="1"/>
          <p:nvPr/>
        </p:nvSpPr>
        <p:spPr>
          <a:xfrm>
            <a:off x="2400630" y="324920"/>
            <a:ext cx="97913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Additional Tax Relief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44" name="Slide Number Placeholder 343">
            <a:extLst>
              <a:ext uri="{FF2B5EF4-FFF2-40B4-BE49-F238E27FC236}">
                <a16:creationId xmlns:a16="http://schemas.microsoft.com/office/drawing/2014/main" id="{52685BC6-DFA1-4EAD-BE74-F850D8DB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A6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59" name="Slide Number Placeholder 343">
            <a:extLst>
              <a:ext uri="{FF2B5EF4-FFF2-40B4-BE49-F238E27FC236}">
                <a16:creationId xmlns:a16="http://schemas.microsoft.com/office/drawing/2014/main" id="{14987DC8-6426-4694-A807-9DA39955BAF7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7E7D18-7D32-4A7F-A3BD-F96189EF390A}"/>
              </a:ext>
            </a:extLst>
          </p:cNvPr>
          <p:cNvSpPr txBox="1"/>
          <p:nvPr/>
        </p:nvSpPr>
        <p:spPr>
          <a:xfrm>
            <a:off x="8916136" y="417829"/>
            <a:ext cx="3295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87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, 3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rd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 C.S.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7362E-C3FA-401A-90BA-7C129997061F}"/>
              </a:ext>
            </a:extLst>
          </p:cNvPr>
          <p:cNvSpPr txBox="1"/>
          <p:nvPr/>
        </p:nvSpPr>
        <p:spPr>
          <a:xfrm>
            <a:off x="8373928" y="165610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A658A3"/>
                </a:solidFill>
              </a:rPr>
              <a:t>|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614B3C-9EB1-4B24-AB09-B2D215047BAA}"/>
              </a:ext>
            </a:extLst>
          </p:cNvPr>
          <p:cNvSpPr txBox="1"/>
          <p:nvPr/>
        </p:nvSpPr>
        <p:spPr>
          <a:xfrm>
            <a:off x="1882358" y="1678321"/>
            <a:ext cx="70252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House’s proposal would have used 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$3 billion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 federal stimulus dollars to send a check to each owner of a residence homestead. </a:t>
            </a:r>
            <a:b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Broadly speaking, using stimulus dollars to offset tax cuts is prohibited under </a:t>
            </a:r>
            <a:r>
              <a:rPr lang="en-US" sz="2000" b="1" i="0" u="sng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federal rules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Legislators are hoping that sending the relief funds to homeowners as a check, rather than a lower property tax bill, remains compliant with this requirement. </a:t>
            </a:r>
            <a:b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According to a </a:t>
            </a:r>
            <a:r>
              <a:rPr lang="en-US" sz="2000" b="1" i="0" u="sng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statement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from Chairman Meyer's office, this would have come out to around $533 per homeowner.</a:t>
            </a:r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33AC0-E93D-4F6A-9D6C-E8C80BE8C504}"/>
              </a:ext>
            </a:extLst>
          </p:cNvPr>
          <p:cNvGrpSpPr/>
          <p:nvPr/>
        </p:nvGrpSpPr>
        <p:grpSpPr>
          <a:xfrm>
            <a:off x="9770724" y="1813376"/>
            <a:ext cx="2328795" cy="2118018"/>
            <a:chOff x="2212970" y="1991289"/>
            <a:chExt cx="2838477" cy="28384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6FBE38-0543-4884-9794-9635774E7A7E}"/>
                </a:ext>
              </a:extLst>
            </p:cNvPr>
            <p:cNvSpPr txBox="1"/>
            <p:nvPr/>
          </p:nvSpPr>
          <p:spPr>
            <a:xfrm>
              <a:off x="2375584" y="2628045"/>
              <a:ext cx="2004662" cy="2036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ts val="5500"/>
                </a:lnSpc>
              </a:pPr>
              <a:r>
                <a:rPr lang="en-US" sz="48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 </a:t>
              </a:r>
            </a:p>
            <a:p>
              <a:pPr lvl="1" algn="ctr">
                <a:lnSpc>
                  <a:spcPts val="5500"/>
                </a:lnSpc>
              </a:pPr>
              <a:r>
                <a:rPr lang="en-US" sz="66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7200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Graphic 23" descr="Paper outline">
              <a:extLst>
                <a:ext uri="{FF2B5EF4-FFF2-40B4-BE49-F238E27FC236}">
                  <a16:creationId xmlns:a16="http://schemas.microsoft.com/office/drawing/2014/main" id="{C61038BE-C4AC-48D6-A424-315DB2A03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12970" y="1991289"/>
              <a:ext cx="2838477" cy="2838477"/>
            </a:xfrm>
            <a:prstGeom prst="rect">
              <a:avLst/>
            </a:prstGeom>
          </p:spPr>
        </p:pic>
      </p:grpSp>
      <p:sp>
        <p:nvSpPr>
          <p:cNvPr id="34" name="Slide Number Placeholder 343">
            <a:extLst>
              <a:ext uri="{FF2B5EF4-FFF2-40B4-BE49-F238E27FC236}">
                <a16:creationId xmlns:a16="http://schemas.microsoft.com/office/drawing/2014/main" id="{20DB0FB3-6844-4E30-8B40-9D6B74A5F7A4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4CFE5E-3CD0-43C6-B6D0-50340E383BCA}"/>
              </a:ext>
            </a:extLst>
          </p:cNvPr>
          <p:cNvSpPr txBox="1"/>
          <p:nvPr/>
        </p:nvSpPr>
        <p:spPr>
          <a:xfrm>
            <a:off x="9073844" y="1138208"/>
            <a:ext cx="326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HOUSE’S PROPOSAL</a:t>
            </a:r>
            <a:endParaRPr lang="en-US" sz="2800" b="1" dirty="0">
              <a:solidFill>
                <a:srgbClr val="EC8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38D26-48CB-450B-B39E-876A9FFA2AD6}"/>
              </a:ext>
            </a:extLst>
          </p:cNvPr>
          <p:cNvSpPr txBox="1"/>
          <p:nvPr/>
        </p:nvSpPr>
        <p:spPr>
          <a:xfrm>
            <a:off x="193633" y="344475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87</a:t>
            </a:r>
            <a:r>
              <a:rPr lang="en-US" b="1" baseline="30000" dirty="0">
                <a:solidFill>
                  <a:srgbClr val="A658A3"/>
                </a:solidFill>
                <a:latin typeface="Abadi" panose="020B0604020104020204" pitchFamily="34" charset="0"/>
              </a:rPr>
              <a:t>th</a:t>
            </a:r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 Legislative Session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DBB77DB5-86CA-432C-9C81-CD3FC00F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9D439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saturation sat="240000"/>
                    </a14:imgEffect>
                    <a14:imgEffect>
                      <a14:brightnessContrast bright="56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" y="2224987"/>
            <a:ext cx="1448105" cy="13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6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F9A939-7EF2-46F8-8381-A467B353435F}"/>
              </a:ext>
            </a:extLst>
          </p:cNvPr>
          <p:cNvCxnSpPr/>
          <p:nvPr/>
        </p:nvCxnSpPr>
        <p:spPr>
          <a:xfrm>
            <a:off x="9220045" y="4976530"/>
            <a:ext cx="1023290" cy="0"/>
          </a:xfrm>
          <a:prstGeom prst="line">
            <a:avLst/>
          </a:prstGeom>
          <a:ln w="63500">
            <a:solidFill>
              <a:srgbClr val="B7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810EFAB-99F5-406B-A9FB-229A3EEE6B44}"/>
              </a:ext>
            </a:extLst>
          </p:cNvPr>
          <p:cNvSpPr/>
          <p:nvPr/>
        </p:nvSpPr>
        <p:spPr>
          <a:xfrm>
            <a:off x="2193362" y="1454632"/>
            <a:ext cx="7026683" cy="491899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57150">
            <a:solidFill>
              <a:srgbClr val="B77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A658A3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EB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8E5C824-9C9D-48C5-816D-DBA1AF02CF97}"/>
              </a:ext>
            </a:extLst>
          </p:cNvPr>
          <p:cNvSpPr txBox="1"/>
          <p:nvPr/>
        </p:nvSpPr>
        <p:spPr>
          <a:xfrm>
            <a:off x="2400630" y="324920"/>
            <a:ext cx="97913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Additional Tax Relief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44" name="Slide Number Placeholder 343">
            <a:extLst>
              <a:ext uri="{FF2B5EF4-FFF2-40B4-BE49-F238E27FC236}">
                <a16:creationId xmlns:a16="http://schemas.microsoft.com/office/drawing/2014/main" id="{52685BC6-DFA1-4EAD-BE74-F850D8DB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A6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59" name="Slide Number Placeholder 343">
            <a:extLst>
              <a:ext uri="{FF2B5EF4-FFF2-40B4-BE49-F238E27FC236}">
                <a16:creationId xmlns:a16="http://schemas.microsoft.com/office/drawing/2014/main" id="{14987DC8-6426-4694-A807-9DA39955BAF7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7E7D18-7D32-4A7F-A3BD-F96189EF390A}"/>
              </a:ext>
            </a:extLst>
          </p:cNvPr>
          <p:cNvSpPr txBox="1"/>
          <p:nvPr/>
        </p:nvSpPr>
        <p:spPr>
          <a:xfrm>
            <a:off x="8916136" y="417829"/>
            <a:ext cx="3295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87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, 3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rd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 C.S.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7362E-C3FA-401A-90BA-7C129997061F}"/>
              </a:ext>
            </a:extLst>
          </p:cNvPr>
          <p:cNvSpPr txBox="1"/>
          <p:nvPr/>
        </p:nvSpPr>
        <p:spPr>
          <a:xfrm>
            <a:off x="8373928" y="165610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A658A3"/>
                </a:solidFill>
              </a:rPr>
              <a:t>|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614B3C-9EB1-4B24-AB09-B2D215047BAA}"/>
              </a:ext>
            </a:extLst>
          </p:cNvPr>
          <p:cNvSpPr txBox="1"/>
          <p:nvPr/>
        </p:nvSpPr>
        <p:spPr>
          <a:xfrm>
            <a:off x="1882358" y="1575581"/>
            <a:ext cx="7033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HB 90 would have required the state to dedicate 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any general revenue received above a 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statutory spending limit 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property tax compression beginning in FY 2026. </a:t>
            </a:r>
            <a:b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amount would vary from year to year, but one scenario highlighted by the LBB put that cost as high as 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$11.4 billion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one biennium.</a:t>
            </a:r>
            <a:b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 compression under this bill would have been </a:t>
            </a:r>
            <a:r>
              <a:rPr lang="en-US" sz="2000" b="0" i="0" u="sng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No prohibitions on TREs were included.</a:t>
            </a:r>
            <a:b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lide Number Placeholder 343">
            <a:extLst>
              <a:ext uri="{FF2B5EF4-FFF2-40B4-BE49-F238E27FC236}">
                <a16:creationId xmlns:a16="http://schemas.microsoft.com/office/drawing/2014/main" id="{6FCF5C62-82D5-496F-BC3F-E70C0C61911B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540ED3-DD15-4CD2-AD16-737F373CB42E}"/>
              </a:ext>
            </a:extLst>
          </p:cNvPr>
          <p:cNvGrpSpPr/>
          <p:nvPr/>
        </p:nvGrpSpPr>
        <p:grpSpPr>
          <a:xfrm>
            <a:off x="9770724" y="3895492"/>
            <a:ext cx="2328795" cy="2118018"/>
            <a:chOff x="2212970" y="1991289"/>
            <a:chExt cx="2838477" cy="28384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C0FE1E-E7AC-41BB-A9DC-A25D3E423985}"/>
                </a:ext>
              </a:extLst>
            </p:cNvPr>
            <p:cNvSpPr txBox="1"/>
            <p:nvPr/>
          </p:nvSpPr>
          <p:spPr>
            <a:xfrm>
              <a:off x="2375584" y="2628045"/>
              <a:ext cx="2004662" cy="2036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ts val="5500"/>
                </a:lnSpc>
              </a:pPr>
              <a:r>
                <a:rPr lang="en-US" sz="48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HB </a:t>
              </a:r>
            </a:p>
            <a:p>
              <a:pPr lvl="1" algn="ctr">
                <a:lnSpc>
                  <a:spcPts val="5500"/>
                </a:lnSpc>
              </a:pPr>
              <a:r>
                <a:rPr lang="en-US" sz="66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7200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Graphic 34" descr="Paper outline">
              <a:extLst>
                <a:ext uri="{FF2B5EF4-FFF2-40B4-BE49-F238E27FC236}">
                  <a16:creationId xmlns:a16="http://schemas.microsoft.com/office/drawing/2014/main" id="{CC866CC6-9FE2-4A49-8CE0-3199743C6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12970" y="1991289"/>
              <a:ext cx="2838477" cy="283847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6A4F49-34E9-49EC-A65B-7FEF6E7E917C}"/>
              </a:ext>
            </a:extLst>
          </p:cNvPr>
          <p:cNvGrpSpPr/>
          <p:nvPr/>
        </p:nvGrpSpPr>
        <p:grpSpPr>
          <a:xfrm>
            <a:off x="9770724" y="1813376"/>
            <a:ext cx="2328795" cy="2118018"/>
            <a:chOff x="2212970" y="1991289"/>
            <a:chExt cx="2838477" cy="28384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6FE472-6489-4E4E-9D6D-8FF2A3549770}"/>
                </a:ext>
              </a:extLst>
            </p:cNvPr>
            <p:cNvSpPr txBox="1"/>
            <p:nvPr/>
          </p:nvSpPr>
          <p:spPr>
            <a:xfrm>
              <a:off x="2375584" y="2628045"/>
              <a:ext cx="2004662" cy="2036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ts val="5500"/>
                </a:lnSpc>
              </a:pPr>
              <a:r>
                <a:rPr lang="en-US" sz="48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 </a:t>
              </a:r>
            </a:p>
            <a:p>
              <a:pPr lvl="1" algn="ctr">
                <a:lnSpc>
                  <a:spcPts val="5500"/>
                </a:lnSpc>
              </a:pPr>
              <a:r>
                <a:rPr lang="en-US" sz="6600" b="1" dirty="0">
                  <a:solidFill>
                    <a:srgbClr val="B777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7200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Graphic 37" descr="Paper outline">
              <a:extLst>
                <a:ext uri="{FF2B5EF4-FFF2-40B4-BE49-F238E27FC236}">
                  <a16:creationId xmlns:a16="http://schemas.microsoft.com/office/drawing/2014/main" id="{E6B038E0-5170-4693-93F9-55918BBCE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12970" y="1991289"/>
              <a:ext cx="2838477" cy="2838477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0E82005-2F1A-4547-B209-3B1191CC95E2}"/>
              </a:ext>
            </a:extLst>
          </p:cNvPr>
          <p:cNvSpPr txBox="1"/>
          <p:nvPr/>
        </p:nvSpPr>
        <p:spPr>
          <a:xfrm>
            <a:off x="9073844" y="1138208"/>
            <a:ext cx="326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HOUSE’S PROPOSAL</a:t>
            </a:r>
            <a:endParaRPr lang="en-US" sz="2800" b="1" dirty="0">
              <a:solidFill>
                <a:srgbClr val="EC8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20C63F-2A96-4021-B086-60A995A85B05}"/>
              </a:ext>
            </a:extLst>
          </p:cNvPr>
          <p:cNvSpPr txBox="1"/>
          <p:nvPr/>
        </p:nvSpPr>
        <p:spPr>
          <a:xfrm>
            <a:off x="193633" y="344475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87</a:t>
            </a:r>
            <a:r>
              <a:rPr lang="en-US" b="1" baseline="30000" dirty="0">
                <a:solidFill>
                  <a:srgbClr val="A658A3"/>
                </a:solidFill>
                <a:latin typeface="Abadi" panose="020B0604020104020204" pitchFamily="34" charset="0"/>
              </a:rPr>
              <a:t>th</a:t>
            </a:r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 Legislative Session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DDF828A6-A118-4F3D-BC2C-55E3A1CF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9D439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240000"/>
                    </a14:imgEffect>
                    <a14:imgEffect>
                      <a14:brightnessContrast bright="56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" y="2224987"/>
            <a:ext cx="1448105" cy="13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9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39C035C-71DF-4AAD-82D9-7CCFE4DCF398}"/>
              </a:ext>
            </a:extLst>
          </p:cNvPr>
          <p:cNvSpPr txBox="1"/>
          <p:nvPr/>
        </p:nvSpPr>
        <p:spPr>
          <a:xfrm>
            <a:off x="2400630" y="2710657"/>
            <a:ext cx="2004662" cy="180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ts val="6600"/>
              </a:lnSpc>
            </a:pPr>
            <a:r>
              <a:rPr lang="en-US" sz="6000" b="1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</a:t>
            </a:r>
          </a:p>
          <a:p>
            <a:pPr lvl="1" algn="ctr">
              <a:lnSpc>
                <a:spcPts val="6600"/>
              </a:lnSpc>
            </a:pPr>
            <a:r>
              <a:rPr lang="en-US" sz="8000" b="1" dirty="0">
                <a:solidFill>
                  <a:srgbClr val="B7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800" dirty="0">
              <a:solidFill>
                <a:srgbClr val="B777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A658A3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EB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8E5C824-9C9D-48C5-816D-DBA1AF02CF97}"/>
              </a:ext>
            </a:extLst>
          </p:cNvPr>
          <p:cNvSpPr txBox="1"/>
          <p:nvPr/>
        </p:nvSpPr>
        <p:spPr>
          <a:xfrm>
            <a:off x="2400630" y="324920"/>
            <a:ext cx="97913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8A23"/>
                </a:solidFill>
                <a:latin typeface="Abadi" panose="020B0604020104020204" pitchFamily="34" charset="0"/>
              </a:rPr>
              <a:t>Additional Tax Relief</a:t>
            </a:r>
            <a:endParaRPr lang="en-US" sz="54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44" name="Slide Number Placeholder 343">
            <a:extLst>
              <a:ext uri="{FF2B5EF4-FFF2-40B4-BE49-F238E27FC236}">
                <a16:creationId xmlns:a16="http://schemas.microsoft.com/office/drawing/2014/main" id="{52685BC6-DFA1-4EAD-BE74-F850D8DB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A6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59" name="Slide Number Placeholder 343">
            <a:extLst>
              <a:ext uri="{FF2B5EF4-FFF2-40B4-BE49-F238E27FC236}">
                <a16:creationId xmlns:a16="http://schemas.microsoft.com/office/drawing/2014/main" id="{14987DC8-6426-4694-A807-9DA39955BAF7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7E7D18-7D32-4A7F-A3BD-F96189EF390A}"/>
              </a:ext>
            </a:extLst>
          </p:cNvPr>
          <p:cNvSpPr txBox="1"/>
          <p:nvPr/>
        </p:nvSpPr>
        <p:spPr>
          <a:xfrm>
            <a:off x="8916136" y="417829"/>
            <a:ext cx="3295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87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, 3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rd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 C.S.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7362E-C3FA-401A-90BA-7C129997061F}"/>
              </a:ext>
            </a:extLst>
          </p:cNvPr>
          <p:cNvSpPr txBox="1"/>
          <p:nvPr/>
        </p:nvSpPr>
        <p:spPr>
          <a:xfrm>
            <a:off x="8373928" y="165610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A658A3"/>
                </a:solidFill>
              </a:rPr>
              <a:t>|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614B3C-9EB1-4B24-AB09-B2D215047BAA}"/>
              </a:ext>
            </a:extLst>
          </p:cNvPr>
          <p:cNvSpPr txBox="1"/>
          <p:nvPr/>
        </p:nvSpPr>
        <p:spPr>
          <a:xfrm>
            <a:off x="4607193" y="1931055"/>
            <a:ext cx="735167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residence homestead exemption from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$25,000 to $40,000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additional M&amp;O and I&amp;S state aid to offset impact of lost property tax collections.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I&amp;S hold harmless would only cover taxes needed to service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issued prior to September 1, 2021.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bill does not include any tax compression, prohibitions on TREs, or rely on any federal stimulus funding.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43F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 descr="Paper outline">
            <a:extLst>
              <a:ext uri="{FF2B5EF4-FFF2-40B4-BE49-F238E27FC236}">
                <a16:creationId xmlns:a16="http://schemas.microsoft.com/office/drawing/2014/main" id="{88EACFE6-2FE8-4AD7-8DB1-FC6AE4BFE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2970" y="1991289"/>
            <a:ext cx="2838477" cy="28384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CCB694-7DEA-4880-B36A-4DB7E330AF42}"/>
              </a:ext>
            </a:extLst>
          </p:cNvPr>
          <p:cNvSpPr txBox="1"/>
          <p:nvPr/>
        </p:nvSpPr>
        <p:spPr>
          <a:xfrm>
            <a:off x="1782635" y="1700223"/>
            <a:ext cx="3160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</a:t>
            </a:r>
            <a:endParaRPr lang="en-US" sz="2800" b="1" dirty="0">
              <a:solidFill>
                <a:srgbClr val="EC8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343">
            <a:extLst>
              <a:ext uri="{FF2B5EF4-FFF2-40B4-BE49-F238E27FC236}">
                <a16:creationId xmlns:a16="http://schemas.microsoft.com/office/drawing/2014/main" id="{078E1EA6-BF49-4A99-809D-B79B5FD6C484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95CB79-1C63-4577-9EB3-4FEBCCA3BF3B}"/>
              </a:ext>
            </a:extLst>
          </p:cNvPr>
          <p:cNvSpPr txBox="1"/>
          <p:nvPr/>
        </p:nvSpPr>
        <p:spPr>
          <a:xfrm>
            <a:off x="193633" y="344475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87</a:t>
            </a:r>
            <a:r>
              <a:rPr lang="en-US" b="1" baseline="30000" dirty="0">
                <a:solidFill>
                  <a:srgbClr val="A658A3"/>
                </a:solidFill>
                <a:latin typeface="Abadi" panose="020B0604020104020204" pitchFamily="34" charset="0"/>
              </a:rPr>
              <a:t>th</a:t>
            </a:r>
            <a:r>
              <a:rPr lang="en-US" b="1" dirty="0">
                <a:solidFill>
                  <a:srgbClr val="A658A3"/>
                </a:solidFill>
                <a:latin typeface="Abadi" panose="020B0604020104020204" pitchFamily="34" charset="0"/>
              </a:rPr>
              <a:t> Legislative Session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B6ADEDE9-15C9-4D39-8436-57753F19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9D439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240000"/>
                    </a14:imgEffect>
                    <a14:imgEffect>
                      <a14:brightnessContrast bright="56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" y="2224987"/>
            <a:ext cx="1448105" cy="13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17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2B44A1"/>
          </a:fgClr>
          <a:bgClr>
            <a:srgbClr val="273D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AFBA51-7B8C-46C0-AC7F-2B9DE650BAC7}"/>
              </a:ext>
            </a:extLst>
          </p:cNvPr>
          <p:cNvSpPr/>
          <p:nvPr/>
        </p:nvSpPr>
        <p:spPr>
          <a:xfrm>
            <a:off x="10421257" y="1"/>
            <a:ext cx="1770743" cy="6858000"/>
          </a:xfrm>
          <a:prstGeom prst="rec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21" name="Slide Number Placeholder 343">
            <a:extLst>
              <a:ext uri="{FF2B5EF4-FFF2-40B4-BE49-F238E27FC236}">
                <a16:creationId xmlns:a16="http://schemas.microsoft.com/office/drawing/2014/main" id="{640718C9-6817-49C6-BF67-F6FDC74D2007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A669E8-0D6A-4157-9008-11C370974ED6}"/>
              </a:ext>
            </a:extLst>
          </p:cNvPr>
          <p:cNvGrpSpPr/>
          <p:nvPr/>
        </p:nvGrpSpPr>
        <p:grpSpPr>
          <a:xfrm>
            <a:off x="4299898" y="-21138"/>
            <a:ext cx="8185694" cy="6879138"/>
            <a:chOff x="5024948" y="-19050"/>
            <a:chExt cx="8185694" cy="6879138"/>
          </a:xfrm>
        </p:grpSpPr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18434DC2-7E48-4317-B789-96E972A89830}"/>
                </a:ext>
              </a:extLst>
            </p:cNvPr>
            <p:cNvSpPr/>
            <p:nvPr/>
          </p:nvSpPr>
          <p:spPr>
            <a:xfrm>
              <a:off x="5024948" y="-16962"/>
              <a:ext cx="7068334" cy="6877050"/>
            </a:xfrm>
            <a:custGeom>
              <a:avLst/>
              <a:gdLst>
                <a:gd name="connsiteX0" fmla="*/ 0 w 4133850"/>
                <a:gd name="connsiteY0" fmla="*/ 0 h 6858000"/>
                <a:gd name="connsiteX1" fmla="*/ 4133850 w 4133850"/>
                <a:gd name="connsiteY1" fmla="*/ 0 h 6858000"/>
                <a:gd name="connsiteX2" fmla="*/ 4133850 w 4133850"/>
                <a:gd name="connsiteY2" fmla="*/ 6858000 h 6858000"/>
                <a:gd name="connsiteX3" fmla="*/ 0 w 4133850"/>
                <a:gd name="connsiteY3" fmla="*/ 6858000 h 6858000"/>
                <a:gd name="connsiteX4" fmla="*/ 0 w 4133850"/>
                <a:gd name="connsiteY4" fmla="*/ 0 h 6858000"/>
                <a:gd name="connsiteX0" fmla="*/ 0 w 7581900"/>
                <a:gd name="connsiteY0" fmla="*/ 0 h 6877050"/>
                <a:gd name="connsiteX1" fmla="*/ 7581900 w 7581900"/>
                <a:gd name="connsiteY1" fmla="*/ 19050 h 6877050"/>
                <a:gd name="connsiteX2" fmla="*/ 7581900 w 7581900"/>
                <a:gd name="connsiteY2" fmla="*/ 6877050 h 6877050"/>
                <a:gd name="connsiteX3" fmla="*/ 3448050 w 7581900"/>
                <a:gd name="connsiteY3" fmla="*/ 6877050 h 6877050"/>
                <a:gd name="connsiteX4" fmla="*/ 0 w 7581900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1900" h="6877050">
                  <a:moveTo>
                    <a:pt x="0" y="0"/>
                  </a:moveTo>
                  <a:lnTo>
                    <a:pt x="7581900" y="19050"/>
                  </a:lnTo>
                  <a:lnTo>
                    <a:pt x="7581900" y="6877050"/>
                  </a:lnTo>
                  <a:lnTo>
                    <a:pt x="3448050" y="6877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8D25B9-7119-4A1C-84DE-48FE92565012}"/>
                </a:ext>
              </a:extLst>
            </p:cNvPr>
            <p:cNvSpPr/>
            <p:nvPr/>
          </p:nvSpPr>
          <p:spPr>
            <a:xfrm>
              <a:off x="5123666" y="-19050"/>
              <a:ext cx="7068334" cy="6877050"/>
            </a:xfrm>
            <a:custGeom>
              <a:avLst/>
              <a:gdLst>
                <a:gd name="connsiteX0" fmla="*/ 0 w 4133850"/>
                <a:gd name="connsiteY0" fmla="*/ 0 h 6858000"/>
                <a:gd name="connsiteX1" fmla="*/ 4133850 w 4133850"/>
                <a:gd name="connsiteY1" fmla="*/ 0 h 6858000"/>
                <a:gd name="connsiteX2" fmla="*/ 4133850 w 4133850"/>
                <a:gd name="connsiteY2" fmla="*/ 6858000 h 6858000"/>
                <a:gd name="connsiteX3" fmla="*/ 0 w 4133850"/>
                <a:gd name="connsiteY3" fmla="*/ 6858000 h 6858000"/>
                <a:gd name="connsiteX4" fmla="*/ 0 w 4133850"/>
                <a:gd name="connsiteY4" fmla="*/ 0 h 6858000"/>
                <a:gd name="connsiteX0" fmla="*/ 0 w 7581900"/>
                <a:gd name="connsiteY0" fmla="*/ 0 h 6877050"/>
                <a:gd name="connsiteX1" fmla="*/ 7581900 w 7581900"/>
                <a:gd name="connsiteY1" fmla="*/ 19050 h 6877050"/>
                <a:gd name="connsiteX2" fmla="*/ 7581900 w 7581900"/>
                <a:gd name="connsiteY2" fmla="*/ 6877050 h 6877050"/>
                <a:gd name="connsiteX3" fmla="*/ 3448050 w 7581900"/>
                <a:gd name="connsiteY3" fmla="*/ 6877050 h 6877050"/>
                <a:gd name="connsiteX4" fmla="*/ 0 w 7581900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1900" h="6877050">
                  <a:moveTo>
                    <a:pt x="0" y="0"/>
                  </a:moveTo>
                  <a:lnTo>
                    <a:pt x="7581900" y="19050"/>
                  </a:lnTo>
                  <a:lnTo>
                    <a:pt x="7581900" y="6877050"/>
                  </a:lnTo>
                  <a:lnTo>
                    <a:pt x="3448050" y="6877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A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825B916-C8AD-4F9B-81EC-D29B415B1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2" r="34109" b="46565"/>
            <a:stretch/>
          </p:blipFill>
          <p:spPr>
            <a:xfrm>
              <a:off x="9407885" y="814304"/>
              <a:ext cx="1378702" cy="119491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61AB9A-8F88-4987-BD8B-1D2EDDAA0578}"/>
                </a:ext>
              </a:extLst>
            </p:cNvPr>
            <p:cNvSpPr txBox="1"/>
            <p:nvPr/>
          </p:nvSpPr>
          <p:spPr>
            <a:xfrm>
              <a:off x="6879772" y="2172644"/>
              <a:ext cx="633087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solidFill>
                    <a:schemeClr val="bg1"/>
                  </a:solidFill>
                  <a:latin typeface="Abadi" panose="020B0604020104020204" pitchFamily="34" charset="0"/>
                </a:rPr>
                <a:t>Questions</a:t>
              </a:r>
              <a:endParaRPr lang="en-US" sz="8800" b="1">
                <a:solidFill>
                  <a:srgbClr val="13638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>
                  <a:solidFill>
                    <a:schemeClr val="bg1"/>
                  </a:solidFill>
                  <a:latin typeface="Abadi" panose="020B0604020104020204" pitchFamily="34" charset="0"/>
                </a:rPr>
                <a:t> </a:t>
              </a:r>
              <a:br>
                <a:rPr lang="en-US" sz="8000" b="1">
                  <a:solidFill>
                    <a:schemeClr val="bg1"/>
                  </a:solidFill>
                  <a:latin typeface="Abadi" panose="020B0604020104020204" pitchFamily="34" charset="0"/>
                </a:rPr>
              </a:br>
              <a:r>
                <a:rPr lang="en-US" sz="8800" b="1">
                  <a:solidFill>
                    <a:schemeClr val="bg1"/>
                  </a:solidFill>
                  <a:latin typeface="Abadi" panose="020B0604020104020204" pitchFamily="34" charset="0"/>
                </a:rPr>
                <a:t>Comments</a:t>
              </a:r>
              <a:endParaRPr lang="en-US" sz="8000" b="1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sp>
        <p:nvSpPr>
          <p:cNvPr id="52" name="Slide Number Placeholder 343">
            <a:extLst>
              <a:ext uri="{FF2B5EF4-FFF2-40B4-BE49-F238E27FC236}">
                <a16:creationId xmlns:a16="http://schemas.microsoft.com/office/drawing/2014/main" id="{29DDC3CB-30E3-485F-9CA1-10AC815D73AC}"/>
              </a:ext>
            </a:extLst>
          </p:cNvPr>
          <p:cNvSpPr txBox="1">
            <a:spLocks/>
          </p:cNvSpPr>
          <p:nvPr/>
        </p:nvSpPr>
        <p:spPr>
          <a:xfrm>
            <a:off x="11315006" y="6540114"/>
            <a:ext cx="8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9B87FA-8C54-4D64-9E5E-0CB4887ED8A2}"/>
              </a:ext>
            </a:extLst>
          </p:cNvPr>
          <p:cNvSpPr txBox="1"/>
          <p:nvPr/>
        </p:nvSpPr>
        <p:spPr>
          <a:xfrm>
            <a:off x="8675440" y="3400309"/>
            <a:ext cx="1404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136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US" sz="8000" b="1">
              <a:solidFill>
                <a:srgbClr val="136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C8D6BF8-1761-4E34-9859-46988162D456}"/>
              </a:ext>
            </a:extLst>
          </p:cNvPr>
          <p:cNvSpPr/>
          <p:nvPr/>
        </p:nvSpPr>
        <p:spPr>
          <a:xfrm>
            <a:off x="616764" y="5159917"/>
            <a:ext cx="4430744" cy="578969"/>
          </a:xfrm>
          <a:prstGeom prst="ellipse">
            <a:avLst/>
          </a:prstGeom>
          <a:solidFill>
            <a:srgbClr val="1B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3D847E9D-E8DD-4261-B942-0F8B56D2C3B9}"/>
              </a:ext>
            </a:extLst>
          </p:cNvPr>
          <p:cNvSpPr/>
          <p:nvPr/>
        </p:nvSpPr>
        <p:spPr>
          <a:xfrm>
            <a:off x="914399" y="1335312"/>
            <a:ext cx="3804463" cy="3512793"/>
          </a:xfrm>
          <a:prstGeom prst="wedgeEllipseCallout">
            <a:avLst>
              <a:gd name="adj1" fmla="val 265"/>
              <a:gd name="adj2" fmla="val 64904"/>
            </a:avLst>
          </a:prstGeom>
          <a:solidFill>
            <a:srgbClr val="273D92"/>
          </a:solidFill>
          <a:ln w="127000">
            <a:solidFill>
              <a:srgbClr val="2FA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709A6C-AED1-40DB-B28F-B096CB754E75}"/>
              </a:ext>
            </a:extLst>
          </p:cNvPr>
          <p:cNvSpPr txBox="1"/>
          <p:nvPr/>
        </p:nvSpPr>
        <p:spPr>
          <a:xfrm>
            <a:off x="1517573" y="950911"/>
            <a:ext cx="20548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00">
                <a:solidFill>
                  <a:schemeClr val="bg1"/>
                </a:solidFill>
                <a:latin typeface="Engravers MT" panose="02090707080505020304" pitchFamily="18" charset="0"/>
              </a:rPr>
              <a:t>?</a:t>
            </a:r>
            <a:endParaRPr lang="en-US" sz="160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65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7">
            <a:extLst>
              <a:ext uri="{FF2B5EF4-FFF2-40B4-BE49-F238E27FC236}">
                <a16:creationId xmlns:a16="http://schemas.microsoft.com/office/drawing/2014/main" id="{137B5540-5CBE-4A15-9E76-BECE0148C40D}"/>
              </a:ext>
            </a:extLst>
          </p:cNvPr>
          <p:cNvSpPr/>
          <p:nvPr/>
        </p:nvSpPr>
        <p:spPr>
          <a:xfrm rot="16200000">
            <a:off x="5021943" y="-4947145"/>
            <a:ext cx="2133601" cy="12192002"/>
          </a:xfrm>
          <a:prstGeom prst="rect">
            <a:avLst/>
          </a:prstGeom>
          <a:solidFill>
            <a:srgbClr val="2FABE1"/>
          </a:solidFill>
        </p:spPr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4D3246A9-41B9-47BE-ADF9-BE98EFD9F679}"/>
              </a:ext>
            </a:extLst>
          </p:cNvPr>
          <p:cNvSpPr/>
          <p:nvPr/>
        </p:nvSpPr>
        <p:spPr>
          <a:xfrm rot="16200000">
            <a:off x="5029199" y="-5041489"/>
            <a:ext cx="2133601" cy="12192002"/>
          </a:xfrm>
          <a:prstGeom prst="rect">
            <a:avLst/>
          </a:prstGeom>
          <a:pattFill prst="lgGrid">
            <a:fgClr>
              <a:srgbClr val="EBF0F9"/>
            </a:fgClr>
            <a:bgClr>
              <a:schemeClr val="bg1"/>
            </a:bgClr>
          </a:patt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AA2A9-1815-42FB-B425-43989EF0990D}"/>
              </a:ext>
            </a:extLst>
          </p:cNvPr>
          <p:cNvSpPr txBox="1"/>
          <p:nvPr/>
        </p:nvSpPr>
        <p:spPr>
          <a:xfrm>
            <a:off x="4821382" y="2641477"/>
            <a:ext cx="2549236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Lynn M. Moak</a:t>
            </a:r>
            <a:br>
              <a:rPr lang="en-US" sz="21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T. Casey</a:t>
            </a:r>
            <a:br>
              <a:rPr lang="en-US" sz="21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33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br>
              <a: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Moak</a:t>
            </a:r>
            <a:br>
              <a:rPr lang="en-US" sz="18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 Ruehman</a:t>
            </a:r>
            <a:br>
              <a: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67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Staff</a:t>
            </a:r>
          </a:p>
          <a:p>
            <a:endParaRPr lang="en-US" sz="18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CF083-9493-4E2C-84CC-F6A94E4180A3}"/>
              </a:ext>
            </a:extLst>
          </p:cNvPr>
          <p:cNvSpPr txBox="1"/>
          <p:nvPr/>
        </p:nvSpPr>
        <p:spPr>
          <a:xfrm>
            <a:off x="471055" y="2870200"/>
            <a:ext cx="3295602" cy="267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 Gilcrease, Ed. D.</a:t>
            </a:r>
            <a:b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Faucheux</a:t>
            </a:r>
          </a:p>
          <a:p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Grey</a:t>
            </a:r>
            <a:b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 Haney</a:t>
            </a:r>
            <a:b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Gretchen Hoffman</a:t>
            </a:r>
          </a:p>
          <a:p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 Ma</a:t>
            </a:r>
          </a:p>
          <a:p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Kathy Mathias</a:t>
            </a:r>
            <a:b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 Riester-Wood, Ph. D.</a:t>
            </a:r>
          </a:p>
          <a:p>
            <a:r>
              <a:rPr lang="en-US" sz="1867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579E9-C4A8-4180-BB3D-3EBCF6A6D891}"/>
              </a:ext>
            </a:extLst>
          </p:cNvPr>
          <p:cNvSpPr txBox="1"/>
          <p:nvPr/>
        </p:nvSpPr>
        <p:spPr>
          <a:xfrm>
            <a:off x="7897092" y="2895483"/>
            <a:ext cx="3768441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Gibson, Ed. D</a:t>
            </a:r>
          </a:p>
          <a:p>
            <a:pPr algn="r"/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 Graham</a:t>
            </a:r>
          </a:p>
          <a:p>
            <a:pPr algn="r"/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Larry Groppel, Ed. D.</a:t>
            </a:r>
          </a:p>
          <a:p>
            <a:pPr algn="r"/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Ronnie Kincaid</a:t>
            </a:r>
          </a:p>
          <a:p>
            <a:pPr algn="r"/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McKeown-Moak, Ph. D.</a:t>
            </a:r>
          </a:p>
          <a:p>
            <a:pPr algn="r"/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Alicia Thomas, Ph. D.</a:t>
            </a:r>
          </a:p>
          <a:p>
            <a:pPr algn="r"/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Wisnoski</a:t>
            </a:r>
          </a:p>
          <a:p>
            <a:pPr algn="r"/>
            <a:r>
              <a:rPr lang="en-US" sz="1867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2AF28-99C1-4573-B159-DA5FB7115562}"/>
              </a:ext>
            </a:extLst>
          </p:cNvPr>
          <p:cNvSpPr txBox="1"/>
          <p:nvPr/>
        </p:nvSpPr>
        <p:spPr>
          <a:xfrm>
            <a:off x="471056" y="6066030"/>
            <a:ext cx="11194477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901 S. MoPac Expressway, Bldg. III, Ste 310, Austin, TX 78746</a:t>
            </a:r>
            <a:br>
              <a:rPr lang="en-US" sz="14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(512) 485-7878         Fax (512) 485-7888</a:t>
            </a:r>
          </a:p>
          <a:p>
            <a:pPr algn="ctr"/>
            <a:r>
              <a:rPr lang="en-US" sz="14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www.moakcasey.com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90B5210-919B-4A68-B98D-89E4985B0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634" y="230859"/>
            <a:ext cx="8688731" cy="16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62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7E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FF5F324-9AC6-C54D-8A92-38ECD89E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3B03392-D8B8-2C4D-82E7-6F1F01684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10690273" y="282789"/>
            <a:ext cx="1393792" cy="1207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2A40D8-156C-484F-8E4D-80F3196AD041}"/>
              </a:ext>
            </a:extLst>
          </p:cNvPr>
          <p:cNvSpPr txBox="1"/>
          <p:nvPr/>
        </p:nvSpPr>
        <p:spPr>
          <a:xfrm>
            <a:off x="666042" y="1860234"/>
            <a:ext cx="570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badi" panose="020B0604020104020204" pitchFamily="34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B832E-C0C7-430F-99FA-30AE8C7413AC}"/>
              </a:ext>
            </a:extLst>
          </p:cNvPr>
          <p:cNvSpPr txBox="1"/>
          <p:nvPr/>
        </p:nvSpPr>
        <p:spPr>
          <a:xfrm>
            <a:off x="832296" y="2812978"/>
            <a:ext cx="570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6BAA44"/>
                </a:solidFill>
                <a:latin typeface="Abadi" panose="020B0604020104020204" pitchFamily="34" charset="0"/>
              </a:rPr>
              <a:t>Title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B9209-6281-42FF-BA1C-F248CFE8AD4E}"/>
              </a:ext>
            </a:extLst>
          </p:cNvPr>
          <p:cNvSpPr txBox="1"/>
          <p:nvPr/>
        </p:nvSpPr>
        <p:spPr>
          <a:xfrm>
            <a:off x="666042" y="3860600"/>
            <a:ext cx="570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Gotham Light" pitchFamily="2" charset="0"/>
              </a:rPr>
              <a:t>This is descriptive text to provide context to the title slide.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9FA2E5-1CC4-4F29-829D-0B38A62171FA}"/>
              </a:ext>
            </a:extLst>
          </p:cNvPr>
          <p:cNvSpPr/>
          <p:nvPr/>
        </p:nvSpPr>
        <p:spPr>
          <a:xfrm rot="19967460">
            <a:off x="6321555" y="-689674"/>
            <a:ext cx="1253765" cy="8342809"/>
          </a:xfrm>
          <a:prstGeom prst="rect">
            <a:avLst/>
          </a:prstGeom>
          <a:solidFill>
            <a:srgbClr val="D7E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43">
            <a:extLst>
              <a:ext uri="{FF2B5EF4-FFF2-40B4-BE49-F238E27FC236}">
                <a16:creationId xmlns:a16="http://schemas.microsoft.com/office/drawing/2014/main" id="{D4CC0EAC-671B-4DE9-B323-0754F0EE6AC6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14" name="Slide Number Placeholder 343">
            <a:extLst>
              <a:ext uri="{FF2B5EF4-FFF2-40B4-BE49-F238E27FC236}">
                <a16:creationId xmlns:a16="http://schemas.microsoft.com/office/drawing/2014/main" id="{057086A5-6724-4B88-83FE-0440345799B2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343">
            <a:extLst>
              <a:ext uri="{FF2B5EF4-FFF2-40B4-BE49-F238E27FC236}">
                <a16:creationId xmlns:a16="http://schemas.microsoft.com/office/drawing/2014/main" id="{C55754CF-D681-451D-B2AC-893FB4DCAB77}"/>
              </a:ext>
            </a:extLst>
          </p:cNvPr>
          <p:cNvSpPr txBox="1">
            <a:spLocks/>
          </p:cNvSpPr>
          <p:nvPr/>
        </p:nvSpPr>
        <p:spPr>
          <a:xfrm>
            <a:off x="11315006" y="6540114"/>
            <a:ext cx="8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46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43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5E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384544-978E-C742-94BE-1B51A23B4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00327C7-42A6-3F49-8350-8BFA95B85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10586301" y="216552"/>
            <a:ext cx="1497765" cy="12981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892064-CAE0-4035-A644-2FE3A31D1050}"/>
              </a:ext>
            </a:extLst>
          </p:cNvPr>
          <p:cNvSpPr/>
          <p:nvPr/>
        </p:nvSpPr>
        <p:spPr>
          <a:xfrm rot="19967460">
            <a:off x="6321555" y="-689674"/>
            <a:ext cx="1253765" cy="8342809"/>
          </a:xfrm>
          <a:prstGeom prst="rect">
            <a:avLst/>
          </a:pr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9B755-ED98-4CEC-B5F6-2DBBF0090984}"/>
              </a:ext>
            </a:extLst>
          </p:cNvPr>
          <p:cNvSpPr txBox="1"/>
          <p:nvPr/>
        </p:nvSpPr>
        <p:spPr>
          <a:xfrm>
            <a:off x="666042" y="1860234"/>
            <a:ext cx="570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badi" panose="020B0604020104020204" pitchFamily="34" charset="0"/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B2809-F7B7-4465-A5FA-C32E0F381EDF}"/>
              </a:ext>
            </a:extLst>
          </p:cNvPr>
          <p:cNvSpPr txBox="1"/>
          <p:nvPr/>
        </p:nvSpPr>
        <p:spPr>
          <a:xfrm>
            <a:off x="832296" y="2812978"/>
            <a:ext cx="570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E9547"/>
                </a:solidFill>
                <a:latin typeface="Abadi" panose="020B0604020104020204" pitchFamily="34" charset="0"/>
              </a:rPr>
              <a:t>Title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F25CB-DCFC-4CA4-904A-0F6F5A5DB465}"/>
              </a:ext>
            </a:extLst>
          </p:cNvPr>
          <p:cNvSpPr txBox="1"/>
          <p:nvPr/>
        </p:nvSpPr>
        <p:spPr>
          <a:xfrm>
            <a:off x="666042" y="3860600"/>
            <a:ext cx="570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Gotham Light" pitchFamily="2" charset="0"/>
              </a:rPr>
              <a:t>This is descriptive text to provide context to the title slide.</a:t>
            </a:r>
          </a:p>
        </p:txBody>
      </p:sp>
      <p:sp>
        <p:nvSpPr>
          <p:cNvPr id="13" name="Slide Number Placeholder 343">
            <a:extLst>
              <a:ext uri="{FF2B5EF4-FFF2-40B4-BE49-F238E27FC236}">
                <a16:creationId xmlns:a16="http://schemas.microsoft.com/office/drawing/2014/main" id="{EC71488C-EFF8-4612-BCD7-AD1CE4EC643B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14" name="Slide Number Placeholder 343">
            <a:extLst>
              <a:ext uri="{FF2B5EF4-FFF2-40B4-BE49-F238E27FC236}">
                <a16:creationId xmlns:a16="http://schemas.microsoft.com/office/drawing/2014/main" id="{CF57E091-278A-4DFE-8DE5-E60E79CA49C6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343">
            <a:extLst>
              <a:ext uri="{FF2B5EF4-FFF2-40B4-BE49-F238E27FC236}">
                <a16:creationId xmlns:a16="http://schemas.microsoft.com/office/drawing/2014/main" id="{DD4C7308-B258-49C6-AD9A-7200E92CB3BC}"/>
              </a:ext>
            </a:extLst>
          </p:cNvPr>
          <p:cNvSpPr txBox="1">
            <a:spLocks/>
          </p:cNvSpPr>
          <p:nvPr/>
        </p:nvSpPr>
        <p:spPr>
          <a:xfrm>
            <a:off x="11315006" y="6540114"/>
            <a:ext cx="8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47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01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B1D4AD52-8A1F-4A9E-A586-7301D7CD4FE5}"/>
              </a:ext>
            </a:extLst>
          </p:cNvPr>
          <p:cNvSpPr txBox="1"/>
          <p:nvPr/>
        </p:nvSpPr>
        <p:spPr>
          <a:xfrm>
            <a:off x="1605562" y="238919"/>
            <a:ext cx="10131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EC8A23"/>
                </a:solidFill>
                <a:latin typeface="Abadi" panose="020B0604020104020204" pitchFamily="34" charset="0"/>
              </a:rPr>
              <a:t>State Budget</a:t>
            </a:r>
            <a:endParaRPr lang="en-US" sz="400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8702D-D094-4DF2-A65A-866B36BFD4C5}"/>
              </a:ext>
            </a:extLst>
          </p:cNvPr>
          <p:cNvSpPr txBox="1"/>
          <p:nvPr/>
        </p:nvSpPr>
        <p:spPr>
          <a:xfrm>
            <a:off x="716592" y="2088331"/>
            <a:ext cx="1065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dfdfd</a:t>
            </a:r>
            <a:endParaRPr lang="en-US" sz="2400">
              <a:solidFill>
                <a:srgbClr val="243F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48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21" name="Slide Number Placeholder 343">
            <a:extLst>
              <a:ext uri="{FF2B5EF4-FFF2-40B4-BE49-F238E27FC236}">
                <a16:creationId xmlns:a16="http://schemas.microsoft.com/office/drawing/2014/main" id="{640718C9-6817-49C6-BF67-F6FDC74D2007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B12717-88F3-46AC-96EA-7F08E8738A1B}" type="datetime1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12/6/2021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01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C5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87D4B2E-BE0D-4751-96EC-80A4DF86E884}"/>
              </a:ext>
            </a:extLst>
          </p:cNvPr>
          <p:cNvSpPr txBox="1"/>
          <p:nvPr/>
        </p:nvSpPr>
        <p:spPr>
          <a:xfrm>
            <a:off x="193633" y="365430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2FABE1"/>
                </a:solidFill>
                <a:latin typeface="Abadi" panose="020B0604020104020204" pitchFamily="34" charset="0"/>
              </a:rPr>
              <a:t>Section Header</a:t>
            </a:r>
          </a:p>
          <a:p>
            <a:pPr algn="ctr"/>
            <a:r>
              <a:rPr lang="en-US" b="1">
                <a:solidFill>
                  <a:srgbClr val="2FABE1"/>
                </a:solidFill>
                <a:latin typeface="Abadi" panose="020B0604020104020204" pitchFamily="34" charset="0"/>
              </a:rPr>
              <a:t>Section Header</a:t>
            </a:r>
          </a:p>
        </p:txBody>
      </p:sp>
      <p:pic>
        <p:nvPicPr>
          <p:cNvPr id="63" name="Graphic 62" descr="Gears with solid fill">
            <a:extLst>
              <a:ext uri="{FF2B5EF4-FFF2-40B4-BE49-F238E27FC236}">
                <a16:creationId xmlns:a16="http://schemas.microsoft.com/office/drawing/2014/main" id="{9B4E88AD-DABF-472B-9ACA-7BEFDAE8E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075" y="2185891"/>
            <a:ext cx="1466583" cy="146658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1D4AD52-8A1F-4A9E-A586-7301D7CD4FE5}"/>
              </a:ext>
            </a:extLst>
          </p:cNvPr>
          <p:cNvSpPr txBox="1"/>
          <p:nvPr/>
        </p:nvSpPr>
        <p:spPr>
          <a:xfrm>
            <a:off x="2400630" y="324920"/>
            <a:ext cx="979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C8A23"/>
                </a:solidFill>
                <a:latin typeface="Abadi" panose="020B0604020104020204" pitchFamily="34" charset="0"/>
              </a:rPr>
              <a:t>Slide Title Slide 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8702D-D094-4DF2-A65A-866B36BFD4C5}"/>
              </a:ext>
            </a:extLst>
          </p:cNvPr>
          <p:cNvSpPr txBox="1"/>
          <p:nvPr/>
        </p:nvSpPr>
        <p:spPr>
          <a:xfrm>
            <a:off x="2535438" y="1578560"/>
            <a:ext cx="9192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b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49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21" name="Slide Number Placeholder 343">
            <a:extLst>
              <a:ext uri="{FF2B5EF4-FFF2-40B4-BE49-F238E27FC236}">
                <a16:creationId xmlns:a16="http://schemas.microsoft.com/office/drawing/2014/main" id="{640718C9-6817-49C6-BF67-F6FDC74D2007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4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4B5216-43F8-45DC-BE55-D1F7F79E1BB1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sp>
        <p:nvSpPr>
          <p:cNvPr id="67" name="AutoShape 5">
            <a:extLst>
              <a:ext uri="{FF2B5EF4-FFF2-40B4-BE49-F238E27FC236}">
                <a16:creationId xmlns:a16="http://schemas.microsoft.com/office/drawing/2014/main" id="{C081E2D4-597B-4AD3-8048-C85A829F6A3E}"/>
              </a:ext>
            </a:extLst>
          </p:cNvPr>
          <p:cNvSpPr/>
          <p:nvPr/>
        </p:nvSpPr>
        <p:spPr>
          <a:xfrm>
            <a:off x="6264773" y="1954015"/>
            <a:ext cx="61294" cy="45660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412A683-3E2F-4428-B60D-4EB7D208535C}"/>
              </a:ext>
            </a:extLst>
          </p:cNvPr>
          <p:cNvSpPr txBox="1"/>
          <p:nvPr/>
        </p:nvSpPr>
        <p:spPr>
          <a:xfrm>
            <a:off x="473700" y="2303500"/>
            <a:ext cx="5453528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i="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2019: </a:t>
            </a:r>
            <a:r>
              <a:rPr lang="en-US" sz="2000" b="1" i="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</a:p>
          <a:p>
            <a:r>
              <a:rPr lang="en-US" sz="1600" i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by HB 3</a:t>
            </a:r>
            <a:br>
              <a:rPr lang="en-US" sz="2000" b="1" i="0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i="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2020:</a:t>
            </a:r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91.64%</a:t>
            </a:r>
            <a:br>
              <a:rPr lang="en-US" sz="20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based on Comptroller’s estimated statewide property value growth of 4.01%. </a:t>
            </a:r>
          </a:p>
          <a:p>
            <a:endParaRPr lang="en-US" sz="1600" b="1" i="1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2021:</a:t>
            </a:r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91.34%</a:t>
            </a:r>
            <a:br>
              <a:rPr lang="en-US" sz="20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Comptroller’s estimated statewide property value growth is 1.84%. However, Legislature funded additional compression of 0.3%.  </a:t>
            </a:r>
            <a:endParaRPr lang="en-US" sz="2000" b="1" i="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i="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2022:</a:t>
            </a:r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89.41%</a:t>
            </a:r>
            <a:br>
              <a:rPr lang="en-US" sz="2800" b="1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Comptroller’s estimated statewide property value growth is 4.36%. Legislature funded additional compression of 0.3%.</a:t>
            </a:r>
            <a:endParaRPr lang="en-US" sz="140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C1A0BF-C348-45CB-87C8-4332D36EA34E}"/>
              </a:ext>
            </a:extLst>
          </p:cNvPr>
          <p:cNvSpPr txBox="1"/>
          <p:nvPr/>
        </p:nvSpPr>
        <p:spPr>
          <a:xfrm>
            <a:off x="6567472" y="2278194"/>
            <a:ext cx="5453528" cy="15388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i="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2019: </a:t>
            </a:r>
            <a:r>
              <a:rPr lang="en-US" sz="2000" b="1" i="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  <a:p>
            <a:br>
              <a:rPr lang="en-US" sz="2000" b="1" i="0" spc="30" dirty="0">
                <a:solidFill>
                  <a:srgbClr val="0022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i="0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2020:</a:t>
            </a:r>
            <a:br>
              <a:rPr lang="en-US"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beyond)</a:t>
            </a:r>
            <a:endParaRPr lang="en-US" sz="1400" i="1" spc="30" dirty="0">
              <a:solidFill>
                <a:srgbClr val="002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E9BFD63-BECC-421E-8CFD-7AB92437CAE3}"/>
              </a:ext>
            </a:extLst>
          </p:cNvPr>
          <p:cNvSpPr txBox="1"/>
          <p:nvPr/>
        </p:nvSpPr>
        <p:spPr>
          <a:xfrm>
            <a:off x="-8128" y="1660776"/>
            <a:ext cx="6272901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30" dirty="0">
                <a:solidFill>
                  <a:srgbClr val="009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COMPRESSION</a:t>
            </a:r>
            <a:endParaRPr lang="en-US" sz="2400" b="1" i="0" spc="30" dirty="0">
              <a:solidFill>
                <a:srgbClr val="009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1176A2C-D6AC-4076-9F35-D6E8F2E97E68}"/>
              </a:ext>
            </a:extLst>
          </p:cNvPr>
          <p:cNvSpPr txBox="1"/>
          <p:nvPr/>
        </p:nvSpPr>
        <p:spPr>
          <a:xfrm>
            <a:off x="6326067" y="1657631"/>
            <a:ext cx="5861494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30" dirty="0">
                <a:solidFill>
                  <a:srgbClr val="009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COMPRESSION</a:t>
            </a:r>
            <a:endParaRPr lang="en-US" sz="2400" b="1" i="0" spc="30" dirty="0">
              <a:solidFill>
                <a:srgbClr val="009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401AEA2-B426-40E6-991E-0AE69332828D}"/>
              </a:ext>
            </a:extLst>
          </p:cNvPr>
          <p:cNvSpPr txBox="1"/>
          <p:nvPr/>
        </p:nvSpPr>
        <p:spPr>
          <a:xfrm>
            <a:off x="7759699" y="3192215"/>
            <a:ext cx="404812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with </a:t>
            </a:r>
            <a:r>
              <a:rPr lang="en-US" sz="18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2.5  </a:t>
            </a:r>
            <a:br>
              <a:rPr lang="en-US" sz="18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en-US" sz="18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 growth could be </a:t>
            </a:r>
            <a:br>
              <a:rPr lang="en-US" sz="18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to additional rate </a:t>
            </a:r>
            <a:br>
              <a:rPr lang="en-US" sz="18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compression. </a:t>
            </a:r>
            <a:br>
              <a:rPr lang="en-US" sz="18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 spc="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C1D5A27-D7E3-433F-84CE-07C56D98063D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91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6AA943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Slide Number Placeholder 343">
            <a:extLst>
              <a:ext uri="{FF2B5EF4-FFF2-40B4-BE49-F238E27FC236}">
                <a16:creationId xmlns:a16="http://schemas.microsoft.com/office/drawing/2014/main" id="{52685BC6-DFA1-4EAD-BE74-F850D8DB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50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6AA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59" name="Slide Number Placeholder 343">
            <a:extLst>
              <a:ext uri="{FF2B5EF4-FFF2-40B4-BE49-F238E27FC236}">
                <a16:creationId xmlns:a16="http://schemas.microsoft.com/office/drawing/2014/main" id="{14987DC8-6426-4694-A807-9DA39955BAF7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15" name="Slide Number Placeholder 343">
            <a:extLst>
              <a:ext uri="{FF2B5EF4-FFF2-40B4-BE49-F238E27FC236}">
                <a16:creationId xmlns:a16="http://schemas.microsoft.com/office/drawing/2014/main" id="{2C8A15C5-A0CC-4332-928F-7E044A96EC0D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9290B4-8CAB-4CDF-8F9D-475B96BAB51B}"/>
              </a:ext>
            </a:extLst>
          </p:cNvPr>
          <p:cNvSpPr txBox="1"/>
          <p:nvPr/>
        </p:nvSpPr>
        <p:spPr>
          <a:xfrm>
            <a:off x="193633" y="365430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6AA943"/>
                </a:solidFill>
                <a:latin typeface="Abadi" panose="020B0604020104020204" pitchFamily="34" charset="0"/>
              </a:rPr>
              <a:t>Section Header</a:t>
            </a:r>
          </a:p>
          <a:p>
            <a:pPr algn="ctr"/>
            <a:r>
              <a:rPr lang="en-US" b="1">
                <a:solidFill>
                  <a:srgbClr val="6AA943"/>
                </a:solidFill>
                <a:latin typeface="Abadi" panose="020B0604020104020204" pitchFamily="34" charset="0"/>
              </a:rPr>
              <a:t>Section Header</a:t>
            </a:r>
          </a:p>
        </p:txBody>
      </p:sp>
      <p:pic>
        <p:nvPicPr>
          <p:cNvPr id="17" name="Graphic 16" descr="House with solid fill">
            <a:extLst>
              <a:ext uri="{FF2B5EF4-FFF2-40B4-BE49-F238E27FC236}">
                <a16:creationId xmlns:a16="http://schemas.microsoft.com/office/drawing/2014/main" id="{803D08F7-EE5B-4503-928E-6DBE5E554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4644" y="2336889"/>
            <a:ext cx="1317413" cy="13174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6E5E4D-F8C7-4109-9CBF-D5131F78787A}"/>
              </a:ext>
            </a:extLst>
          </p:cNvPr>
          <p:cNvSpPr txBox="1"/>
          <p:nvPr/>
        </p:nvSpPr>
        <p:spPr>
          <a:xfrm>
            <a:off x="2400629" y="324920"/>
            <a:ext cx="979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C8A23"/>
                </a:solidFill>
                <a:latin typeface="Abadi" panose="020B0604020104020204" pitchFamily="34" charset="0"/>
              </a:rPr>
              <a:t>Slide Title Slide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86F112-2187-413F-A835-BCB21FB96043}"/>
              </a:ext>
            </a:extLst>
          </p:cNvPr>
          <p:cNvSpPr txBox="1"/>
          <p:nvPr/>
        </p:nvSpPr>
        <p:spPr>
          <a:xfrm>
            <a:off x="2535438" y="1578560"/>
            <a:ext cx="9192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b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00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A658A3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EB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8E5C824-9C9D-48C5-816D-DBA1AF02CF97}"/>
              </a:ext>
            </a:extLst>
          </p:cNvPr>
          <p:cNvSpPr txBox="1"/>
          <p:nvPr/>
        </p:nvSpPr>
        <p:spPr>
          <a:xfrm>
            <a:off x="2400630" y="324920"/>
            <a:ext cx="97913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C8A23"/>
                </a:solidFill>
                <a:latin typeface="Abadi" panose="020B0604020104020204" pitchFamily="34" charset="0"/>
              </a:rPr>
              <a:t>Slide Title Slide Title</a:t>
            </a:r>
          </a:p>
        </p:txBody>
      </p:sp>
      <p:sp>
        <p:nvSpPr>
          <p:cNvPr id="344" name="Slide Number Placeholder 343">
            <a:extLst>
              <a:ext uri="{FF2B5EF4-FFF2-40B4-BE49-F238E27FC236}">
                <a16:creationId xmlns:a16="http://schemas.microsoft.com/office/drawing/2014/main" id="{52685BC6-DFA1-4EAD-BE74-F850D8DB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A6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975325D-DA22-4ECE-A422-00555AF212DC}"/>
              </a:ext>
            </a:extLst>
          </p:cNvPr>
          <p:cNvSpPr txBox="1"/>
          <p:nvPr/>
        </p:nvSpPr>
        <p:spPr>
          <a:xfrm>
            <a:off x="193633" y="365430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A658A3"/>
                </a:solidFill>
                <a:latin typeface="Abadi" panose="020B0604020104020204" pitchFamily="34" charset="0"/>
              </a:rPr>
              <a:t>Section Header</a:t>
            </a:r>
          </a:p>
          <a:p>
            <a:pPr algn="ctr"/>
            <a:r>
              <a:rPr lang="en-US" b="1">
                <a:solidFill>
                  <a:srgbClr val="A658A3"/>
                </a:solidFill>
                <a:latin typeface="Abadi" panose="020B0604020104020204" pitchFamily="34" charset="0"/>
              </a:rPr>
              <a:t>Section Header</a:t>
            </a:r>
          </a:p>
        </p:txBody>
      </p:sp>
      <p:sp>
        <p:nvSpPr>
          <p:cNvPr id="59" name="Slide Number Placeholder 343">
            <a:extLst>
              <a:ext uri="{FF2B5EF4-FFF2-40B4-BE49-F238E27FC236}">
                <a16:creationId xmlns:a16="http://schemas.microsoft.com/office/drawing/2014/main" id="{14987DC8-6426-4694-A807-9DA39955BAF7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15" name="Slide Number Placeholder 343">
            <a:extLst>
              <a:ext uri="{FF2B5EF4-FFF2-40B4-BE49-F238E27FC236}">
                <a16:creationId xmlns:a16="http://schemas.microsoft.com/office/drawing/2014/main" id="{2C8A15C5-A0CC-4332-928F-7E044A96EC0D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Wind Turbines with solid fill">
            <a:extLst>
              <a:ext uri="{FF2B5EF4-FFF2-40B4-BE49-F238E27FC236}">
                <a16:creationId xmlns:a16="http://schemas.microsoft.com/office/drawing/2014/main" id="{A72631E3-0278-41D7-8B8A-FE13DE301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9075" y="2185891"/>
            <a:ext cx="1466583" cy="14665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9C035C-71DF-4AAD-82D9-7CCFE4DCF398}"/>
              </a:ext>
            </a:extLst>
          </p:cNvPr>
          <p:cNvSpPr txBox="1"/>
          <p:nvPr/>
        </p:nvSpPr>
        <p:spPr>
          <a:xfrm>
            <a:off x="2535438" y="1578560"/>
            <a:ext cx="91923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b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20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1FE413C-DC0A-49A4-A3D5-F6B5A218F4F5}"/>
              </a:ext>
            </a:extLst>
          </p:cNvPr>
          <p:cNvGrpSpPr/>
          <p:nvPr/>
        </p:nvGrpSpPr>
        <p:grpSpPr>
          <a:xfrm>
            <a:off x="-316915" y="-574882"/>
            <a:ext cx="1698215" cy="8014040"/>
            <a:chOff x="-316915" y="-574882"/>
            <a:chExt cx="1698215" cy="80140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19DB8DE-A727-49FC-B54A-55F4216532FC}"/>
                </a:ext>
              </a:extLst>
            </p:cNvPr>
            <p:cNvGrpSpPr/>
            <p:nvPr/>
          </p:nvGrpSpPr>
          <p:grpSpPr>
            <a:xfrm rot="10800000" flipH="1">
              <a:off x="-316915" y="-574882"/>
              <a:ext cx="1677313" cy="5342693"/>
              <a:chOff x="4109073" y="637779"/>
              <a:chExt cx="1677313" cy="5342693"/>
            </a:xfrm>
          </p:grpSpPr>
          <p:sp>
            <p:nvSpPr>
              <p:cNvPr id="11" name="Rectangle 33">
                <a:extLst>
                  <a:ext uri="{FF2B5EF4-FFF2-40B4-BE49-F238E27FC236}">
                    <a16:creationId xmlns:a16="http://schemas.microsoft.com/office/drawing/2014/main" id="{2E6BBEE1-6EE3-40B5-B6E1-83134019B5B5}"/>
                  </a:ext>
                </a:extLst>
              </p:cNvPr>
              <p:cNvSpPr/>
              <p:nvPr/>
            </p:nvSpPr>
            <p:spPr>
              <a:xfrm rot="19785685">
                <a:off x="5035961" y="637779"/>
                <a:ext cx="750425" cy="5342693"/>
              </a:xfrm>
              <a:custGeom>
                <a:avLst/>
                <a:gdLst>
                  <a:gd name="connsiteX0" fmla="*/ 0 w 770147"/>
                  <a:gd name="connsiteY0" fmla="*/ 0 h 5833599"/>
                  <a:gd name="connsiteX1" fmla="*/ 770147 w 770147"/>
                  <a:gd name="connsiteY1" fmla="*/ 0 h 5833599"/>
                  <a:gd name="connsiteX2" fmla="*/ 770147 w 770147"/>
                  <a:gd name="connsiteY2" fmla="*/ 5833599 h 5833599"/>
                  <a:gd name="connsiteX3" fmla="*/ 0 w 770147"/>
                  <a:gd name="connsiteY3" fmla="*/ 5833599 h 5833599"/>
                  <a:gd name="connsiteX4" fmla="*/ 0 w 770147"/>
                  <a:gd name="connsiteY4" fmla="*/ 0 h 5833599"/>
                  <a:gd name="connsiteX0" fmla="*/ 0 w 770147"/>
                  <a:gd name="connsiteY0" fmla="*/ 0 h 5833599"/>
                  <a:gd name="connsiteX1" fmla="*/ 770147 w 770147"/>
                  <a:gd name="connsiteY1" fmla="*/ 0 h 5833599"/>
                  <a:gd name="connsiteX2" fmla="*/ 767686 w 770147"/>
                  <a:gd name="connsiteY2" fmla="*/ 5639226 h 5833599"/>
                  <a:gd name="connsiteX3" fmla="*/ 0 w 770147"/>
                  <a:gd name="connsiteY3" fmla="*/ 5833599 h 5833599"/>
                  <a:gd name="connsiteX4" fmla="*/ 0 w 770147"/>
                  <a:gd name="connsiteY4" fmla="*/ 0 h 5833599"/>
                  <a:gd name="connsiteX0" fmla="*/ 0 w 770147"/>
                  <a:gd name="connsiteY0" fmla="*/ 0 h 5639226"/>
                  <a:gd name="connsiteX1" fmla="*/ 770147 w 770147"/>
                  <a:gd name="connsiteY1" fmla="*/ 0 h 5639226"/>
                  <a:gd name="connsiteX2" fmla="*/ 767686 w 770147"/>
                  <a:gd name="connsiteY2" fmla="*/ 5639226 h 5639226"/>
                  <a:gd name="connsiteX3" fmla="*/ 19354 w 770147"/>
                  <a:gd name="connsiteY3" fmla="*/ 5232985 h 5639226"/>
                  <a:gd name="connsiteX4" fmla="*/ 0 w 770147"/>
                  <a:gd name="connsiteY4" fmla="*/ 0 h 5639226"/>
                  <a:gd name="connsiteX0" fmla="*/ 0 w 768183"/>
                  <a:gd name="connsiteY0" fmla="*/ 0 h 5639226"/>
                  <a:gd name="connsiteX1" fmla="*/ 768183 w 768183"/>
                  <a:gd name="connsiteY1" fmla="*/ 296533 h 5639226"/>
                  <a:gd name="connsiteX2" fmla="*/ 767686 w 768183"/>
                  <a:gd name="connsiteY2" fmla="*/ 5639226 h 5639226"/>
                  <a:gd name="connsiteX3" fmla="*/ 19354 w 768183"/>
                  <a:gd name="connsiteY3" fmla="*/ 5232985 h 5639226"/>
                  <a:gd name="connsiteX4" fmla="*/ 0 w 768183"/>
                  <a:gd name="connsiteY4" fmla="*/ 0 h 5639226"/>
                  <a:gd name="connsiteX0" fmla="*/ 3662 w 750488"/>
                  <a:gd name="connsiteY0" fmla="*/ 1132644 h 5342693"/>
                  <a:gd name="connsiteX1" fmla="*/ 750488 w 750488"/>
                  <a:gd name="connsiteY1" fmla="*/ 0 h 5342693"/>
                  <a:gd name="connsiteX2" fmla="*/ 749991 w 750488"/>
                  <a:gd name="connsiteY2" fmla="*/ 5342693 h 5342693"/>
                  <a:gd name="connsiteX3" fmla="*/ 1659 w 750488"/>
                  <a:gd name="connsiteY3" fmla="*/ 4936452 h 5342693"/>
                  <a:gd name="connsiteX4" fmla="*/ 3662 w 750488"/>
                  <a:gd name="connsiteY4" fmla="*/ 1132644 h 5342693"/>
                  <a:gd name="connsiteX0" fmla="*/ 4323 w 750425"/>
                  <a:gd name="connsiteY0" fmla="*/ 1254342 h 5342693"/>
                  <a:gd name="connsiteX1" fmla="*/ 750425 w 750425"/>
                  <a:gd name="connsiteY1" fmla="*/ 0 h 5342693"/>
                  <a:gd name="connsiteX2" fmla="*/ 749928 w 750425"/>
                  <a:gd name="connsiteY2" fmla="*/ 5342693 h 5342693"/>
                  <a:gd name="connsiteX3" fmla="*/ 1596 w 750425"/>
                  <a:gd name="connsiteY3" fmla="*/ 4936452 h 5342693"/>
                  <a:gd name="connsiteX4" fmla="*/ 4323 w 750425"/>
                  <a:gd name="connsiteY4" fmla="*/ 1254342 h 534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425" h="5342693">
                    <a:moveTo>
                      <a:pt x="4323" y="1254342"/>
                    </a:moveTo>
                    <a:lnTo>
                      <a:pt x="750425" y="0"/>
                    </a:lnTo>
                    <a:cubicBezTo>
                      <a:pt x="749605" y="1879742"/>
                      <a:pt x="750748" y="3462951"/>
                      <a:pt x="749928" y="5342693"/>
                    </a:cubicBezTo>
                    <a:lnTo>
                      <a:pt x="1596" y="4936452"/>
                    </a:lnTo>
                    <a:cubicBezTo>
                      <a:pt x="-4855" y="3192124"/>
                      <a:pt x="10774" y="2998670"/>
                      <a:pt x="4323" y="1254342"/>
                    </a:cubicBezTo>
                    <a:close/>
                  </a:path>
                </a:pathLst>
              </a:custGeom>
              <a:solidFill>
                <a:srgbClr val="76327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35">
                <a:extLst>
                  <a:ext uri="{FF2B5EF4-FFF2-40B4-BE49-F238E27FC236}">
                    <a16:creationId xmlns:a16="http://schemas.microsoft.com/office/drawing/2014/main" id="{25CEBB82-F1EE-4718-90A6-707595FFAEF8}"/>
                  </a:ext>
                </a:extLst>
              </p:cNvPr>
              <p:cNvSpPr/>
              <p:nvPr/>
            </p:nvSpPr>
            <p:spPr>
              <a:xfrm rot="19785685">
                <a:off x="4607721" y="2207093"/>
                <a:ext cx="765487" cy="3683893"/>
              </a:xfrm>
              <a:custGeom>
                <a:avLst/>
                <a:gdLst>
                  <a:gd name="connsiteX0" fmla="*/ 0 w 770147"/>
                  <a:gd name="connsiteY0" fmla="*/ 0 h 3986939"/>
                  <a:gd name="connsiteX1" fmla="*/ 770147 w 770147"/>
                  <a:gd name="connsiteY1" fmla="*/ 0 h 3986939"/>
                  <a:gd name="connsiteX2" fmla="*/ 770147 w 770147"/>
                  <a:gd name="connsiteY2" fmla="*/ 3986939 h 3986939"/>
                  <a:gd name="connsiteX3" fmla="*/ 0 w 770147"/>
                  <a:gd name="connsiteY3" fmla="*/ 3986939 h 3986939"/>
                  <a:gd name="connsiteX4" fmla="*/ 0 w 770147"/>
                  <a:gd name="connsiteY4" fmla="*/ 0 h 3986939"/>
                  <a:gd name="connsiteX0" fmla="*/ 0 w 770147"/>
                  <a:gd name="connsiteY0" fmla="*/ 0 h 3986939"/>
                  <a:gd name="connsiteX1" fmla="*/ 770147 w 770147"/>
                  <a:gd name="connsiteY1" fmla="*/ 0 h 3986939"/>
                  <a:gd name="connsiteX2" fmla="*/ 766654 w 770147"/>
                  <a:gd name="connsiteY2" fmla="*/ 3775425 h 3986939"/>
                  <a:gd name="connsiteX3" fmla="*/ 0 w 770147"/>
                  <a:gd name="connsiteY3" fmla="*/ 3986939 h 3986939"/>
                  <a:gd name="connsiteX4" fmla="*/ 0 w 770147"/>
                  <a:gd name="connsiteY4" fmla="*/ 0 h 3986939"/>
                  <a:gd name="connsiteX0" fmla="*/ 0 w 770147"/>
                  <a:gd name="connsiteY0" fmla="*/ 0 h 3775425"/>
                  <a:gd name="connsiteX1" fmla="*/ 770147 w 770147"/>
                  <a:gd name="connsiteY1" fmla="*/ 0 h 3775425"/>
                  <a:gd name="connsiteX2" fmla="*/ 766654 w 770147"/>
                  <a:gd name="connsiteY2" fmla="*/ 3775425 h 3775425"/>
                  <a:gd name="connsiteX3" fmla="*/ 1510 w 770147"/>
                  <a:gd name="connsiteY3" fmla="*/ 3331824 h 3775425"/>
                  <a:gd name="connsiteX4" fmla="*/ 0 w 770147"/>
                  <a:gd name="connsiteY4" fmla="*/ 0 h 3775425"/>
                  <a:gd name="connsiteX0" fmla="*/ 0 w 766963"/>
                  <a:gd name="connsiteY0" fmla="*/ 0 h 3775425"/>
                  <a:gd name="connsiteX1" fmla="*/ 766406 w 766963"/>
                  <a:gd name="connsiteY1" fmla="*/ 91532 h 3775425"/>
                  <a:gd name="connsiteX2" fmla="*/ 766654 w 766963"/>
                  <a:gd name="connsiteY2" fmla="*/ 3775425 h 3775425"/>
                  <a:gd name="connsiteX3" fmla="*/ 1510 w 766963"/>
                  <a:gd name="connsiteY3" fmla="*/ 3331824 h 3775425"/>
                  <a:gd name="connsiteX4" fmla="*/ 0 w 766963"/>
                  <a:gd name="connsiteY4" fmla="*/ 0 h 3775425"/>
                  <a:gd name="connsiteX0" fmla="*/ 4436 w 765487"/>
                  <a:gd name="connsiteY0" fmla="*/ 1279028 h 3683893"/>
                  <a:gd name="connsiteX1" fmla="*/ 764930 w 765487"/>
                  <a:gd name="connsiteY1" fmla="*/ 0 h 3683893"/>
                  <a:gd name="connsiteX2" fmla="*/ 765178 w 765487"/>
                  <a:gd name="connsiteY2" fmla="*/ 3683893 h 3683893"/>
                  <a:gd name="connsiteX3" fmla="*/ 34 w 765487"/>
                  <a:gd name="connsiteY3" fmla="*/ 3240292 h 3683893"/>
                  <a:gd name="connsiteX4" fmla="*/ 4436 w 765487"/>
                  <a:gd name="connsiteY4" fmla="*/ 1279028 h 368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487" h="3683893">
                    <a:moveTo>
                      <a:pt x="4436" y="1279028"/>
                    </a:moveTo>
                    <a:lnTo>
                      <a:pt x="764930" y="0"/>
                    </a:lnTo>
                    <a:cubicBezTo>
                      <a:pt x="763766" y="1258475"/>
                      <a:pt x="766342" y="2425418"/>
                      <a:pt x="765178" y="3683893"/>
                    </a:cubicBezTo>
                    <a:lnTo>
                      <a:pt x="34" y="3240292"/>
                    </a:lnTo>
                    <a:cubicBezTo>
                      <a:pt x="-469" y="2129684"/>
                      <a:pt x="4939" y="2389636"/>
                      <a:pt x="4436" y="1279028"/>
                    </a:cubicBezTo>
                    <a:close/>
                  </a:path>
                </a:pathLst>
              </a:custGeom>
              <a:solidFill>
                <a:srgbClr val="9A42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36">
                <a:extLst>
                  <a:ext uri="{FF2B5EF4-FFF2-40B4-BE49-F238E27FC236}">
                    <a16:creationId xmlns:a16="http://schemas.microsoft.com/office/drawing/2014/main" id="{EB9B86FA-AFF1-41A3-AA71-53DAD3056B17}"/>
                  </a:ext>
                </a:extLst>
              </p:cNvPr>
              <p:cNvSpPr/>
              <p:nvPr/>
            </p:nvSpPr>
            <p:spPr>
              <a:xfrm rot="19785685">
                <a:off x="4109073" y="3852885"/>
                <a:ext cx="846462" cy="1947231"/>
              </a:xfrm>
              <a:custGeom>
                <a:avLst/>
                <a:gdLst>
                  <a:gd name="connsiteX0" fmla="*/ 0 w 770147"/>
                  <a:gd name="connsiteY0" fmla="*/ 0 h 2109724"/>
                  <a:gd name="connsiteX1" fmla="*/ 770147 w 770147"/>
                  <a:gd name="connsiteY1" fmla="*/ 0 h 2109724"/>
                  <a:gd name="connsiteX2" fmla="*/ 770147 w 770147"/>
                  <a:gd name="connsiteY2" fmla="*/ 2109724 h 2109724"/>
                  <a:gd name="connsiteX3" fmla="*/ 0 w 770147"/>
                  <a:gd name="connsiteY3" fmla="*/ 2109724 h 2109724"/>
                  <a:gd name="connsiteX4" fmla="*/ 0 w 770147"/>
                  <a:gd name="connsiteY4" fmla="*/ 0 h 2109724"/>
                  <a:gd name="connsiteX0" fmla="*/ 0 w 770147"/>
                  <a:gd name="connsiteY0" fmla="*/ 0 h 2109724"/>
                  <a:gd name="connsiteX1" fmla="*/ 770147 w 770147"/>
                  <a:gd name="connsiteY1" fmla="*/ 0 h 2109724"/>
                  <a:gd name="connsiteX2" fmla="*/ 765992 w 770147"/>
                  <a:gd name="connsiteY2" fmla="*/ 1975000 h 2109724"/>
                  <a:gd name="connsiteX3" fmla="*/ 0 w 770147"/>
                  <a:gd name="connsiteY3" fmla="*/ 2109724 h 2109724"/>
                  <a:gd name="connsiteX4" fmla="*/ 0 w 770147"/>
                  <a:gd name="connsiteY4" fmla="*/ 0 h 2109724"/>
                  <a:gd name="connsiteX0" fmla="*/ 75963 w 846110"/>
                  <a:gd name="connsiteY0" fmla="*/ 0 h 1975000"/>
                  <a:gd name="connsiteX1" fmla="*/ 846110 w 846110"/>
                  <a:gd name="connsiteY1" fmla="*/ 0 h 1975000"/>
                  <a:gd name="connsiteX2" fmla="*/ 841955 w 846110"/>
                  <a:gd name="connsiteY2" fmla="*/ 1975000 h 1975000"/>
                  <a:gd name="connsiteX3" fmla="*/ 0 w 846110"/>
                  <a:gd name="connsiteY3" fmla="*/ 1464575 h 1975000"/>
                  <a:gd name="connsiteX4" fmla="*/ 75963 w 846110"/>
                  <a:gd name="connsiteY4" fmla="*/ 0 h 1975000"/>
                  <a:gd name="connsiteX0" fmla="*/ 75963 w 846462"/>
                  <a:gd name="connsiteY0" fmla="*/ 0 h 1975000"/>
                  <a:gd name="connsiteX1" fmla="*/ 846462 w 846462"/>
                  <a:gd name="connsiteY1" fmla="*/ 27769 h 1975000"/>
                  <a:gd name="connsiteX2" fmla="*/ 841955 w 846462"/>
                  <a:gd name="connsiteY2" fmla="*/ 1975000 h 1975000"/>
                  <a:gd name="connsiteX3" fmla="*/ 0 w 846462"/>
                  <a:gd name="connsiteY3" fmla="*/ 1464575 h 1975000"/>
                  <a:gd name="connsiteX4" fmla="*/ 75963 w 846462"/>
                  <a:gd name="connsiteY4" fmla="*/ 0 h 1975000"/>
                  <a:gd name="connsiteX0" fmla="*/ 75011 w 846462"/>
                  <a:gd name="connsiteY0" fmla="*/ 1316741 h 1947231"/>
                  <a:gd name="connsiteX1" fmla="*/ 846462 w 846462"/>
                  <a:gd name="connsiteY1" fmla="*/ 0 h 1947231"/>
                  <a:gd name="connsiteX2" fmla="*/ 841955 w 846462"/>
                  <a:gd name="connsiteY2" fmla="*/ 1947231 h 1947231"/>
                  <a:gd name="connsiteX3" fmla="*/ 0 w 846462"/>
                  <a:gd name="connsiteY3" fmla="*/ 1436806 h 1947231"/>
                  <a:gd name="connsiteX4" fmla="*/ 75011 w 846462"/>
                  <a:gd name="connsiteY4" fmla="*/ 1316741 h 194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462" h="1947231">
                    <a:moveTo>
                      <a:pt x="75011" y="1316741"/>
                    </a:moveTo>
                    <a:lnTo>
                      <a:pt x="846462" y="0"/>
                    </a:lnTo>
                    <a:cubicBezTo>
                      <a:pt x="844960" y="649077"/>
                      <a:pt x="843457" y="1298154"/>
                      <a:pt x="841955" y="1947231"/>
                    </a:cubicBezTo>
                    <a:lnTo>
                      <a:pt x="0" y="1436806"/>
                    </a:lnTo>
                    <a:lnTo>
                      <a:pt x="75011" y="1316741"/>
                    </a:lnTo>
                    <a:close/>
                  </a:path>
                </a:pathLst>
              </a:custGeom>
              <a:solidFill>
                <a:srgbClr val="A658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979DD7F-0F65-4598-82C1-B466FA671796}"/>
                </a:ext>
              </a:extLst>
            </p:cNvPr>
            <p:cNvSpPr/>
            <p:nvPr/>
          </p:nvSpPr>
          <p:spPr>
            <a:xfrm rot="19785685">
              <a:off x="630875" y="2096465"/>
              <a:ext cx="750425" cy="5342693"/>
            </a:xfrm>
            <a:custGeom>
              <a:avLst/>
              <a:gdLst>
                <a:gd name="connsiteX0" fmla="*/ 0 w 770147"/>
                <a:gd name="connsiteY0" fmla="*/ 0 h 5833599"/>
                <a:gd name="connsiteX1" fmla="*/ 770147 w 770147"/>
                <a:gd name="connsiteY1" fmla="*/ 0 h 5833599"/>
                <a:gd name="connsiteX2" fmla="*/ 770147 w 770147"/>
                <a:gd name="connsiteY2" fmla="*/ 5833599 h 5833599"/>
                <a:gd name="connsiteX3" fmla="*/ 0 w 770147"/>
                <a:gd name="connsiteY3" fmla="*/ 5833599 h 5833599"/>
                <a:gd name="connsiteX4" fmla="*/ 0 w 770147"/>
                <a:gd name="connsiteY4" fmla="*/ 0 h 5833599"/>
                <a:gd name="connsiteX0" fmla="*/ 0 w 770147"/>
                <a:gd name="connsiteY0" fmla="*/ 0 h 5833599"/>
                <a:gd name="connsiteX1" fmla="*/ 770147 w 770147"/>
                <a:gd name="connsiteY1" fmla="*/ 0 h 5833599"/>
                <a:gd name="connsiteX2" fmla="*/ 767686 w 770147"/>
                <a:gd name="connsiteY2" fmla="*/ 5639226 h 5833599"/>
                <a:gd name="connsiteX3" fmla="*/ 0 w 770147"/>
                <a:gd name="connsiteY3" fmla="*/ 5833599 h 5833599"/>
                <a:gd name="connsiteX4" fmla="*/ 0 w 770147"/>
                <a:gd name="connsiteY4" fmla="*/ 0 h 5833599"/>
                <a:gd name="connsiteX0" fmla="*/ 0 w 770147"/>
                <a:gd name="connsiteY0" fmla="*/ 0 h 5639226"/>
                <a:gd name="connsiteX1" fmla="*/ 770147 w 770147"/>
                <a:gd name="connsiteY1" fmla="*/ 0 h 5639226"/>
                <a:gd name="connsiteX2" fmla="*/ 767686 w 770147"/>
                <a:gd name="connsiteY2" fmla="*/ 5639226 h 5639226"/>
                <a:gd name="connsiteX3" fmla="*/ 19354 w 770147"/>
                <a:gd name="connsiteY3" fmla="*/ 5232985 h 5639226"/>
                <a:gd name="connsiteX4" fmla="*/ 0 w 770147"/>
                <a:gd name="connsiteY4" fmla="*/ 0 h 5639226"/>
                <a:gd name="connsiteX0" fmla="*/ 0 w 768183"/>
                <a:gd name="connsiteY0" fmla="*/ 0 h 5639226"/>
                <a:gd name="connsiteX1" fmla="*/ 768183 w 768183"/>
                <a:gd name="connsiteY1" fmla="*/ 296533 h 5639226"/>
                <a:gd name="connsiteX2" fmla="*/ 767686 w 768183"/>
                <a:gd name="connsiteY2" fmla="*/ 5639226 h 5639226"/>
                <a:gd name="connsiteX3" fmla="*/ 19354 w 768183"/>
                <a:gd name="connsiteY3" fmla="*/ 5232985 h 5639226"/>
                <a:gd name="connsiteX4" fmla="*/ 0 w 768183"/>
                <a:gd name="connsiteY4" fmla="*/ 0 h 5639226"/>
                <a:gd name="connsiteX0" fmla="*/ 3662 w 750488"/>
                <a:gd name="connsiteY0" fmla="*/ 1132644 h 5342693"/>
                <a:gd name="connsiteX1" fmla="*/ 750488 w 750488"/>
                <a:gd name="connsiteY1" fmla="*/ 0 h 5342693"/>
                <a:gd name="connsiteX2" fmla="*/ 749991 w 750488"/>
                <a:gd name="connsiteY2" fmla="*/ 5342693 h 5342693"/>
                <a:gd name="connsiteX3" fmla="*/ 1659 w 750488"/>
                <a:gd name="connsiteY3" fmla="*/ 4936452 h 5342693"/>
                <a:gd name="connsiteX4" fmla="*/ 3662 w 750488"/>
                <a:gd name="connsiteY4" fmla="*/ 1132644 h 5342693"/>
                <a:gd name="connsiteX0" fmla="*/ 4323 w 750425"/>
                <a:gd name="connsiteY0" fmla="*/ 1254342 h 5342693"/>
                <a:gd name="connsiteX1" fmla="*/ 750425 w 750425"/>
                <a:gd name="connsiteY1" fmla="*/ 0 h 5342693"/>
                <a:gd name="connsiteX2" fmla="*/ 749928 w 750425"/>
                <a:gd name="connsiteY2" fmla="*/ 5342693 h 5342693"/>
                <a:gd name="connsiteX3" fmla="*/ 1596 w 750425"/>
                <a:gd name="connsiteY3" fmla="*/ 4936452 h 5342693"/>
                <a:gd name="connsiteX4" fmla="*/ 4323 w 750425"/>
                <a:gd name="connsiteY4" fmla="*/ 1254342 h 534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25" h="5342693">
                  <a:moveTo>
                    <a:pt x="4323" y="1254342"/>
                  </a:moveTo>
                  <a:lnTo>
                    <a:pt x="750425" y="0"/>
                  </a:lnTo>
                  <a:cubicBezTo>
                    <a:pt x="749605" y="1879742"/>
                    <a:pt x="750748" y="3462951"/>
                    <a:pt x="749928" y="5342693"/>
                  </a:cubicBezTo>
                  <a:lnTo>
                    <a:pt x="1596" y="4936452"/>
                  </a:lnTo>
                  <a:cubicBezTo>
                    <a:pt x="-4855" y="3192124"/>
                    <a:pt x="10774" y="2998670"/>
                    <a:pt x="4323" y="1254342"/>
                  </a:cubicBezTo>
                  <a:close/>
                </a:path>
              </a:pathLst>
            </a:custGeom>
            <a:solidFill>
              <a:srgbClr val="A658A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46CCD1E-D772-4E59-BD36-CFA6A28C5030}"/>
                </a:ext>
              </a:extLst>
            </p:cNvPr>
            <p:cNvSpPr/>
            <p:nvPr/>
          </p:nvSpPr>
          <p:spPr>
            <a:xfrm rot="19785685">
              <a:off x="188121" y="3665779"/>
              <a:ext cx="765487" cy="3683893"/>
            </a:xfrm>
            <a:custGeom>
              <a:avLst/>
              <a:gdLst>
                <a:gd name="connsiteX0" fmla="*/ 0 w 770147"/>
                <a:gd name="connsiteY0" fmla="*/ 0 h 3986939"/>
                <a:gd name="connsiteX1" fmla="*/ 770147 w 770147"/>
                <a:gd name="connsiteY1" fmla="*/ 0 h 3986939"/>
                <a:gd name="connsiteX2" fmla="*/ 770147 w 770147"/>
                <a:gd name="connsiteY2" fmla="*/ 3986939 h 3986939"/>
                <a:gd name="connsiteX3" fmla="*/ 0 w 770147"/>
                <a:gd name="connsiteY3" fmla="*/ 3986939 h 3986939"/>
                <a:gd name="connsiteX4" fmla="*/ 0 w 770147"/>
                <a:gd name="connsiteY4" fmla="*/ 0 h 3986939"/>
                <a:gd name="connsiteX0" fmla="*/ 0 w 770147"/>
                <a:gd name="connsiteY0" fmla="*/ 0 h 3986939"/>
                <a:gd name="connsiteX1" fmla="*/ 770147 w 770147"/>
                <a:gd name="connsiteY1" fmla="*/ 0 h 3986939"/>
                <a:gd name="connsiteX2" fmla="*/ 766654 w 770147"/>
                <a:gd name="connsiteY2" fmla="*/ 3775425 h 3986939"/>
                <a:gd name="connsiteX3" fmla="*/ 0 w 770147"/>
                <a:gd name="connsiteY3" fmla="*/ 3986939 h 3986939"/>
                <a:gd name="connsiteX4" fmla="*/ 0 w 770147"/>
                <a:gd name="connsiteY4" fmla="*/ 0 h 3986939"/>
                <a:gd name="connsiteX0" fmla="*/ 0 w 770147"/>
                <a:gd name="connsiteY0" fmla="*/ 0 h 3775425"/>
                <a:gd name="connsiteX1" fmla="*/ 770147 w 770147"/>
                <a:gd name="connsiteY1" fmla="*/ 0 h 3775425"/>
                <a:gd name="connsiteX2" fmla="*/ 766654 w 770147"/>
                <a:gd name="connsiteY2" fmla="*/ 3775425 h 3775425"/>
                <a:gd name="connsiteX3" fmla="*/ 1510 w 770147"/>
                <a:gd name="connsiteY3" fmla="*/ 3331824 h 3775425"/>
                <a:gd name="connsiteX4" fmla="*/ 0 w 770147"/>
                <a:gd name="connsiteY4" fmla="*/ 0 h 3775425"/>
                <a:gd name="connsiteX0" fmla="*/ 0 w 766963"/>
                <a:gd name="connsiteY0" fmla="*/ 0 h 3775425"/>
                <a:gd name="connsiteX1" fmla="*/ 766406 w 766963"/>
                <a:gd name="connsiteY1" fmla="*/ 91532 h 3775425"/>
                <a:gd name="connsiteX2" fmla="*/ 766654 w 766963"/>
                <a:gd name="connsiteY2" fmla="*/ 3775425 h 3775425"/>
                <a:gd name="connsiteX3" fmla="*/ 1510 w 766963"/>
                <a:gd name="connsiteY3" fmla="*/ 3331824 h 3775425"/>
                <a:gd name="connsiteX4" fmla="*/ 0 w 766963"/>
                <a:gd name="connsiteY4" fmla="*/ 0 h 3775425"/>
                <a:gd name="connsiteX0" fmla="*/ 4436 w 765487"/>
                <a:gd name="connsiteY0" fmla="*/ 1279028 h 3683893"/>
                <a:gd name="connsiteX1" fmla="*/ 764930 w 765487"/>
                <a:gd name="connsiteY1" fmla="*/ 0 h 3683893"/>
                <a:gd name="connsiteX2" fmla="*/ 765178 w 765487"/>
                <a:gd name="connsiteY2" fmla="*/ 3683893 h 3683893"/>
                <a:gd name="connsiteX3" fmla="*/ 34 w 765487"/>
                <a:gd name="connsiteY3" fmla="*/ 3240292 h 3683893"/>
                <a:gd name="connsiteX4" fmla="*/ 4436 w 765487"/>
                <a:gd name="connsiteY4" fmla="*/ 1279028 h 368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487" h="3683893">
                  <a:moveTo>
                    <a:pt x="4436" y="1279028"/>
                  </a:moveTo>
                  <a:lnTo>
                    <a:pt x="764930" y="0"/>
                  </a:lnTo>
                  <a:cubicBezTo>
                    <a:pt x="763766" y="1258475"/>
                    <a:pt x="766342" y="2425418"/>
                    <a:pt x="765178" y="3683893"/>
                  </a:cubicBezTo>
                  <a:lnTo>
                    <a:pt x="34" y="3240292"/>
                  </a:lnTo>
                  <a:cubicBezTo>
                    <a:pt x="-469" y="2129684"/>
                    <a:pt x="4939" y="2389636"/>
                    <a:pt x="4436" y="1279028"/>
                  </a:cubicBezTo>
                  <a:close/>
                </a:path>
              </a:pathLst>
            </a:custGeom>
            <a:solidFill>
              <a:srgbClr val="9A4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79812D-C459-46FA-BC80-F4F259B7A4B1}"/>
                </a:ext>
              </a:extLst>
            </p:cNvPr>
            <p:cNvSpPr/>
            <p:nvPr/>
          </p:nvSpPr>
          <p:spPr>
            <a:xfrm rot="19785685">
              <a:off x="-310527" y="5311571"/>
              <a:ext cx="846462" cy="1947231"/>
            </a:xfrm>
            <a:custGeom>
              <a:avLst/>
              <a:gdLst>
                <a:gd name="connsiteX0" fmla="*/ 0 w 770147"/>
                <a:gd name="connsiteY0" fmla="*/ 0 h 2109724"/>
                <a:gd name="connsiteX1" fmla="*/ 770147 w 770147"/>
                <a:gd name="connsiteY1" fmla="*/ 0 h 2109724"/>
                <a:gd name="connsiteX2" fmla="*/ 770147 w 770147"/>
                <a:gd name="connsiteY2" fmla="*/ 2109724 h 2109724"/>
                <a:gd name="connsiteX3" fmla="*/ 0 w 770147"/>
                <a:gd name="connsiteY3" fmla="*/ 2109724 h 2109724"/>
                <a:gd name="connsiteX4" fmla="*/ 0 w 770147"/>
                <a:gd name="connsiteY4" fmla="*/ 0 h 2109724"/>
                <a:gd name="connsiteX0" fmla="*/ 0 w 770147"/>
                <a:gd name="connsiteY0" fmla="*/ 0 h 2109724"/>
                <a:gd name="connsiteX1" fmla="*/ 770147 w 770147"/>
                <a:gd name="connsiteY1" fmla="*/ 0 h 2109724"/>
                <a:gd name="connsiteX2" fmla="*/ 765992 w 770147"/>
                <a:gd name="connsiteY2" fmla="*/ 1975000 h 2109724"/>
                <a:gd name="connsiteX3" fmla="*/ 0 w 770147"/>
                <a:gd name="connsiteY3" fmla="*/ 2109724 h 2109724"/>
                <a:gd name="connsiteX4" fmla="*/ 0 w 770147"/>
                <a:gd name="connsiteY4" fmla="*/ 0 h 2109724"/>
                <a:gd name="connsiteX0" fmla="*/ 75963 w 846110"/>
                <a:gd name="connsiteY0" fmla="*/ 0 h 1975000"/>
                <a:gd name="connsiteX1" fmla="*/ 846110 w 846110"/>
                <a:gd name="connsiteY1" fmla="*/ 0 h 1975000"/>
                <a:gd name="connsiteX2" fmla="*/ 841955 w 846110"/>
                <a:gd name="connsiteY2" fmla="*/ 1975000 h 1975000"/>
                <a:gd name="connsiteX3" fmla="*/ 0 w 846110"/>
                <a:gd name="connsiteY3" fmla="*/ 1464575 h 1975000"/>
                <a:gd name="connsiteX4" fmla="*/ 75963 w 846110"/>
                <a:gd name="connsiteY4" fmla="*/ 0 h 1975000"/>
                <a:gd name="connsiteX0" fmla="*/ 75963 w 846462"/>
                <a:gd name="connsiteY0" fmla="*/ 0 h 1975000"/>
                <a:gd name="connsiteX1" fmla="*/ 846462 w 846462"/>
                <a:gd name="connsiteY1" fmla="*/ 27769 h 1975000"/>
                <a:gd name="connsiteX2" fmla="*/ 841955 w 846462"/>
                <a:gd name="connsiteY2" fmla="*/ 1975000 h 1975000"/>
                <a:gd name="connsiteX3" fmla="*/ 0 w 846462"/>
                <a:gd name="connsiteY3" fmla="*/ 1464575 h 1975000"/>
                <a:gd name="connsiteX4" fmla="*/ 75963 w 846462"/>
                <a:gd name="connsiteY4" fmla="*/ 0 h 1975000"/>
                <a:gd name="connsiteX0" fmla="*/ 75011 w 846462"/>
                <a:gd name="connsiteY0" fmla="*/ 1316741 h 1947231"/>
                <a:gd name="connsiteX1" fmla="*/ 846462 w 846462"/>
                <a:gd name="connsiteY1" fmla="*/ 0 h 1947231"/>
                <a:gd name="connsiteX2" fmla="*/ 841955 w 846462"/>
                <a:gd name="connsiteY2" fmla="*/ 1947231 h 1947231"/>
                <a:gd name="connsiteX3" fmla="*/ 0 w 846462"/>
                <a:gd name="connsiteY3" fmla="*/ 1436806 h 1947231"/>
                <a:gd name="connsiteX4" fmla="*/ 75011 w 846462"/>
                <a:gd name="connsiteY4" fmla="*/ 1316741 h 194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462" h="1947231">
                  <a:moveTo>
                    <a:pt x="75011" y="1316741"/>
                  </a:moveTo>
                  <a:lnTo>
                    <a:pt x="846462" y="0"/>
                  </a:lnTo>
                  <a:cubicBezTo>
                    <a:pt x="844960" y="649077"/>
                    <a:pt x="843457" y="1298154"/>
                    <a:pt x="841955" y="1947231"/>
                  </a:cubicBezTo>
                  <a:lnTo>
                    <a:pt x="0" y="1436806"/>
                  </a:lnTo>
                  <a:lnTo>
                    <a:pt x="75011" y="1316741"/>
                  </a:lnTo>
                  <a:close/>
                </a:path>
              </a:pathLst>
            </a:custGeom>
            <a:solidFill>
              <a:srgbClr val="7632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21" name="Slide Number Placeholder 343">
            <a:extLst>
              <a:ext uri="{FF2B5EF4-FFF2-40B4-BE49-F238E27FC236}">
                <a16:creationId xmlns:a16="http://schemas.microsoft.com/office/drawing/2014/main" id="{640718C9-6817-49C6-BF67-F6FDC74D2007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87541CEB-A107-4324-95C2-E7A8E438A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375" y="150996"/>
            <a:ext cx="1086544" cy="12034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34CB02-F10C-4F5F-B1FA-84D5E027E92A}"/>
              </a:ext>
            </a:extLst>
          </p:cNvPr>
          <p:cNvSpPr txBox="1"/>
          <p:nvPr/>
        </p:nvSpPr>
        <p:spPr>
          <a:xfrm>
            <a:off x="934688" y="324920"/>
            <a:ext cx="979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>
                <a:solidFill>
                  <a:srgbClr val="EC8A23"/>
                </a:solidFill>
                <a:latin typeface="Abadi" panose="020B0604020104020204" pitchFamily="34" charset="0"/>
              </a:rPr>
              <a:t>Featured Graphic/Chart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A0FE01C-01DA-4C7F-B036-62BA31D29275}"/>
              </a:ext>
            </a:extLst>
          </p:cNvPr>
          <p:cNvGraphicFramePr/>
          <p:nvPr/>
        </p:nvGraphicFramePr>
        <p:xfrm>
          <a:off x="880837" y="1354494"/>
          <a:ext cx="11118890" cy="531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06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category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53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21" name="Slide Number Placeholder 343">
            <a:extLst>
              <a:ext uri="{FF2B5EF4-FFF2-40B4-BE49-F238E27FC236}">
                <a16:creationId xmlns:a16="http://schemas.microsoft.com/office/drawing/2014/main" id="{640718C9-6817-49C6-BF67-F6FDC74D2007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87541CEB-A107-4324-95C2-E7A8E438A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375" y="150996"/>
            <a:ext cx="1086544" cy="12034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34CB02-F10C-4F5F-B1FA-84D5E027E92A}"/>
              </a:ext>
            </a:extLst>
          </p:cNvPr>
          <p:cNvSpPr txBox="1"/>
          <p:nvPr/>
        </p:nvSpPr>
        <p:spPr>
          <a:xfrm>
            <a:off x="934688" y="324920"/>
            <a:ext cx="979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>
                <a:solidFill>
                  <a:srgbClr val="EC8A23"/>
                </a:solidFill>
                <a:latin typeface="Abadi" panose="020B0604020104020204" pitchFamily="34" charset="0"/>
              </a:rPr>
              <a:t>Featured Graphic/Chart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2D1104-1189-4E42-85F6-00145B273215}"/>
              </a:ext>
            </a:extLst>
          </p:cNvPr>
          <p:cNvGrpSpPr/>
          <p:nvPr/>
        </p:nvGrpSpPr>
        <p:grpSpPr>
          <a:xfrm>
            <a:off x="-316915" y="-574882"/>
            <a:ext cx="1698215" cy="8014040"/>
            <a:chOff x="-316915" y="-574882"/>
            <a:chExt cx="1698215" cy="80140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4D7A92-EDE5-4FE3-A9AD-E4D782FCD1F6}"/>
                </a:ext>
              </a:extLst>
            </p:cNvPr>
            <p:cNvGrpSpPr/>
            <p:nvPr/>
          </p:nvGrpSpPr>
          <p:grpSpPr>
            <a:xfrm rot="10800000" flipH="1">
              <a:off x="-316915" y="-574882"/>
              <a:ext cx="1677313" cy="5342693"/>
              <a:chOff x="4109073" y="637779"/>
              <a:chExt cx="1677313" cy="5342693"/>
            </a:xfrm>
          </p:grpSpPr>
          <p:sp>
            <p:nvSpPr>
              <p:cNvPr id="25" name="Rectangle 33">
                <a:extLst>
                  <a:ext uri="{FF2B5EF4-FFF2-40B4-BE49-F238E27FC236}">
                    <a16:creationId xmlns:a16="http://schemas.microsoft.com/office/drawing/2014/main" id="{50BA60B5-3C97-4770-A41D-A69A889197C9}"/>
                  </a:ext>
                </a:extLst>
              </p:cNvPr>
              <p:cNvSpPr/>
              <p:nvPr/>
            </p:nvSpPr>
            <p:spPr>
              <a:xfrm rot="19785685">
                <a:off x="5035961" y="637779"/>
                <a:ext cx="750425" cy="5342693"/>
              </a:xfrm>
              <a:custGeom>
                <a:avLst/>
                <a:gdLst>
                  <a:gd name="connsiteX0" fmla="*/ 0 w 770147"/>
                  <a:gd name="connsiteY0" fmla="*/ 0 h 5833599"/>
                  <a:gd name="connsiteX1" fmla="*/ 770147 w 770147"/>
                  <a:gd name="connsiteY1" fmla="*/ 0 h 5833599"/>
                  <a:gd name="connsiteX2" fmla="*/ 770147 w 770147"/>
                  <a:gd name="connsiteY2" fmla="*/ 5833599 h 5833599"/>
                  <a:gd name="connsiteX3" fmla="*/ 0 w 770147"/>
                  <a:gd name="connsiteY3" fmla="*/ 5833599 h 5833599"/>
                  <a:gd name="connsiteX4" fmla="*/ 0 w 770147"/>
                  <a:gd name="connsiteY4" fmla="*/ 0 h 5833599"/>
                  <a:gd name="connsiteX0" fmla="*/ 0 w 770147"/>
                  <a:gd name="connsiteY0" fmla="*/ 0 h 5833599"/>
                  <a:gd name="connsiteX1" fmla="*/ 770147 w 770147"/>
                  <a:gd name="connsiteY1" fmla="*/ 0 h 5833599"/>
                  <a:gd name="connsiteX2" fmla="*/ 767686 w 770147"/>
                  <a:gd name="connsiteY2" fmla="*/ 5639226 h 5833599"/>
                  <a:gd name="connsiteX3" fmla="*/ 0 w 770147"/>
                  <a:gd name="connsiteY3" fmla="*/ 5833599 h 5833599"/>
                  <a:gd name="connsiteX4" fmla="*/ 0 w 770147"/>
                  <a:gd name="connsiteY4" fmla="*/ 0 h 5833599"/>
                  <a:gd name="connsiteX0" fmla="*/ 0 w 770147"/>
                  <a:gd name="connsiteY0" fmla="*/ 0 h 5639226"/>
                  <a:gd name="connsiteX1" fmla="*/ 770147 w 770147"/>
                  <a:gd name="connsiteY1" fmla="*/ 0 h 5639226"/>
                  <a:gd name="connsiteX2" fmla="*/ 767686 w 770147"/>
                  <a:gd name="connsiteY2" fmla="*/ 5639226 h 5639226"/>
                  <a:gd name="connsiteX3" fmla="*/ 19354 w 770147"/>
                  <a:gd name="connsiteY3" fmla="*/ 5232985 h 5639226"/>
                  <a:gd name="connsiteX4" fmla="*/ 0 w 770147"/>
                  <a:gd name="connsiteY4" fmla="*/ 0 h 5639226"/>
                  <a:gd name="connsiteX0" fmla="*/ 0 w 768183"/>
                  <a:gd name="connsiteY0" fmla="*/ 0 h 5639226"/>
                  <a:gd name="connsiteX1" fmla="*/ 768183 w 768183"/>
                  <a:gd name="connsiteY1" fmla="*/ 296533 h 5639226"/>
                  <a:gd name="connsiteX2" fmla="*/ 767686 w 768183"/>
                  <a:gd name="connsiteY2" fmla="*/ 5639226 h 5639226"/>
                  <a:gd name="connsiteX3" fmla="*/ 19354 w 768183"/>
                  <a:gd name="connsiteY3" fmla="*/ 5232985 h 5639226"/>
                  <a:gd name="connsiteX4" fmla="*/ 0 w 768183"/>
                  <a:gd name="connsiteY4" fmla="*/ 0 h 5639226"/>
                  <a:gd name="connsiteX0" fmla="*/ 3662 w 750488"/>
                  <a:gd name="connsiteY0" fmla="*/ 1132644 h 5342693"/>
                  <a:gd name="connsiteX1" fmla="*/ 750488 w 750488"/>
                  <a:gd name="connsiteY1" fmla="*/ 0 h 5342693"/>
                  <a:gd name="connsiteX2" fmla="*/ 749991 w 750488"/>
                  <a:gd name="connsiteY2" fmla="*/ 5342693 h 5342693"/>
                  <a:gd name="connsiteX3" fmla="*/ 1659 w 750488"/>
                  <a:gd name="connsiteY3" fmla="*/ 4936452 h 5342693"/>
                  <a:gd name="connsiteX4" fmla="*/ 3662 w 750488"/>
                  <a:gd name="connsiteY4" fmla="*/ 1132644 h 5342693"/>
                  <a:gd name="connsiteX0" fmla="*/ 4323 w 750425"/>
                  <a:gd name="connsiteY0" fmla="*/ 1254342 h 5342693"/>
                  <a:gd name="connsiteX1" fmla="*/ 750425 w 750425"/>
                  <a:gd name="connsiteY1" fmla="*/ 0 h 5342693"/>
                  <a:gd name="connsiteX2" fmla="*/ 749928 w 750425"/>
                  <a:gd name="connsiteY2" fmla="*/ 5342693 h 5342693"/>
                  <a:gd name="connsiteX3" fmla="*/ 1596 w 750425"/>
                  <a:gd name="connsiteY3" fmla="*/ 4936452 h 5342693"/>
                  <a:gd name="connsiteX4" fmla="*/ 4323 w 750425"/>
                  <a:gd name="connsiteY4" fmla="*/ 1254342 h 534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425" h="5342693">
                    <a:moveTo>
                      <a:pt x="4323" y="1254342"/>
                    </a:moveTo>
                    <a:lnTo>
                      <a:pt x="750425" y="0"/>
                    </a:lnTo>
                    <a:cubicBezTo>
                      <a:pt x="749605" y="1879742"/>
                      <a:pt x="750748" y="3462951"/>
                      <a:pt x="749928" y="5342693"/>
                    </a:cubicBezTo>
                    <a:lnTo>
                      <a:pt x="1596" y="4936452"/>
                    </a:lnTo>
                    <a:cubicBezTo>
                      <a:pt x="-4855" y="3192124"/>
                      <a:pt x="10774" y="2998670"/>
                      <a:pt x="4323" y="1254342"/>
                    </a:cubicBezTo>
                    <a:close/>
                  </a:path>
                </a:pathLst>
              </a:custGeom>
              <a:solidFill>
                <a:srgbClr val="13638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35">
                <a:extLst>
                  <a:ext uri="{FF2B5EF4-FFF2-40B4-BE49-F238E27FC236}">
                    <a16:creationId xmlns:a16="http://schemas.microsoft.com/office/drawing/2014/main" id="{A65DE64B-5ADB-4821-A009-7EA70ACD60BE}"/>
                  </a:ext>
                </a:extLst>
              </p:cNvPr>
              <p:cNvSpPr/>
              <p:nvPr/>
            </p:nvSpPr>
            <p:spPr>
              <a:xfrm rot="19785685">
                <a:off x="4607721" y="2207093"/>
                <a:ext cx="765487" cy="3683893"/>
              </a:xfrm>
              <a:custGeom>
                <a:avLst/>
                <a:gdLst>
                  <a:gd name="connsiteX0" fmla="*/ 0 w 770147"/>
                  <a:gd name="connsiteY0" fmla="*/ 0 h 3986939"/>
                  <a:gd name="connsiteX1" fmla="*/ 770147 w 770147"/>
                  <a:gd name="connsiteY1" fmla="*/ 0 h 3986939"/>
                  <a:gd name="connsiteX2" fmla="*/ 770147 w 770147"/>
                  <a:gd name="connsiteY2" fmla="*/ 3986939 h 3986939"/>
                  <a:gd name="connsiteX3" fmla="*/ 0 w 770147"/>
                  <a:gd name="connsiteY3" fmla="*/ 3986939 h 3986939"/>
                  <a:gd name="connsiteX4" fmla="*/ 0 w 770147"/>
                  <a:gd name="connsiteY4" fmla="*/ 0 h 3986939"/>
                  <a:gd name="connsiteX0" fmla="*/ 0 w 770147"/>
                  <a:gd name="connsiteY0" fmla="*/ 0 h 3986939"/>
                  <a:gd name="connsiteX1" fmla="*/ 770147 w 770147"/>
                  <a:gd name="connsiteY1" fmla="*/ 0 h 3986939"/>
                  <a:gd name="connsiteX2" fmla="*/ 766654 w 770147"/>
                  <a:gd name="connsiteY2" fmla="*/ 3775425 h 3986939"/>
                  <a:gd name="connsiteX3" fmla="*/ 0 w 770147"/>
                  <a:gd name="connsiteY3" fmla="*/ 3986939 h 3986939"/>
                  <a:gd name="connsiteX4" fmla="*/ 0 w 770147"/>
                  <a:gd name="connsiteY4" fmla="*/ 0 h 3986939"/>
                  <a:gd name="connsiteX0" fmla="*/ 0 w 770147"/>
                  <a:gd name="connsiteY0" fmla="*/ 0 h 3775425"/>
                  <a:gd name="connsiteX1" fmla="*/ 770147 w 770147"/>
                  <a:gd name="connsiteY1" fmla="*/ 0 h 3775425"/>
                  <a:gd name="connsiteX2" fmla="*/ 766654 w 770147"/>
                  <a:gd name="connsiteY2" fmla="*/ 3775425 h 3775425"/>
                  <a:gd name="connsiteX3" fmla="*/ 1510 w 770147"/>
                  <a:gd name="connsiteY3" fmla="*/ 3331824 h 3775425"/>
                  <a:gd name="connsiteX4" fmla="*/ 0 w 770147"/>
                  <a:gd name="connsiteY4" fmla="*/ 0 h 3775425"/>
                  <a:gd name="connsiteX0" fmla="*/ 0 w 766963"/>
                  <a:gd name="connsiteY0" fmla="*/ 0 h 3775425"/>
                  <a:gd name="connsiteX1" fmla="*/ 766406 w 766963"/>
                  <a:gd name="connsiteY1" fmla="*/ 91532 h 3775425"/>
                  <a:gd name="connsiteX2" fmla="*/ 766654 w 766963"/>
                  <a:gd name="connsiteY2" fmla="*/ 3775425 h 3775425"/>
                  <a:gd name="connsiteX3" fmla="*/ 1510 w 766963"/>
                  <a:gd name="connsiteY3" fmla="*/ 3331824 h 3775425"/>
                  <a:gd name="connsiteX4" fmla="*/ 0 w 766963"/>
                  <a:gd name="connsiteY4" fmla="*/ 0 h 3775425"/>
                  <a:gd name="connsiteX0" fmla="*/ 4436 w 765487"/>
                  <a:gd name="connsiteY0" fmla="*/ 1279028 h 3683893"/>
                  <a:gd name="connsiteX1" fmla="*/ 764930 w 765487"/>
                  <a:gd name="connsiteY1" fmla="*/ 0 h 3683893"/>
                  <a:gd name="connsiteX2" fmla="*/ 765178 w 765487"/>
                  <a:gd name="connsiteY2" fmla="*/ 3683893 h 3683893"/>
                  <a:gd name="connsiteX3" fmla="*/ 34 w 765487"/>
                  <a:gd name="connsiteY3" fmla="*/ 3240292 h 3683893"/>
                  <a:gd name="connsiteX4" fmla="*/ 4436 w 765487"/>
                  <a:gd name="connsiteY4" fmla="*/ 1279028 h 368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487" h="3683893">
                    <a:moveTo>
                      <a:pt x="4436" y="1279028"/>
                    </a:moveTo>
                    <a:lnTo>
                      <a:pt x="764930" y="0"/>
                    </a:lnTo>
                    <a:cubicBezTo>
                      <a:pt x="763766" y="1258475"/>
                      <a:pt x="766342" y="2425418"/>
                      <a:pt x="765178" y="3683893"/>
                    </a:cubicBezTo>
                    <a:lnTo>
                      <a:pt x="34" y="3240292"/>
                    </a:lnTo>
                    <a:cubicBezTo>
                      <a:pt x="-469" y="2129684"/>
                      <a:pt x="4939" y="2389636"/>
                      <a:pt x="4436" y="1279028"/>
                    </a:cubicBezTo>
                    <a:close/>
                  </a:path>
                </a:pathLst>
              </a:custGeom>
              <a:solidFill>
                <a:srgbClr val="1B8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36">
                <a:extLst>
                  <a:ext uri="{FF2B5EF4-FFF2-40B4-BE49-F238E27FC236}">
                    <a16:creationId xmlns:a16="http://schemas.microsoft.com/office/drawing/2014/main" id="{400532F7-CFBE-46ED-82E8-76369C0A6347}"/>
                  </a:ext>
                </a:extLst>
              </p:cNvPr>
              <p:cNvSpPr/>
              <p:nvPr/>
            </p:nvSpPr>
            <p:spPr>
              <a:xfrm rot="19785685">
                <a:off x="4109073" y="3852885"/>
                <a:ext cx="846462" cy="1947231"/>
              </a:xfrm>
              <a:custGeom>
                <a:avLst/>
                <a:gdLst>
                  <a:gd name="connsiteX0" fmla="*/ 0 w 770147"/>
                  <a:gd name="connsiteY0" fmla="*/ 0 h 2109724"/>
                  <a:gd name="connsiteX1" fmla="*/ 770147 w 770147"/>
                  <a:gd name="connsiteY1" fmla="*/ 0 h 2109724"/>
                  <a:gd name="connsiteX2" fmla="*/ 770147 w 770147"/>
                  <a:gd name="connsiteY2" fmla="*/ 2109724 h 2109724"/>
                  <a:gd name="connsiteX3" fmla="*/ 0 w 770147"/>
                  <a:gd name="connsiteY3" fmla="*/ 2109724 h 2109724"/>
                  <a:gd name="connsiteX4" fmla="*/ 0 w 770147"/>
                  <a:gd name="connsiteY4" fmla="*/ 0 h 2109724"/>
                  <a:gd name="connsiteX0" fmla="*/ 0 w 770147"/>
                  <a:gd name="connsiteY0" fmla="*/ 0 h 2109724"/>
                  <a:gd name="connsiteX1" fmla="*/ 770147 w 770147"/>
                  <a:gd name="connsiteY1" fmla="*/ 0 h 2109724"/>
                  <a:gd name="connsiteX2" fmla="*/ 765992 w 770147"/>
                  <a:gd name="connsiteY2" fmla="*/ 1975000 h 2109724"/>
                  <a:gd name="connsiteX3" fmla="*/ 0 w 770147"/>
                  <a:gd name="connsiteY3" fmla="*/ 2109724 h 2109724"/>
                  <a:gd name="connsiteX4" fmla="*/ 0 w 770147"/>
                  <a:gd name="connsiteY4" fmla="*/ 0 h 2109724"/>
                  <a:gd name="connsiteX0" fmla="*/ 75963 w 846110"/>
                  <a:gd name="connsiteY0" fmla="*/ 0 h 1975000"/>
                  <a:gd name="connsiteX1" fmla="*/ 846110 w 846110"/>
                  <a:gd name="connsiteY1" fmla="*/ 0 h 1975000"/>
                  <a:gd name="connsiteX2" fmla="*/ 841955 w 846110"/>
                  <a:gd name="connsiteY2" fmla="*/ 1975000 h 1975000"/>
                  <a:gd name="connsiteX3" fmla="*/ 0 w 846110"/>
                  <a:gd name="connsiteY3" fmla="*/ 1464575 h 1975000"/>
                  <a:gd name="connsiteX4" fmla="*/ 75963 w 846110"/>
                  <a:gd name="connsiteY4" fmla="*/ 0 h 1975000"/>
                  <a:gd name="connsiteX0" fmla="*/ 75963 w 846462"/>
                  <a:gd name="connsiteY0" fmla="*/ 0 h 1975000"/>
                  <a:gd name="connsiteX1" fmla="*/ 846462 w 846462"/>
                  <a:gd name="connsiteY1" fmla="*/ 27769 h 1975000"/>
                  <a:gd name="connsiteX2" fmla="*/ 841955 w 846462"/>
                  <a:gd name="connsiteY2" fmla="*/ 1975000 h 1975000"/>
                  <a:gd name="connsiteX3" fmla="*/ 0 w 846462"/>
                  <a:gd name="connsiteY3" fmla="*/ 1464575 h 1975000"/>
                  <a:gd name="connsiteX4" fmla="*/ 75963 w 846462"/>
                  <a:gd name="connsiteY4" fmla="*/ 0 h 1975000"/>
                  <a:gd name="connsiteX0" fmla="*/ 75011 w 846462"/>
                  <a:gd name="connsiteY0" fmla="*/ 1316741 h 1947231"/>
                  <a:gd name="connsiteX1" fmla="*/ 846462 w 846462"/>
                  <a:gd name="connsiteY1" fmla="*/ 0 h 1947231"/>
                  <a:gd name="connsiteX2" fmla="*/ 841955 w 846462"/>
                  <a:gd name="connsiteY2" fmla="*/ 1947231 h 1947231"/>
                  <a:gd name="connsiteX3" fmla="*/ 0 w 846462"/>
                  <a:gd name="connsiteY3" fmla="*/ 1436806 h 1947231"/>
                  <a:gd name="connsiteX4" fmla="*/ 75011 w 846462"/>
                  <a:gd name="connsiteY4" fmla="*/ 1316741 h 194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462" h="1947231">
                    <a:moveTo>
                      <a:pt x="75011" y="1316741"/>
                    </a:moveTo>
                    <a:lnTo>
                      <a:pt x="846462" y="0"/>
                    </a:lnTo>
                    <a:cubicBezTo>
                      <a:pt x="844960" y="649077"/>
                      <a:pt x="843457" y="1298154"/>
                      <a:pt x="841955" y="1947231"/>
                    </a:cubicBezTo>
                    <a:lnTo>
                      <a:pt x="0" y="1436806"/>
                    </a:lnTo>
                    <a:lnTo>
                      <a:pt x="75011" y="1316741"/>
                    </a:lnTo>
                    <a:close/>
                  </a:path>
                </a:pathLst>
              </a:custGeom>
              <a:solidFill>
                <a:srgbClr val="2FAB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33">
              <a:extLst>
                <a:ext uri="{FF2B5EF4-FFF2-40B4-BE49-F238E27FC236}">
                  <a16:creationId xmlns:a16="http://schemas.microsoft.com/office/drawing/2014/main" id="{4F096496-CB4D-472D-86A9-5475D29BFDD5}"/>
                </a:ext>
              </a:extLst>
            </p:cNvPr>
            <p:cNvSpPr/>
            <p:nvPr/>
          </p:nvSpPr>
          <p:spPr>
            <a:xfrm rot="19785685">
              <a:off x="630875" y="2096465"/>
              <a:ext cx="750425" cy="5342693"/>
            </a:xfrm>
            <a:custGeom>
              <a:avLst/>
              <a:gdLst>
                <a:gd name="connsiteX0" fmla="*/ 0 w 770147"/>
                <a:gd name="connsiteY0" fmla="*/ 0 h 5833599"/>
                <a:gd name="connsiteX1" fmla="*/ 770147 w 770147"/>
                <a:gd name="connsiteY1" fmla="*/ 0 h 5833599"/>
                <a:gd name="connsiteX2" fmla="*/ 770147 w 770147"/>
                <a:gd name="connsiteY2" fmla="*/ 5833599 h 5833599"/>
                <a:gd name="connsiteX3" fmla="*/ 0 w 770147"/>
                <a:gd name="connsiteY3" fmla="*/ 5833599 h 5833599"/>
                <a:gd name="connsiteX4" fmla="*/ 0 w 770147"/>
                <a:gd name="connsiteY4" fmla="*/ 0 h 5833599"/>
                <a:gd name="connsiteX0" fmla="*/ 0 w 770147"/>
                <a:gd name="connsiteY0" fmla="*/ 0 h 5833599"/>
                <a:gd name="connsiteX1" fmla="*/ 770147 w 770147"/>
                <a:gd name="connsiteY1" fmla="*/ 0 h 5833599"/>
                <a:gd name="connsiteX2" fmla="*/ 767686 w 770147"/>
                <a:gd name="connsiteY2" fmla="*/ 5639226 h 5833599"/>
                <a:gd name="connsiteX3" fmla="*/ 0 w 770147"/>
                <a:gd name="connsiteY3" fmla="*/ 5833599 h 5833599"/>
                <a:gd name="connsiteX4" fmla="*/ 0 w 770147"/>
                <a:gd name="connsiteY4" fmla="*/ 0 h 5833599"/>
                <a:gd name="connsiteX0" fmla="*/ 0 w 770147"/>
                <a:gd name="connsiteY0" fmla="*/ 0 h 5639226"/>
                <a:gd name="connsiteX1" fmla="*/ 770147 w 770147"/>
                <a:gd name="connsiteY1" fmla="*/ 0 h 5639226"/>
                <a:gd name="connsiteX2" fmla="*/ 767686 w 770147"/>
                <a:gd name="connsiteY2" fmla="*/ 5639226 h 5639226"/>
                <a:gd name="connsiteX3" fmla="*/ 19354 w 770147"/>
                <a:gd name="connsiteY3" fmla="*/ 5232985 h 5639226"/>
                <a:gd name="connsiteX4" fmla="*/ 0 w 770147"/>
                <a:gd name="connsiteY4" fmla="*/ 0 h 5639226"/>
                <a:gd name="connsiteX0" fmla="*/ 0 w 768183"/>
                <a:gd name="connsiteY0" fmla="*/ 0 h 5639226"/>
                <a:gd name="connsiteX1" fmla="*/ 768183 w 768183"/>
                <a:gd name="connsiteY1" fmla="*/ 296533 h 5639226"/>
                <a:gd name="connsiteX2" fmla="*/ 767686 w 768183"/>
                <a:gd name="connsiteY2" fmla="*/ 5639226 h 5639226"/>
                <a:gd name="connsiteX3" fmla="*/ 19354 w 768183"/>
                <a:gd name="connsiteY3" fmla="*/ 5232985 h 5639226"/>
                <a:gd name="connsiteX4" fmla="*/ 0 w 768183"/>
                <a:gd name="connsiteY4" fmla="*/ 0 h 5639226"/>
                <a:gd name="connsiteX0" fmla="*/ 3662 w 750488"/>
                <a:gd name="connsiteY0" fmla="*/ 1132644 h 5342693"/>
                <a:gd name="connsiteX1" fmla="*/ 750488 w 750488"/>
                <a:gd name="connsiteY1" fmla="*/ 0 h 5342693"/>
                <a:gd name="connsiteX2" fmla="*/ 749991 w 750488"/>
                <a:gd name="connsiteY2" fmla="*/ 5342693 h 5342693"/>
                <a:gd name="connsiteX3" fmla="*/ 1659 w 750488"/>
                <a:gd name="connsiteY3" fmla="*/ 4936452 h 5342693"/>
                <a:gd name="connsiteX4" fmla="*/ 3662 w 750488"/>
                <a:gd name="connsiteY4" fmla="*/ 1132644 h 5342693"/>
                <a:gd name="connsiteX0" fmla="*/ 4323 w 750425"/>
                <a:gd name="connsiteY0" fmla="*/ 1254342 h 5342693"/>
                <a:gd name="connsiteX1" fmla="*/ 750425 w 750425"/>
                <a:gd name="connsiteY1" fmla="*/ 0 h 5342693"/>
                <a:gd name="connsiteX2" fmla="*/ 749928 w 750425"/>
                <a:gd name="connsiteY2" fmla="*/ 5342693 h 5342693"/>
                <a:gd name="connsiteX3" fmla="*/ 1596 w 750425"/>
                <a:gd name="connsiteY3" fmla="*/ 4936452 h 5342693"/>
                <a:gd name="connsiteX4" fmla="*/ 4323 w 750425"/>
                <a:gd name="connsiteY4" fmla="*/ 1254342 h 534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25" h="5342693">
                  <a:moveTo>
                    <a:pt x="4323" y="1254342"/>
                  </a:moveTo>
                  <a:lnTo>
                    <a:pt x="750425" y="0"/>
                  </a:lnTo>
                  <a:cubicBezTo>
                    <a:pt x="749605" y="1879742"/>
                    <a:pt x="750748" y="3462951"/>
                    <a:pt x="749928" y="5342693"/>
                  </a:cubicBezTo>
                  <a:lnTo>
                    <a:pt x="1596" y="4936452"/>
                  </a:lnTo>
                  <a:cubicBezTo>
                    <a:pt x="-4855" y="3192124"/>
                    <a:pt x="10774" y="2998670"/>
                    <a:pt x="4323" y="1254342"/>
                  </a:cubicBezTo>
                  <a:close/>
                </a:path>
              </a:pathLst>
            </a:custGeom>
            <a:solidFill>
              <a:srgbClr val="2FABE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757F89DE-6419-44BD-8FDA-48844AA21973}"/>
                </a:ext>
              </a:extLst>
            </p:cNvPr>
            <p:cNvSpPr/>
            <p:nvPr/>
          </p:nvSpPr>
          <p:spPr>
            <a:xfrm rot="19785685">
              <a:off x="188121" y="3665779"/>
              <a:ext cx="765487" cy="3683893"/>
            </a:xfrm>
            <a:custGeom>
              <a:avLst/>
              <a:gdLst>
                <a:gd name="connsiteX0" fmla="*/ 0 w 770147"/>
                <a:gd name="connsiteY0" fmla="*/ 0 h 3986939"/>
                <a:gd name="connsiteX1" fmla="*/ 770147 w 770147"/>
                <a:gd name="connsiteY1" fmla="*/ 0 h 3986939"/>
                <a:gd name="connsiteX2" fmla="*/ 770147 w 770147"/>
                <a:gd name="connsiteY2" fmla="*/ 3986939 h 3986939"/>
                <a:gd name="connsiteX3" fmla="*/ 0 w 770147"/>
                <a:gd name="connsiteY3" fmla="*/ 3986939 h 3986939"/>
                <a:gd name="connsiteX4" fmla="*/ 0 w 770147"/>
                <a:gd name="connsiteY4" fmla="*/ 0 h 3986939"/>
                <a:gd name="connsiteX0" fmla="*/ 0 w 770147"/>
                <a:gd name="connsiteY0" fmla="*/ 0 h 3986939"/>
                <a:gd name="connsiteX1" fmla="*/ 770147 w 770147"/>
                <a:gd name="connsiteY1" fmla="*/ 0 h 3986939"/>
                <a:gd name="connsiteX2" fmla="*/ 766654 w 770147"/>
                <a:gd name="connsiteY2" fmla="*/ 3775425 h 3986939"/>
                <a:gd name="connsiteX3" fmla="*/ 0 w 770147"/>
                <a:gd name="connsiteY3" fmla="*/ 3986939 h 3986939"/>
                <a:gd name="connsiteX4" fmla="*/ 0 w 770147"/>
                <a:gd name="connsiteY4" fmla="*/ 0 h 3986939"/>
                <a:gd name="connsiteX0" fmla="*/ 0 w 770147"/>
                <a:gd name="connsiteY0" fmla="*/ 0 h 3775425"/>
                <a:gd name="connsiteX1" fmla="*/ 770147 w 770147"/>
                <a:gd name="connsiteY1" fmla="*/ 0 h 3775425"/>
                <a:gd name="connsiteX2" fmla="*/ 766654 w 770147"/>
                <a:gd name="connsiteY2" fmla="*/ 3775425 h 3775425"/>
                <a:gd name="connsiteX3" fmla="*/ 1510 w 770147"/>
                <a:gd name="connsiteY3" fmla="*/ 3331824 h 3775425"/>
                <a:gd name="connsiteX4" fmla="*/ 0 w 770147"/>
                <a:gd name="connsiteY4" fmla="*/ 0 h 3775425"/>
                <a:gd name="connsiteX0" fmla="*/ 0 w 766963"/>
                <a:gd name="connsiteY0" fmla="*/ 0 h 3775425"/>
                <a:gd name="connsiteX1" fmla="*/ 766406 w 766963"/>
                <a:gd name="connsiteY1" fmla="*/ 91532 h 3775425"/>
                <a:gd name="connsiteX2" fmla="*/ 766654 w 766963"/>
                <a:gd name="connsiteY2" fmla="*/ 3775425 h 3775425"/>
                <a:gd name="connsiteX3" fmla="*/ 1510 w 766963"/>
                <a:gd name="connsiteY3" fmla="*/ 3331824 h 3775425"/>
                <a:gd name="connsiteX4" fmla="*/ 0 w 766963"/>
                <a:gd name="connsiteY4" fmla="*/ 0 h 3775425"/>
                <a:gd name="connsiteX0" fmla="*/ 4436 w 765487"/>
                <a:gd name="connsiteY0" fmla="*/ 1279028 h 3683893"/>
                <a:gd name="connsiteX1" fmla="*/ 764930 w 765487"/>
                <a:gd name="connsiteY1" fmla="*/ 0 h 3683893"/>
                <a:gd name="connsiteX2" fmla="*/ 765178 w 765487"/>
                <a:gd name="connsiteY2" fmla="*/ 3683893 h 3683893"/>
                <a:gd name="connsiteX3" fmla="*/ 34 w 765487"/>
                <a:gd name="connsiteY3" fmla="*/ 3240292 h 3683893"/>
                <a:gd name="connsiteX4" fmla="*/ 4436 w 765487"/>
                <a:gd name="connsiteY4" fmla="*/ 1279028 h 368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487" h="3683893">
                  <a:moveTo>
                    <a:pt x="4436" y="1279028"/>
                  </a:moveTo>
                  <a:lnTo>
                    <a:pt x="764930" y="0"/>
                  </a:lnTo>
                  <a:cubicBezTo>
                    <a:pt x="763766" y="1258475"/>
                    <a:pt x="766342" y="2425418"/>
                    <a:pt x="765178" y="3683893"/>
                  </a:cubicBezTo>
                  <a:lnTo>
                    <a:pt x="34" y="3240292"/>
                  </a:lnTo>
                  <a:cubicBezTo>
                    <a:pt x="-469" y="2129684"/>
                    <a:pt x="4939" y="2389636"/>
                    <a:pt x="4436" y="1279028"/>
                  </a:cubicBezTo>
                  <a:close/>
                </a:path>
              </a:pathLst>
            </a:custGeom>
            <a:solidFill>
              <a:srgbClr val="1B8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E6C62233-C775-4ABA-8E7F-4C069C656D94}"/>
                </a:ext>
              </a:extLst>
            </p:cNvPr>
            <p:cNvSpPr/>
            <p:nvPr/>
          </p:nvSpPr>
          <p:spPr>
            <a:xfrm rot="19785685">
              <a:off x="-310527" y="5311571"/>
              <a:ext cx="846462" cy="1947231"/>
            </a:xfrm>
            <a:custGeom>
              <a:avLst/>
              <a:gdLst>
                <a:gd name="connsiteX0" fmla="*/ 0 w 770147"/>
                <a:gd name="connsiteY0" fmla="*/ 0 h 2109724"/>
                <a:gd name="connsiteX1" fmla="*/ 770147 w 770147"/>
                <a:gd name="connsiteY1" fmla="*/ 0 h 2109724"/>
                <a:gd name="connsiteX2" fmla="*/ 770147 w 770147"/>
                <a:gd name="connsiteY2" fmla="*/ 2109724 h 2109724"/>
                <a:gd name="connsiteX3" fmla="*/ 0 w 770147"/>
                <a:gd name="connsiteY3" fmla="*/ 2109724 h 2109724"/>
                <a:gd name="connsiteX4" fmla="*/ 0 w 770147"/>
                <a:gd name="connsiteY4" fmla="*/ 0 h 2109724"/>
                <a:gd name="connsiteX0" fmla="*/ 0 w 770147"/>
                <a:gd name="connsiteY0" fmla="*/ 0 h 2109724"/>
                <a:gd name="connsiteX1" fmla="*/ 770147 w 770147"/>
                <a:gd name="connsiteY1" fmla="*/ 0 h 2109724"/>
                <a:gd name="connsiteX2" fmla="*/ 765992 w 770147"/>
                <a:gd name="connsiteY2" fmla="*/ 1975000 h 2109724"/>
                <a:gd name="connsiteX3" fmla="*/ 0 w 770147"/>
                <a:gd name="connsiteY3" fmla="*/ 2109724 h 2109724"/>
                <a:gd name="connsiteX4" fmla="*/ 0 w 770147"/>
                <a:gd name="connsiteY4" fmla="*/ 0 h 2109724"/>
                <a:gd name="connsiteX0" fmla="*/ 75963 w 846110"/>
                <a:gd name="connsiteY0" fmla="*/ 0 h 1975000"/>
                <a:gd name="connsiteX1" fmla="*/ 846110 w 846110"/>
                <a:gd name="connsiteY1" fmla="*/ 0 h 1975000"/>
                <a:gd name="connsiteX2" fmla="*/ 841955 w 846110"/>
                <a:gd name="connsiteY2" fmla="*/ 1975000 h 1975000"/>
                <a:gd name="connsiteX3" fmla="*/ 0 w 846110"/>
                <a:gd name="connsiteY3" fmla="*/ 1464575 h 1975000"/>
                <a:gd name="connsiteX4" fmla="*/ 75963 w 846110"/>
                <a:gd name="connsiteY4" fmla="*/ 0 h 1975000"/>
                <a:gd name="connsiteX0" fmla="*/ 75963 w 846462"/>
                <a:gd name="connsiteY0" fmla="*/ 0 h 1975000"/>
                <a:gd name="connsiteX1" fmla="*/ 846462 w 846462"/>
                <a:gd name="connsiteY1" fmla="*/ 27769 h 1975000"/>
                <a:gd name="connsiteX2" fmla="*/ 841955 w 846462"/>
                <a:gd name="connsiteY2" fmla="*/ 1975000 h 1975000"/>
                <a:gd name="connsiteX3" fmla="*/ 0 w 846462"/>
                <a:gd name="connsiteY3" fmla="*/ 1464575 h 1975000"/>
                <a:gd name="connsiteX4" fmla="*/ 75963 w 846462"/>
                <a:gd name="connsiteY4" fmla="*/ 0 h 1975000"/>
                <a:gd name="connsiteX0" fmla="*/ 75011 w 846462"/>
                <a:gd name="connsiteY0" fmla="*/ 1316741 h 1947231"/>
                <a:gd name="connsiteX1" fmla="*/ 846462 w 846462"/>
                <a:gd name="connsiteY1" fmla="*/ 0 h 1947231"/>
                <a:gd name="connsiteX2" fmla="*/ 841955 w 846462"/>
                <a:gd name="connsiteY2" fmla="*/ 1947231 h 1947231"/>
                <a:gd name="connsiteX3" fmla="*/ 0 w 846462"/>
                <a:gd name="connsiteY3" fmla="*/ 1436806 h 1947231"/>
                <a:gd name="connsiteX4" fmla="*/ 75011 w 846462"/>
                <a:gd name="connsiteY4" fmla="*/ 1316741 h 194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462" h="1947231">
                  <a:moveTo>
                    <a:pt x="75011" y="1316741"/>
                  </a:moveTo>
                  <a:lnTo>
                    <a:pt x="846462" y="0"/>
                  </a:lnTo>
                  <a:cubicBezTo>
                    <a:pt x="844960" y="649077"/>
                    <a:pt x="843457" y="1298154"/>
                    <a:pt x="841955" y="1947231"/>
                  </a:cubicBezTo>
                  <a:lnTo>
                    <a:pt x="0" y="1436806"/>
                  </a:lnTo>
                  <a:lnTo>
                    <a:pt x="75011" y="1316741"/>
                  </a:lnTo>
                  <a:close/>
                </a:path>
              </a:pathLst>
            </a:custGeom>
            <a:solidFill>
              <a:srgbClr val="136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343">
            <a:extLst>
              <a:ext uri="{FF2B5EF4-FFF2-40B4-BE49-F238E27FC236}">
                <a16:creationId xmlns:a16="http://schemas.microsoft.com/office/drawing/2014/main" id="{EF4BEAE8-E461-46E2-8F7A-8EDB5FE11E92}"/>
              </a:ext>
            </a:extLst>
          </p:cNvPr>
          <p:cNvSpPr txBox="1">
            <a:spLocks/>
          </p:cNvSpPr>
          <p:nvPr/>
        </p:nvSpPr>
        <p:spPr>
          <a:xfrm>
            <a:off x="-868" y="6549839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BFC56E19-EE9F-4686-B666-5BCC24651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792229"/>
              </p:ext>
            </p:extLst>
          </p:nvPr>
        </p:nvGraphicFramePr>
        <p:xfrm>
          <a:off x="880837" y="1354494"/>
          <a:ext cx="11118890" cy="531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78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 uiExpand="1">
        <p:bldSub>
          <a:bldChart bld="category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lgGrid">
          <a:fgClr>
            <a:srgbClr val="2FABE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4784078-B530-4C51-8936-92D7E7716669}"/>
              </a:ext>
            </a:extLst>
          </p:cNvPr>
          <p:cNvSpPr/>
          <p:nvPr/>
        </p:nvSpPr>
        <p:spPr>
          <a:xfrm rot="5400000">
            <a:off x="5348288" y="14287"/>
            <a:ext cx="6858000" cy="6829425"/>
          </a:xfrm>
          <a:prstGeom prst="homePlate">
            <a:avLst>
              <a:gd name="adj" fmla="val 0"/>
            </a:avLst>
          </a:prstGeom>
          <a:solidFill>
            <a:srgbClr val="C5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3B663FD-E37C-4D48-A31E-2F6387722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11284175" y="5906392"/>
            <a:ext cx="907825" cy="7868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DB3858-D8C2-4BD8-A7A8-5AFEFA02B9A2}"/>
              </a:ext>
            </a:extLst>
          </p:cNvPr>
          <p:cNvSpPr txBox="1"/>
          <p:nvPr/>
        </p:nvSpPr>
        <p:spPr>
          <a:xfrm>
            <a:off x="5753100" y="1188488"/>
            <a:ext cx="6286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C8A23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Content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b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</a:br>
            <a:endParaRPr lang="en-US" sz="2400">
              <a:solidFill>
                <a:srgbClr val="14658A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EC8A23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Content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content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endParaRPr lang="en-US" sz="2400">
              <a:solidFill>
                <a:srgbClr val="14658A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EC8A23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rgbClr val="14658A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EC8A23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Content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14658A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14658A"/>
                </a:solidFill>
                <a:latin typeface="Abadi" panose="020B0604020104020204" pitchFamily="34" charset="0"/>
              </a:rPr>
              <a:t>.</a:t>
            </a:r>
          </a:p>
        </p:txBody>
      </p:sp>
      <p:pic>
        <p:nvPicPr>
          <p:cNvPr id="18" name="Picture 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7ACADD7-5E75-4AE0-AC2D-62FB007FD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1" b="8940"/>
          <a:stretch/>
        </p:blipFill>
        <p:spPr>
          <a:xfrm>
            <a:off x="8330685" y="5998095"/>
            <a:ext cx="2915389" cy="476716"/>
          </a:xfrm>
          <a:prstGeom prst="rect">
            <a:avLst/>
          </a:prstGeom>
        </p:spPr>
      </p:pic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8EC65339-562A-4363-ABF7-87970B52C0C3}"/>
              </a:ext>
            </a:extLst>
          </p:cNvPr>
          <p:cNvSpPr/>
          <p:nvPr/>
        </p:nvSpPr>
        <p:spPr>
          <a:xfrm rot="5400000">
            <a:off x="-744810" y="756924"/>
            <a:ext cx="6858000" cy="5362575"/>
          </a:xfrm>
          <a:prstGeom prst="homePlate">
            <a:avLst>
              <a:gd name="adj" fmla="val 0"/>
            </a:avLst>
          </a:prstGeom>
          <a:solidFill>
            <a:srgbClr val="2FABE1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31B5E-AE8A-4A8E-90B0-CB3C406D436C}"/>
              </a:ext>
            </a:extLst>
          </p:cNvPr>
          <p:cNvSpPr txBox="1"/>
          <p:nvPr/>
        </p:nvSpPr>
        <p:spPr>
          <a:xfrm>
            <a:off x="558941" y="1149138"/>
            <a:ext cx="5010149" cy="471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8800" b="1">
                <a:solidFill>
                  <a:schemeClr val="bg1"/>
                </a:solidFill>
                <a:latin typeface="Abadi" panose="020B0604020104020204" pitchFamily="34" charset="0"/>
              </a:rPr>
              <a:t>Big Title Big Title Big </a:t>
            </a:r>
            <a:r>
              <a:rPr lang="en-US" sz="8800" b="1" err="1">
                <a:solidFill>
                  <a:schemeClr val="bg1"/>
                </a:solidFill>
                <a:latin typeface="Abadi" panose="020B0604020104020204" pitchFamily="34" charset="0"/>
              </a:rPr>
              <a:t>Big</a:t>
            </a:r>
            <a:r>
              <a:rPr lang="en-US" sz="8800" b="1">
                <a:solidFill>
                  <a:schemeClr val="bg1"/>
                </a:solidFill>
                <a:latin typeface="Abadi" panose="020B0604020104020204" pitchFamily="34" charset="0"/>
              </a:rPr>
              <a:t>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BDCC16-17B0-48EA-92C1-A1070D6E0920}"/>
              </a:ext>
            </a:extLst>
          </p:cNvPr>
          <p:cNvSpPr/>
          <p:nvPr/>
        </p:nvSpPr>
        <p:spPr>
          <a:xfrm>
            <a:off x="0" y="-1"/>
            <a:ext cx="12192000" cy="133351"/>
          </a:xfrm>
          <a:prstGeom prst="rect">
            <a:avLst/>
          </a:prstGeom>
          <a:solidFill>
            <a:srgbClr val="146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A8AB7-7E67-48A2-BCF1-43C08E23CCE6}"/>
              </a:ext>
            </a:extLst>
          </p:cNvPr>
          <p:cNvSpPr/>
          <p:nvPr/>
        </p:nvSpPr>
        <p:spPr>
          <a:xfrm>
            <a:off x="0" y="6753677"/>
            <a:ext cx="12192000" cy="133351"/>
          </a:xfrm>
          <a:prstGeom prst="rect">
            <a:avLst/>
          </a:prstGeom>
          <a:solidFill>
            <a:srgbClr val="146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36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lgGrid">
          <a:fgClr>
            <a:srgbClr val="70B347"/>
          </a:fgClr>
          <a:bgClr>
            <a:srgbClr val="6AA94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4784078-B530-4C51-8936-92D7E7716669}"/>
              </a:ext>
            </a:extLst>
          </p:cNvPr>
          <p:cNvSpPr/>
          <p:nvPr/>
        </p:nvSpPr>
        <p:spPr>
          <a:xfrm rot="5400000">
            <a:off x="5348288" y="14287"/>
            <a:ext cx="6858000" cy="6829425"/>
          </a:xfrm>
          <a:prstGeom prst="homePlate">
            <a:avLst>
              <a:gd name="adj" fmla="val 0"/>
            </a:avLst>
          </a:pr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DB3858-D8C2-4BD8-A7A8-5AFEFA02B9A2}"/>
              </a:ext>
            </a:extLst>
          </p:cNvPr>
          <p:cNvSpPr txBox="1"/>
          <p:nvPr/>
        </p:nvSpPr>
        <p:spPr>
          <a:xfrm>
            <a:off x="5753100" y="1188488"/>
            <a:ext cx="6286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C8A23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Content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b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</a:br>
            <a:endParaRPr lang="en-US" sz="2400">
              <a:solidFill>
                <a:srgbClr val="375723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EC8A23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Content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content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endParaRPr lang="en-US" sz="2400">
              <a:solidFill>
                <a:srgbClr val="375723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EC8A23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rgbClr val="375723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EC8A23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Content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 </a:t>
            </a:r>
            <a:r>
              <a:rPr lang="en-US" sz="2400" err="1">
                <a:solidFill>
                  <a:srgbClr val="375723"/>
                </a:solidFill>
                <a:latin typeface="Abadi" panose="020B0604020104020204" pitchFamily="34" charset="0"/>
              </a:rPr>
              <a:t>content</a:t>
            </a:r>
            <a:r>
              <a:rPr lang="en-US" sz="2400">
                <a:solidFill>
                  <a:srgbClr val="375723"/>
                </a:solidFill>
                <a:latin typeface="Abadi" panose="020B0604020104020204" pitchFamily="34" charset="0"/>
              </a:rPr>
              <a:t>.</a:t>
            </a:r>
          </a:p>
        </p:txBody>
      </p:sp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20778F2-1495-4F75-9638-3E68F99F1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11284175" y="5906392"/>
            <a:ext cx="907825" cy="786806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3E25045-3228-4514-BB79-9E5C08B04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1" b="8940"/>
          <a:stretch/>
        </p:blipFill>
        <p:spPr>
          <a:xfrm>
            <a:off x="8330685" y="5998095"/>
            <a:ext cx="2915389" cy="476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C62175-422B-40BC-9683-8BF923E15486}"/>
              </a:ext>
            </a:extLst>
          </p:cNvPr>
          <p:cNvSpPr txBox="1"/>
          <p:nvPr/>
        </p:nvSpPr>
        <p:spPr>
          <a:xfrm>
            <a:off x="558941" y="1149138"/>
            <a:ext cx="5010149" cy="471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8800" b="1">
                <a:solidFill>
                  <a:schemeClr val="bg1"/>
                </a:solidFill>
                <a:latin typeface="Abadi" panose="020B0604020104020204" pitchFamily="34" charset="0"/>
              </a:rPr>
              <a:t>Big Title Big Title Big </a:t>
            </a:r>
            <a:r>
              <a:rPr lang="en-US" sz="8800" b="1" err="1">
                <a:solidFill>
                  <a:schemeClr val="bg1"/>
                </a:solidFill>
                <a:latin typeface="Abadi" panose="020B0604020104020204" pitchFamily="34" charset="0"/>
              </a:rPr>
              <a:t>Big</a:t>
            </a:r>
            <a:r>
              <a:rPr lang="en-US" sz="8800" b="1">
                <a:solidFill>
                  <a:schemeClr val="bg1"/>
                </a:solidFill>
                <a:latin typeface="Abadi" panose="020B0604020104020204" pitchFamily="34" charset="0"/>
              </a:rPr>
              <a:t>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5DEBEB-8228-480B-A587-4ACE02BCD782}"/>
              </a:ext>
            </a:extLst>
          </p:cNvPr>
          <p:cNvSpPr/>
          <p:nvPr/>
        </p:nvSpPr>
        <p:spPr>
          <a:xfrm>
            <a:off x="0" y="-1"/>
            <a:ext cx="12192000" cy="133351"/>
          </a:xfrm>
          <a:prstGeom prst="rect">
            <a:avLst/>
          </a:prstGeom>
          <a:solidFill>
            <a:srgbClr val="37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7B6FED-1506-4391-B293-8A277FC6F862}"/>
              </a:ext>
            </a:extLst>
          </p:cNvPr>
          <p:cNvSpPr/>
          <p:nvPr/>
        </p:nvSpPr>
        <p:spPr>
          <a:xfrm>
            <a:off x="0" y="6753677"/>
            <a:ext cx="12192000" cy="133351"/>
          </a:xfrm>
          <a:prstGeom prst="rect">
            <a:avLst/>
          </a:prstGeom>
          <a:solidFill>
            <a:srgbClr val="37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68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F41103D-CFA7-4D82-9357-9204978A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241" y="3139563"/>
            <a:ext cx="2628900" cy="12573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1450AA1-CE4F-4348-AAFA-43A53A5EB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993" y="5334487"/>
            <a:ext cx="4713740" cy="9064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0B7213-450A-4633-8729-AC74C3B40052}"/>
              </a:ext>
            </a:extLst>
          </p:cNvPr>
          <p:cNvSpPr txBox="1"/>
          <p:nvPr/>
        </p:nvSpPr>
        <p:spPr>
          <a:xfrm>
            <a:off x="4203290" y="162232"/>
            <a:ext cx="435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GRAPHICS LIBRARY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A72301-F4C4-4FA8-AC66-6931430CAD6E}"/>
              </a:ext>
            </a:extLst>
          </p:cNvPr>
          <p:cNvSpPr/>
          <p:nvPr/>
        </p:nvSpPr>
        <p:spPr>
          <a:xfrm>
            <a:off x="6371303" y="811161"/>
            <a:ext cx="5820697" cy="6046839"/>
          </a:xfrm>
          <a:prstGeom prst="rect">
            <a:avLst/>
          </a:prstGeom>
          <a:solidFill>
            <a:srgbClr val="9A4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80599E8-B4CE-4DFA-93EB-D8F9C5249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24" y="1275384"/>
            <a:ext cx="4194058" cy="2009398"/>
          </a:xfrm>
          <a:prstGeom prst="rect">
            <a:avLst/>
          </a:prstGeom>
        </p:spPr>
      </p:pic>
      <p:pic>
        <p:nvPicPr>
          <p:cNvPr id="21" name="Picture 2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EE0658A-7133-4DAF-8528-83A9BCF1C6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8266778" y="3901807"/>
            <a:ext cx="2698955" cy="23391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1377CD-321F-4DE4-BB9D-E2ADC8BC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33" y="4245312"/>
            <a:ext cx="2450456" cy="24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E9FBCC9-EF4C-4E2E-8951-EF3EEBD257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8599" y="897693"/>
            <a:ext cx="1472089" cy="16305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C3397D-660D-431D-AC14-5A95D700F863}"/>
              </a:ext>
            </a:extLst>
          </p:cNvPr>
          <p:cNvSpPr txBox="1"/>
          <p:nvPr/>
        </p:nvSpPr>
        <p:spPr>
          <a:xfrm>
            <a:off x="1055647" y="773910"/>
            <a:ext cx="2450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Blue: </a:t>
            </a:r>
            <a:r>
              <a:rPr lang="en-US" b="1">
                <a:solidFill>
                  <a:srgbClr val="2FABE1"/>
                </a:solidFill>
              </a:rPr>
              <a:t>#2FABE1</a:t>
            </a:r>
          </a:p>
          <a:p>
            <a:r>
              <a:rPr lang="en-US"/>
              <a:t>Dark Blue: </a:t>
            </a:r>
            <a:r>
              <a:rPr lang="en-US" b="1">
                <a:solidFill>
                  <a:srgbClr val="273D92"/>
                </a:solidFill>
              </a:rPr>
              <a:t>#273D92</a:t>
            </a:r>
            <a:endParaRPr lang="en-US"/>
          </a:p>
          <a:p>
            <a:r>
              <a:rPr lang="en-US"/>
              <a:t>Orange: </a:t>
            </a:r>
            <a:r>
              <a:rPr lang="en-US" b="1">
                <a:solidFill>
                  <a:srgbClr val="EC7425"/>
                </a:solidFill>
              </a:rPr>
              <a:t>#EC7425</a:t>
            </a:r>
          </a:p>
          <a:p>
            <a:r>
              <a:rPr lang="en-US"/>
              <a:t>Green</a:t>
            </a:r>
            <a:r>
              <a:rPr lang="en-US">
                <a:solidFill>
                  <a:srgbClr val="009649"/>
                </a:solidFill>
              </a:rPr>
              <a:t>: </a:t>
            </a:r>
            <a:r>
              <a:rPr lang="en-US" b="1">
                <a:solidFill>
                  <a:srgbClr val="009649"/>
                </a:solidFill>
              </a:rPr>
              <a:t>#009649</a:t>
            </a:r>
          </a:p>
          <a:p>
            <a:r>
              <a:rPr lang="en-US"/>
              <a:t>Light Green</a:t>
            </a:r>
            <a:r>
              <a:rPr lang="en-US">
                <a:solidFill>
                  <a:srgbClr val="009649"/>
                </a:solidFill>
              </a:rPr>
              <a:t>: </a:t>
            </a:r>
            <a:r>
              <a:rPr lang="en-US" b="1">
                <a:solidFill>
                  <a:srgbClr val="6AAA37"/>
                </a:solidFill>
              </a:rPr>
              <a:t>#6AA943</a:t>
            </a:r>
          </a:p>
          <a:p>
            <a:r>
              <a:rPr lang="en-US"/>
              <a:t>Purple: </a:t>
            </a:r>
            <a:r>
              <a:rPr lang="en-US" b="1">
                <a:solidFill>
                  <a:srgbClr val="9A4299"/>
                </a:solidFill>
              </a:rPr>
              <a:t>#9A4299</a:t>
            </a:r>
            <a:r>
              <a:rPr 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372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5CDC79C8-D736-4ADE-8B3D-16355EF31B72}"/>
              </a:ext>
            </a:extLst>
          </p:cNvPr>
          <p:cNvSpPr/>
          <p:nvPr/>
        </p:nvSpPr>
        <p:spPr>
          <a:xfrm rot="16200000">
            <a:off x="1003282" y="1055983"/>
            <a:ext cx="1630545" cy="1472087"/>
          </a:xfrm>
          <a:prstGeom prst="hexagon">
            <a:avLst>
              <a:gd name="adj" fmla="val 27562"/>
              <a:gd name="vf" fmla="val 115470"/>
            </a:avLst>
          </a:prstGeom>
          <a:gradFill>
            <a:gsLst>
              <a:gs pos="0">
                <a:schemeClr val="bg1"/>
              </a:gs>
              <a:gs pos="100000">
                <a:srgbClr val="F8F8F8"/>
              </a:gs>
            </a:gsLst>
            <a:lin ang="8400000" scaled="0"/>
          </a:gradFill>
          <a:ln>
            <a:noFill/>
          </a:ln>
          <a:effectLst>
            <a:outerShdw blurRad="50800" dist="63500" dir="7800000" algn="t" rotWithShape="0">
              <a:prstClr val="black">
                <a:alpha val="25000"/>
              </a:prstClr>
            </a:outerShdw>
          </a:effectLst>
          <a:scene3d>
            <a:camera prst="orthographicFront"/>
            <a:lightRig rig="soft" dir="t">
              <a:rot lat="0" lon="0" rev="5400000"/>
            </a:lightRig>
          </a:scene3d>
          <a:sp3d extrusionH="6350">
            <a:bevelT w="25400" h="12700" prst="angle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986943-8778-4D13-A6AD-A290558213C2}"/>
              </a:ext>
            </a:extLst>
          </p:cNvPr>
          <p:cNvGrpSpPr/>
          <p:nvPr/>
        </p:nvGrpSpPr>
        <p:grpSpPr>
          <a:xfrm>
            <a:off x="1614013" y="3991409"/>
            <a:ext cx="1472087" cy="1877761"/>
            <a:chOff x="1614013" y="3991409"/>
            <a:chExt cx="1472087" cy="1877761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544BF78A-9629-4D4F-8253-3D47B47EC33E}"/>
                </a:ext>
              </a:extLst>
            </p:cNvPr>
            <p:cNvSpPr/>
            <p:nvPr/>
          </p:nvSpPr>
          <p:spPr>
            <a:xfrm rot="16200000">
              <a:off x="1534784" y="4317854"/>
              <a:ext cx="1630545" cy="1472087"/>
            </a:xfrm>
            <a:prstGeom prst="hexagon">
              <a:avLst>
                <a:gd name="adj" fmla="val 27562"/>
                <a:gd name="vf" fmla="val 115470"/>
              </a:avLst>
            </a:prstGeom>
            <a:solidFill>
              <a:schemeClr val="bg1"/>
            </a:solidFill>
            <a:ln w="38100">
              <a:solidFill>
                <a:srgbClr val="2FABE1"/>
              </a:solidFill>
            </a:ln>
            <a:effectLst/>
            <a:scene3d>
              <a:camera prst="orthographicFront"/>
              <a:lightRig rig="soft" dir="t">
                <a:rot lat="0" lon="0" rev="5400000"/>
              </a:lightRig>
            </a:scene3d>
            <a:sp3d extrusionH="6350"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36FE97-E9FC-4085-AAAB-68BF43321805}"/>
                </a:ext>
              </a:extLst>
            </p:cNvPr>
            <p:cNvSpPr/>
            <p:nvPr/>
          </p:nvSpPr>
          <p:spPr>
            <a:xfrm>
              <a:off x="2124075" y="4061873"/>
              <a:ext cx="486003" cy="4860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FA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A5D30E-6149-4010-8A0A-0CA19FEE68B7}"/>
                </a:ext>
              </a:extLst>
            </p:cNvPr>
            <p:cNvSpPr txBox="1"/>
            <p:nvPr/>
          </p:nvSpPr>
          <p:spPr>
            <a:xfrm>
              <a:off x="2143125" y="3991409"/>
              <a:ext cx="411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badi" panose="020B0604020104020204" pitchFamily="34" charset="0"/>
                </a:rPr>
                <a:t>1</a:t>
              </a:r>
              <a:endParaRPr lang="en-US" b="1">
                <a:latin typeface="Abadi" panose="020B0604020104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EDC64D-FF5A-4C84-B6CF-456C9C23E3DA}"/>
              </a:ext>
            </a:extLst>
          </p:cNvPr>
          <p:cNvGrpSpPr/>
          <p:nvPr/>
        </p:nvGrpSpPr>
        <p:grpSpPr>
          <a:xfrm>
            <a:off x="3596163" y="4060111"/>
            <a:ext cx="1472087" cy="1854232"/>
            <a:chOff x="3596163" y="4060111"/>
            <a:chExt cx="1472087" cy="1854232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AB02280-CB8B-4899-8A05-50B8821B504C}"/>
                </a:ext>
              </a:extLst>
            </p:cNvPr>
            <p:cNvSpPr/>
            <p:nvPr/>
          </p:nvSpPr>
          <p:spPr>
            <a:xfrm rot="16200000">
              <a:off x="3516934" y="4363027"/>
              <a:ext cx="1630545" cy="1472087"/>
            </a:xfrm>
            <a:prstGeom prst="hexagon">
              <a:avLst>
                <a:gd name="adj" fmla="val 27562"/>
                <a:gd name="vf" fmla="val 115470"/>
              </a:avLst>
            </a:prstGeom>
            <a:solidFill>
              <a:schemeClr val="bg1"/>
            </a:solidFill>
            <a:ln w="38100">
              <a:solidFill>
                <a:srgbClr val="EC7425"/>
              </a:solidFill>
            </a:ln>
            <a:effectLst/>
            <a:scene3d>
              <a:camera prst="orthographicFront"/>
              <a:lightRig rig="soft" dir="t">
                <a:rot lat="0" lon="0" rev="5400000"/>
              </a:lightRig>
            </a:scene3d>
            <a:sp3d extrusionH="6350"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E48E40-847C-4BDC-BAD5-25843D47ECD4}"/>
                </a:ext>
              </a:extLst>
            </p:cNvPr>
            <p:cNvSpPr/>
            <p:nvPr/>
          </p:nvSpPr>
          <p:spPr>
            <a:xfrm>
              <a:off x="4106225" y="4107046"/>
              <a:ext cx="486003" cy="4860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C74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D51ED1-98B1-461B-9E23-EB85A874A480}"/>
                </a:ext>
              </a:extLst>
            </p:cNvPr>
            <p:cNvSpPr txBox="1"/>
            <p:nvPr/>
          </p:nvSpPr>
          <p:spPr>
            <a:xfrm>
              <a:off x="4144325" y="4060111"/>
              <a:ext cx="411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Franklin Gothic Medium" panose="020B0603020102020204" pitchFamily="34" charset="0"/>
                </a:rPr>
                <a:t>2</a:t>
              </a:r>
              <a:endParaRPr lang="en-US" sz="1600" b="1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CB3ADC-C1A4-4800-9FA3-E13AD81841F6}"/>
              </a:ext>
            </a:extLst>
          </p:cNvPr>
          <p:cNvGrpSpPr/>
          <p:nvPr/>
        </p:nvGrpSpPr>
        <p:grpSpPr>
          <a:xfrm>
            <a:off x="5652843" y="4069636"/>
            <a:ext cx="1472087" cy="1844707"/>
            <a:chOff x="5652843" y="4069636"/>
            <a:chExt cx="1472087" cy="1844707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6BBA4680-8978-47F0-9A4B-BEF81A8A1DBE}"/>
                </a:ext>
              </a:extLst>
            </p:cNvPr>
            <p:cNvSpPr/>
            <p:nvPr/>
          </p:nvSpPr>
          <p:spPr>
            <a:xfrm rot="16200000">
              <a:off x="5573614" y="4363027"/>
              <a:ext cx="1630545" cy="1472087"/>
            </a:xfrm>
            <a:prstGeom prst="hexagon">
              <a:avLst>
                <a:gd name="adj" fmla="val 27562"/>
                <a:gd name="vf" fmla="val 115470"/>
              </a:avLst>
            </a:prstGeom>
            <a:solidFill>
              <a:schemeClr val="bg1"/>
            </a:solidFill>
            <a:ln w="38100">
              <a:solidFill>
                <a:srgbClr val="009649"/>
              </a:solidFill>
            </a:ln>
            <a:effectLst/>
            <a:scene3d>
              <a:camera prst="orthographicFront"/>
              <a:lightRig rig="soft" dir="t">
                <a:rot lat="0" lon="0" rev="5400000"/>
              </a:lightRig>
            </a:scene3d>
            <a:sp3d extrusionH="6350"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BF803A-104A-4C64-980B-E112CD42CCD2}"/>
                </a:ext>
              </a:extLst>
            </p:cNvPr>
            <p:cNvSpPr/>
            <p:nvPr/>
          </p:nvSpPr>
          <p:spPr>
            <a:xfrm>
              <a:off x="6162905" y="4107046"/>
              <a:ext cx="486003" cy="4860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B48381-F6FD-4C54-8B63-F99F932A2C99}"/>
                </a:ext>
              </a:extLst>
            </p:cNvPr>
            <p:cNvSpPr txBox="1"/>
            <p:nvPr/>
          </p:nvSpPr>
          <p:spPr>
            <a:xfrm>
              <a:off x="6207208" y="4069636"/>
              <a:ext cx="411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6D251A-7DAA-457C-8FF7-AE0F0043BD33}"/>
              </a:ext>
            </a:extLst>
          </p:cNvPr>
          <p:cNvGrpSpPr/>
          <p:nvPr/>
        </p:nvGrpSpPr>
        <p:grpSpPr>
          <a:xfrm>
            <a:off x="7959563" y="4078912"/>
            <a:ext cx="1472087" cy="1835431"/>
            <a:chOff x="7959563" y="4078912"/>
            <a:chExt cx="1472087" cy="1835431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0EA59B68-7967-4760-A19B-EDA9C87B9595}"/>
                </a:ext>
              </a:extLst>
            </p:cNvPr>
            <p:cNvSpPr/>
            <p:nvPr/>
          </p:nvSpPr>
          <p:spPr>
            <a:xfrm rot="16200000">
              <a:off x="7880334" y="4363027"/>
              <a:ext cx="1630545" cy="1472087"/>
            </a:xfrm>
            <a:prstGeom prst="hexagon">
              <a:avLst>
                <a:gd name="adj" fmla="val 27562"/>
                <a:gd name="vf" fmla="val 115470"/>
              </a:avLst>
            </a:prstGeom>
            <a:solidFill>
              <a:schemeClr val="bg1"/>
            </a:solidFill>
            <a:ln w="38100">
              <a:solidFill>
                <a:srgbClr val="9A4299"/>
              </a:solidFill>
            </a:ln>
            <a:effectLst/>
            <a:scene3d>
              <a:camera prst="orthographicFront"/>
              <a:lightRig rig="soft" dir="t">
                <a:rot lat="0" lon="0" rev="5400000"/>
              </a:lightRig>
            </a:scene3d>
            <a:sp3d extrusionH="6350"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8193568-2953-4AA9-B7ED-FA899367F4C9}"/>
                </a:ext>
              </a:extLst>
            </p:cNvPr>
            <p:cNvSpPr/>
            <p:nvPr/>
          </p:nvSpPr>
          <p:spPr>
            <a:xfrm>
              <a:off x="8469625" y="4107046"/>
              <a:ext cx="486003" cy="4860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A42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08F9B1-8D4D-4C12-A9B8-DF46EC8A283B}"/>
                </a:ext>
              </a:extLst>
            </p:cNvPr>
            <p:cNvSpPr txBox="1"/>
            <p:nvPr/>
          </p:nvSpPr>
          <p:spPr>
            <a:xfrm>
              <a:off x="8499394" y="4078912"/>
              <a:ext cx="411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Franklin Gothic Medium" panose="020B0603020102020204" pitchFamily="34" charset="0"/>
                </a:rPr>
                <a:t>4</a:t>
              </a:r>
            </a:p>
          </p:txBody>
        </p:sp>
      </p:grpSp>
      <p:sp>
        <p:nvSpPr>
          <p:cNvPr id="35" name="Hexagon 34">
            <a:extLst>
              <a:ext uri="{FF2B5EF4-FFF2-40B4-BE49-F238E27FC236}">
                <a16:creationId xmlns:a16="http://schemas.microsoft.com/office/drawing/2014/main" id="{88FF50E2-BF77-407E-9F48-FF279034FB8F}"/>
              </a:ext>
            </a:extLst>
          </p:cNvPr>
          <p:cNvSpPr/>
          <p:nvPr/>
        </p:nvSpPr>
        <p:spPr>
          <a:xfrm rot="16200000">
            <a:off x="6450865" y="1419802"/>
            <a:ext cx="1630545" cy="1472087"/>
          </a:xfrm>
          <a:prstGeom prst="hexagon">
            <a:avLst>
              <a:gd name="adj" fmla="val 27562"/>
              <a:gd name="vf" fmla="val 115470"/>
            </a:avLst>
          </a:prstGeom>
          <a:solidFill>
            <a:schemeClr val="bg1"/>
          </a:solidFill>
          <a:ln w="111125">
            <a:gradFill>
              <a:gsLst>
                <a:gs pos="0">
                  <a:srgbClr val="2FABE1"/>
                </a:gs>
                <a:gs pos="100000">
                  <a:srgbClr val="A658A3"/>
                </a:gs>
              </a:gsLst>
              <a:lin ang="5400000" scaled="1"/>
            </a:gradFill>
            <a:prstDash val="sysDot"/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301077A3-6605-4E12-9FD8-1204BBBE12BE}"/>
              </a:ext>
            </a:extLst>
          </p:cNvPr>
          <p:cNvSpPr/>
          <p:nvPr/>
        </p:nvSpPr>
        <p:spPr>
          <a:xfrm rot="16200000">
            <a:off x="8633397" y="1871256"/>
            <a:ext cx="1630545" cy="1472087"/>
          </a:xfrm>
          <a:prstGeom prst="hexagon">
            <a:avLst>
              <a:gd name="adj" fmla="val 27562"/>
              <a:gd name="vf" fmla="val 115470"/>
            </a:avLst>
          </a:prstGeom>
          <a:solidFill>
            <a:schemeClr val="bg1"/>
          </a:solidFill>
          <a:ln w="111125">
            <a:gradFill>
              <a:gsLst>
                <a:gs pos="0">
                  <a:srgbClr val="2FABE1"/>
                </a:gs>
                <a:gs pos="100000">
                  <a:srgbClr val="EC7425"/>
                </a:gs>
              </a:gsLst>
              <a:lin ang="5400000" scaled="1"/>
            </a:gradFill>
            <a:prstDash val="sysDot"/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3FCA98A6-96AC-47DD-9754-D3FA79E5D6E2}"/>
              </a:ext>
            </a:extLst>
          </p:cNvPr>
          <p:cNvSpPr/>
          <p:nvPr/>
        </p:nvSpPr>
        <p:spPr>
          <a:xfrm rot="16200000">
            <a:off x="4476569" y="457095"/>
            <a:ext cx="1630545" cy="1472087"/>
          </a:xfrm>
          <a:prstGeom prst="hexagon">
            <a:avLst>
              <a:gd name="adj" fmla="val 27562"/>
              <a:gd name="vf" fmla="val 115470"/>
            </a:avLst>
          </a:prstGeom>
          <a:solidFill>
            <a:schemeClr val="bg1"/>
          </a:solidFill>
          <a:ln w="111125">
            <a:gradFill>
              <a:gsLst>
                <a:gs pos="0">
                  <a:srgbClr val="EC7425"/>
                </a:gs>
                <a:gs pos="100000">
                  <a:srgbClr val="A658A3"/>
                </a:gs>
              </a:gsLst>
              <a:lin ang="5400000" scaled="1"/>
            </a:gradFill>
            <a:prstDash val="sysDot"/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545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08AFD9-7A35-43EC-8A8B-042300114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8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9E22CA7-9114-4DFA-B8CA-F43409ABDA48}"/>
              </a:ext>
            </a:extLst>
          </p:cNvPr>
          <p:cNvSpPr/>
          <p:nvPr/>
        </p:nvSpPr>
        <p:spPr>
          <a:xfrm rot="5400000">
            <a:off x="539034" y="3330298"/>
            <a:ext cx="4152902" cy="1645208"/>
          </a:xfrm>
          <a:prstGeom prst="homePlate">
            <a:avLst>
              <a:gd name="adj" fmla="val 28000"/>
            </a:avLst>
          </a:prstGeom>
          <a:solidFill>
            <a:schemeClr val="bg1"/>
          </a:solidFill>
          <a:ln w="34925">
            <a:solidFill>
              <a:srgbClr val="2FA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871C2302-2ECE-4BA9-B004-53FFF24A7E70}"/>
              </a:ext>
            </a:extLst>
          </p:cNvPr>
          <p:cNvSpPr/>
          <p:nvPr/>
        </p:nvSpPr>
        <p:spPr>
          <a:xfrm rot="16200000">
            <a:off x="1682472" y="1253846"/>
            <a:ext cx="1866900" cy="1645206"/>
          </a:xfrm>
          <a:prstGeom prst="hexagon">
            <a:avLst>
              <a:gd name="adj" fmla="val 27562"/>
              <a:gd name="vf" fmla="val 115470"/>
            </a:avLst>
          </a:prstGeom>
          <a:solidFill>
            <a:schemeClr val="bg1"/>
          </a:solidFill>
          <a:ln w="38100">
            <a:solidFill>
              <a:srgbClr val="2FABE1"/>
            </a:solidFill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C5CB46B6-8001-45EA-87BE-8714AE3512E4}"/>
              </a:ext>
            </a:extLst>
          </p:cNvPr>
          <p:cNvSpPr/>
          <p:nvPr/>
        </p:nvSpPr>
        <p:spPr>
          <a:xfrm rot="16200000">
            <a:off x="1812747" y="1363805"/>
            <a:ext cx="1600719" cy="1410636"/>
          </a:xfrm>
          <a:prstGeom prst="hexagon">
            <a:avLst>
              <a:gd name="adj" fmla="val 27562"/>
              <a:gd name="vf" fmla="val 115470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411AAD6E-6D63-4BD5-8430-91B57FB08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3531" y="1696549"/>
            <a:ext cx="778852" cy="778852"/>
          </a:xfrm>
          <a:prstGeom prst="rect">
            <a:avLst/>
          </a:prstGeom>
        </p:spPr>
      </p:pic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F769581B-057D-463F-8AD5-FF882575F639}"/>
              </a:ext>
            </a:extLst>
          </p:cNvPr>
          <p:cNvSpPr/>
          <p:nvPr/>
        </p:nvSpPr>
        <p:spPr>
          <a:xfrm rot="5400000">
            <a:off x="2479986" y="3330297"/>
            <a:ext cx="4152902" cy="1645208"/>
          </a:xfrm>
          <a:prstGeom prst="homePlate">
            <a:avLst>
              <a:gd name="adj" fmla="val 28000"/>
            </a:avLst>
          </a:prstGeom>
          <a:solidFill>
            <a:schemeClr val="bg1"/>
          </a:solidFill>
          <a:ln w="34925">
            <a:solidFill>
              <a:srgbClr val="EC7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52BCD826-15EB-4148-84D6-C97419D7AFBD}"/>
              </a:ext>
            </a:extLst>
          </p:cNvPr>
          <p:cNvSpPr/>
          <p:nvPr/>
        </p:nvSpPr>
        <p:spPr>
          <a:xfrm rot="16200000">
            <a:off x="3623424" y="1253845"/>
            <a:ext cx="1866900" cy="1645206"/>
          </a:xfrm>
          <a:prstGeom prst="hexagon">
            <a:avLst>
              <a:gd name="adj" fmla="val 27562"/>
              <a:gd name="vf" fmla="val 115470"/>
            </a:avLst>
          </a:prstGeom>
          <a:solidFill>
            <a:srgbClr val="FFFFFF"/>
          </a:solidFill>
          <a:ln w="38100">
            <a:solidFill>
              <a:srgbClr val="EC7425"/>
            </a:solidFill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66CFDC07-B654-41D8-A9EA-6CF6DAE85155}"/>
              </a:ext>
            </a:extLst>
          </p:cNvPr>
          <p:cNvSpPr/>
          <p:nvPr/>
        </p:nvSpPr>
        <p:spPr>
          <a:xfrm rot="16200000">
            <a:off x="3753699" y="1363804"/>
            <a:ext cx="1600719" cy="1410636"/>
          </a:xfrm>
          <a:prstGeom prst="hexagon">
            <a:avLst>
              <a:gd name="adj" fmla="val 27562"/>
              <a:gd name="vf" fmla="val 115470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8" descr="Classroom with solid fill">
            <a:extLst>
              <a:ext uri="{FF2B5EF4-FFF2-40B4-BE49-F238E27FC236}">
                <a16:creationId xmlns:a16="http://schemas.microsoft.com/office/drawing/2014/main" id="{C81118DE-6853-4BC8-89EB-8E07CF1D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4483" y="1696548"/>
            <a:ext cx="778852" cy="778852"/>
          </a:xfrm>
          <a:prstGeom prst="rect">
            <a:avLst/>
          </a:prstGeom>
        </p:spPr>
      </p:pic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E6A53FB9-8C6C-4DAA-A2E0-0E63122791CE}"/>
              </a:ext>
            </a:extLst>
          </p:cNvPr>
          <p:cNvSpPr/>
          <p:nvPr/>
        </p:nvSpPr>
        <p:spPr>
          <a:xfrm rot="5400000">
            <a:off x="4420502" y="3330297"/>
            <a:ext cx="4152902" cy="1645208"/>
          </a:xfrm>
          <a:prstGeom prst="homePlate">
            <a:avLst>
              <a:gd name="adj" fmla="val 28000"/>
            </a:avLst>
          </a:prstGeom>
          <a:solidFill>
            <a:schemeClr val="bg1"/>
          </a:solidFill>
          <a:ln w="34925">
            <a:solidFill>
              <a:srgbClr val="009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EF0C62D8-BC32-47A3-ADD4-B88760EC5861}"/>
              </a:ext>
            </a:extLst>
          </p:cNvPr>
          <p:cNvSpPr/>
          <p:nvPr/>
        </p:nvSpPr>
        <p:spPr>
          <a:xfrm rot="16200000">
            <a:off x="5563940" y="1253845"/>
            <a:ext cx="1866900" cy="1645206"/>
          </a:xfrm>
          <a:prstGeom prst="hexagon">
            <a:avLst>
              <a:gd name="adj" fmla="val 27562"/>
              <a:gd name="vf" fmla="val 115470"/>
            </a:avLst>
          </a:prstGeom>
          <a:solidFill>
            <a:schemeClr val="bg1"/>
          </a:solidFill>
          <a:ln w="38100">
            <a:solidFill>
              <a:srgbClr val="009649"/>
            </a:solidFill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3D706CAF-DE51-432E-8FBB-755DB76F262A}"/>
              </a:ext>
            </a:extLst>
          </p:cNvPr>
          <p:cNvSpPr/>
          <p:nvPr/>
        </p:nvSpPr>
        <p:spPr>
          <a:xfrm rot="16200000">
            <a:off x="5696593" y="1371128"/>
            <a:ext cx="1600719" cy="1410636"/>
          </a:xfrm>
          <a:prstGeom prst="hexagon">
            <a:avLst>
              <a:gd name="adj" fmla="val 27562"/>
              <a:gd name="vf" fmla="val 115470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77B07E0B-702B-4E0B-9F5A-0DBBFA772B0D}"/>
              </a:ext>
            </a:extLst>
          </p:cNvPr>
          <p:cNvSpPr/>
          <p:nvPr/>
        </p:nvSpPr>
        <p:spPr>
          <a:xfrm rot="5400000">
            <a:off x="6360582" y="3330297"/>
            <a:ext cx="4152902" cy="1645208"/>
          </a:xfrm>
          <a:prstGeom prst="homePlate">
            <a:avLst>
              <a:gd name="adj" fmla="val 28000"/>
            </a:avLst>
          </a:prstGeom>
          <a:solidFill>
            <a:schemeClr val="bg1"/>
          </a:solidFill>
          <a:ln w="34925">
            <a:solidFill>
              <a:srgbClr val="A65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49C50A1F-6574-4D20-A72D-F5BE9AFAE923}"/>
              </a:ext>
            </a:extLst>
          </p:cNvPr>
          <p:cNvSpPr/>
          <p:nvPr/>
        </p:nvSpPr>
        <p:spPr>
          <a:xfrm rot="16200000">
            <a:off x="7504020" y="1253845"/>
            <a:ext cx="1866900" cy="1645206"/>
          </a:xfrm>
          <a:prstGeom prst="hexagon">
            <a:avLst>
              <a:gd name="adj" fmla="val 27562"/>
              <a:gd name="vf" fmla="val 115470"/>
            </a:avLst>
          </a:prstGeom>
          <a:solidFill>
            <a:schemeClr val="bg1"/>
          </a:solidFill>
          <a:ln w="38100">
            <a:solidFill>
              <a:srgbClr val="A658A3"/>
            </a:solidFill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FDB5B61A-9817-496A-BA6F-6AB08B103A07}"/>
              </a:ext>
            </a:extLst>
          </p:cNvPr>
          <p:cNvSpPr/>
          <p:nvPr/>
        </p:nvSpPr>
        <p:spPr>
          <a:xfrm rot="16200000">
            <a:off x="7636673" y="1371128"/>
            <a:ext cx="1600719" cy="1410636"/>
          </a:xfrm>
          <a:prstGeom prst="hexagon">
            <a:avLst>
              <a:gd name="adj" fmla="val 27562"/>
              <a:gd name="vf" fmla="val 115470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/>
          <a:scene3d>
            <a:camera prst="orthographicFront"/>
            <a:lightRig rig="soft" dir="t">
              <a:rot lat="0" lon="0" rev="5400000"/>
            </a:lightRig>
          </a:scene3d>
          <a:sp3d extrusionH="6350"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 descr="Classroom with solid fill">
            <a:extLst>
              <a:ext uri="{FF2B5EF4-FFF2-40B4-BE49-F238E27FC236}">
                <a16:creationId xmlns:a16="http://schemas.microsoft.com/office/drawing/2014/main" id="{4EE65B76-F5FF-4645-A079-2111A33F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8452" y="1687020"/>
            <a:ext cx="778852" cy="778852"/>
          </a:xfrm>
          <a:prstGeom prst="rect">
            <a:avLst/>
          </a:prstGeom>
        </p:spPr>
      </p:pic>
      <p:pic>
        <p:nvPicPr>
          <p:cNvPr id="47" name="Graphic 46" descr="Classroom with solid fill">
            <a:extLst>
              <a:ext uri="{FF2B5EF4-FFF2-40B4-BE49-F238E27FC236}">
                <a16:creationId xmlns:a16="http://schemas.microsoft.com/office/drawing/2014/main" id="{61E52499-9106-420A-9D24-574517AA1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2716" y="1679696"/>
            <a:ext cx="778852" cy="7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2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5FA3A7-5010-9647-8D98-2207B17BC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C38490C-11C8-DC4D-AE88-A7B2FF137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10586301" y="216552"/>
            <a:ext cx="1497765" cy="12981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6D3FC6-B564-40E2-A89F-48A909D172E1}"/>
              </a:ext>
            </a:extLst>
          </p:cNvPr>
          <p:cNvSpPr/>
          <p:nvPr/>
        </p:nvSpPr>
        <p:spPr>
          <a:xfrm rot="19967460">
            <a:off x="6321555" y="-689674"/>
            <a:ext cx="1253765" cy="8342809"/>
          </a:xfrm>
          <a:prstGeom prst="rect">
            <a:avLst/>
          </a:prstGeom>
          <a:solidFill>
            <a:srgbClr val="FCE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343">
            <a:extLst>
              <a:ext uri="{FF2B5EF4-FFF2-40B4-BE49-F238E27FC236}">
                <a16:creationId xmlns:a16="http://schemas.microsoft.com/office/drawing/2014/main" id="{78F18477-2C00-41A0-80E9-29B9D12F90D7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23" name="Slide Number Placeholder 343">
            <a:extLst>
              <a:ext uri="{FF2B5EF4-FFF2-40B4-BE49-F238E27FC236}">
                <a16:creationId xmlns:a16="http://schemas.microsoft.com/office/drawing/2014/main" id="{152274F2-15D5-4E10-8911-CEF2735A285A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343">
            <a:extLst>
              <a:ext uri="{FF2B5EF4-FFF2-40B4-BE49-F238E27FC236}">
                <a16:creationId xmlns:a16="http://schemas.microsoft.com/office/drawing/2014/main" id="{00E069FE-9DE9-4F00-BB0D-AC57B617691C}"/>
              </a:ext>
            </a:extLst>
          </p:cNvPr>
          <p:cNvSpPr txBox="1">
            <a:spLocks/>
          </p:cNvSpPr>
          <p:nvPr/>
        </p:nvSpPr>
        <p:spPr>
          <a:xfrm>
            <a:off x="11315006" y="6540114"/>
            <a:ext cx="8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90FFBA-4AF7-4ED7-98DC-982B2584FCCD}"/>
              </a:ext>
            </a:extLst>
          </p:cNvPr>
          <p:cNvSpPr txBox="1"/>
          <p:nvPr/>
        </p:nvSpPr>
        <p:spPr>
          <a:xfrm>
            <a:off x="887413" y="3766995"/>
            <a:ext cx="8384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EE7425"/>
                </a:solidFill>
                <a:latin typeface="Abadi" panose="020B0604020104020204" pitchFamily="34" charset="0"/>
              </a:rPr>
              <a:t>Compression  </a:t>
            </a:r>
            <a:endParaRPr lang="en-US" sz="16600" dirty="0">
              <a:solidFill>
                <a:srgbClr val="EE7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76D836-64B5-47F3-843B-7E4D14C65C86}"/>
              </a:ext>
            </a:extLst>
          </p:cNvPr>
          <p:cNvSpPr txBox="1"/>
          <p:nvPr/>
        </p:nvSpPr>
        <p:spPr>
          <a:xfrm>
            <a:off x="2335477" y="1956703"/>
            <a:ext cx="5707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18931"/>
                </a:solidFill>
                <a:latin typeface="Gotham Light" pitchFamily="2" charset="0"/>
              </a:rPr>
              <a:t>TY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0EF7D-ADAF-4895-BB40-63C885AE7B16}"/>
              </a:ext>
            </a:extLst>
          </p:cNvPr>
          <p:cNvSpPr txBox="1"/>
          <p:nvPr/>
        </p:nvSpPr>
        <p:spPr>
          <a:xfrm>
            <a:off x="2886747" y="2836641"/>
            <a:ext cx="439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EE7425"/>
                </a:solidFill>
                <a:latin typeface="Abadi" panose="020B0604020104020204" pitchFamily="34" charset="0"/>
              </a:rPr>
              <a:t> Tier One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17416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1D1F4-94C8-4BA4-96B8-2146FA31F78E}"/>
              </a:ext>
            </a:extLst>
          </p:cNvPr>
          <p:cNvGrpSpPr/>
          <p:nvPr/>
        </p:nvGrpSpPr>
        <p:grpSpPr>
          <a:xfrm rot="10800000">
            <a:off x="193635" y="6524624"/>
            <a:ext cx="11998364" cy="182379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8EC60-7713-4611-BFBA-721EAE21CB3A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A05CE3-58E8-43A8-A0E3-A1CC896D013D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22816C-8A25-4D02-98E6-3784C0CEECA5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0FC96F0-E8CB-459F-AC96-82A77F165992}"/>
              </a:ext>
            </a:extLst>
          </p:cNvPr>
          <p:cNvSpPr/>
          <p:nvPr/>
        </p:nvSpPr>
        <p:spPr>
          <a:xfrm rot="5400000">
            <a:off x="-1917385" y="2967545"/>
            <a:ext cx="6001477" cy="1779437"/>
          </a:xfrm>
          <a:prstGeom prst="homePlate">
            <a:avLst>
              <a:gd name="adj" fmla="val 0"/>
            </a:avLst>
          </a:prstGeom>
          <a:solidFill>
            <a:srgbClr val="C5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135AA7E-4086-403F-899E-BFBA9E81BB70}"/>
              </a:ext>
            </a:extLst>
          </p:cNvPr>
          <p:cNvSpPr/>
          <p:nvPr/>
        </p:nvSpPr>
        <p:spPr>
          <a:xfrm rot="5400000">
            <a:off x="350065" y="-156427"/>
            <a:ext cx="1466582" cy="1779437"/>
          </a:xfrm>
          <a:prstGeom prst="homePlate">
            <a:avLst>
              <a:gd name="adj" fmla="val 32714"/>
            </a:avLst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B37AC2-25FD-46A2-9A49-BA48856C4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r="34109" b="46565"/>
          <a:stretch/>
        </p:blipFill>
        <p:spPr>
          <a:xfrm>
            <a:off x="513656" y="177019"/>
            <a:ext cx="1235997" cy="107123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87D4B2E-BE0D-4751-96EC-80A4DF86E884}"/>
              </a:ext>
            </a:extLst>
          </p:cNvPr>
          <p:cNvSpPr txBox="1"/>
          <p:nvPr/>
        </p:nvSpPr>
        <p:spPr>
          <a:xfrm>
            <a:off x="193633" y="3654302"/>
            <a:ext cx="177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ABE1"/>
                </a:solidFill>
                <a:latin typeface="Abadi" panose="020B0604020104020204" pitchFamily="34" charset="0"/>
              </a:rPr>
              <a:t>ADA Hold Harmless</a:t>
            </a:r>
          </a:p>
        </p:txBody>
      </p:sp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4237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60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991225" y="64332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sp>
        <p:nvSpPr>
          <p:cNvPr id="21" name="Slide Number Placeholder 343">
            <a:extLst>
              <a:ext uri="{FF2B5EF4-FFF2-40B4-BE49-F238E27FC236}">
                <a16:creationId xmlns:a16="http://schemas.microsoft.com/office/drawing/2014/main" id="{640718C9-6817-49C6-BF67-F6FDC74D2007}"/>
              </a:ext>
            </a:extLst>
          </p:cNvPr>
          <p:cNvSpPr txBox="1">
            <a:spLocks/>
          </p:cNvSpPr>
          <p:nvPr/>
        </p:nvSpPr>
        <p:spPr>
          <a:xfrm>
            <a:off x="1973072" y="64282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8B12717-88F3-46AC-96EA-7F08E8738A1B}" type="datetime1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12/6/2021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92F8CF-F9CC-4A80-9CB2-7C4BC2FB4D57}"/>
              </a:ext>
            </a:extLst>
          </p:cNvPr>
          <p:cNvSpPr txBox="1"/>
          <p:nvPr/>
        </p:nvSpPr>
        <p:spPr>
          <a:xfrm>
            <a:off x="2269795" y="238919"/>
            <a:ext cx="834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20-21 Hold Harmless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1FF266-5538-4CF8-A0CA-6177E53C66BE}"/>
              </a:ext>
            </a:extLst>
          </p:cNvPr>
          <p:cNvSpPr txBox="1"/>
          <p:nvPr/>
        </p:nvSpPr>
        <p:spPr>
          <a:xfrm>
            <a:off x="9290720" y="140254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pic>
        <p:nvPicPr>
          <p:cNvPr id="22" name="Graphic 21" descr="Children with solid fill">
            <a:extLst>
              <a:ext uri="{FF2B5EF4-FFF2-40B4-BE49-F238E27FC236}">
                <a16:creationId xmlns:a16="http://schemas.microsoft.com/office/drawing/2014/main" id="{F895ECAE-A42C-4CD7-B363-36E605290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478" y="2609508"/>
            <a:ext cx="1340640" cy="13406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64E70A1-73A6-4711-9E3B-52DAA9EF7C4F}"/>
              </a:ext>
            </a:extLst>
          </p:cNvPr>
          <p:cNvSpPr txBox="1"/>
          <p:nvPr/>
        </p:nvSpPr>
        <p:spPr>
          <a:xfrm>
            <a:off x="9822124" y="446961"/>
            <a:ext cx="7216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ISD Impact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9D976B-2B54-42D9-92F1-5793BBB0ABD1}"/>
              </a:ext>
            </a:extLst>
          </p:cNvPr>
          <p:cNvSpPr txBox="1"/>
          <p:nvPr/>
        </p:nvSpPr>
        <p:spPr>
          <a:xfrm>
            <a:off x="2380631" y="1500318"/>
            <a:ext cx="972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district types saw roughly the same amount of their ESSER II allocation used to supplant state aid.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B94E5AF-B378-49BC-AB92-AF99440FC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00197"/>
              </p:ext>
            </p:extLst>
          </p:nvPr>
        </p:nvGraphicFramePr>
        <p:xfrm>
          <a:off x="3070427" y="2497742"/>
          <a:ext cx="7616626" cy="314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313">
                  <a:extLst>
                    <a:ext uri="{9D8B030D-6E8A-4147-A177-3AD203B41FA5}">
                      <a16:colId xmlns:a16="http://schemas.microsoft.com/office/drawing/2014/main" val="711308233"/>
                    </a:ext>
                  </a:extLst>
                </a:gridCol>
                <a:gridCol w="3808313">
                  <a:extLst>
                    <a:ext uri="{9D8B030D-6E8A-4147-A177-3AD203B41FA5}">
                      <a16:colId xmlns:a16="http://schemas.microsoft.com/office/drawing/2014/main" val="76533233"/>
                    </a:ext>
                  </a:extLst>
                </a:gridCol>
              </a:tblGrid>
              <a:tr h="6113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District Type</a:t>
                      </a:r>
                    </a:p>
                  </a:txBody>
                  <a:tcPr anchor="ctr">
                    <a:solidFill>
                      <a:srgbClr val="2FAB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Est. Percent of ESSER II Allocation Used to Supplant State Aid</a:t>
                      </a:r>
                    </a:p>
                  </a:txBody>
                  <a:tcPr anchor="ctr">
                    <a:solidFill>
                      <a:srgbClr val="2FA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20159"/>
                  </a:ext>
                </a:extLst>
              </a:tr>
              <a:tr h="6113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B3E55"/>
                          </a:solidFill>
                        </a:rPr>
                        <a:t>Rural</a:t>
                      </a:r>
                    </a:p>
                  </a:txBody>
                  <a:tcPr anchor="ctr">
                    <a:solidFill>
                      <a:srgbClr val="C9E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B3E55"/>
                          </a:solidFill>
                        </a:rPr>
                        <a:t>23.2%</a:t>
                      </a:r>
                    </a:p>
                  </a:txBody>
                  <a:tcPr anchor="ctr">
                    <a:solidFill>
                      <a:srgbClr val="C9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79333"/>
                  </a:ext>
                </a:extLst>
              </a:tr>
              <a:tr h="6113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B3E55"/>
                          </a:solidFill>
                        </a:rPr>
                        <a:t>Town</a:t>
                      </a:r>
                    </a:p>
                  </a:txBody>
                  <a:tcPr anchor="ctr">
                    <a:solidFill>
                      <a:srgbClr val="E1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B3E55"/>
                          </a:solidFill>
                        </a:rPr>
                        <a:t>24.5%</a:t>
                      </a:r>
                    </a:p>
                  </a:txBody>
                  <a:tcPr anchor="ctr">
                    <a:solidFill>
                      <a:srgbClr val="E1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343330"/>
                  </a:ext>
                </a:extLst>
              </a:tr>
              <a:tr h="6113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B3E55"/>
                          </a:solidFill>
                        </a:rPr>
                        <a:t>Suburb</a:t>
                      </a:r>
                    </a:p>
                  </a:txBody>
                  <a:tcPr anchor="ctr">
                    <a:solidFill>
                      <a:srgbClr val="C9E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B3E55"/>
                          </a:solidFill>
                        </a:rPr>
                        <a:t>22.0%</a:t>
                      </a:r>
                    </a:p>
                  </a:txBody>
                  <a:tcPr anchor="ctr">
                    <a:solidFill>
                      <a:srgbClr val="C9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91865"/>
                  </a:ext>
                </a:extLst>
              </a:tr>
              <a:tr h="6113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B3E55"/>
                          </a:solidFill>
                        </a:rPr>
                        <a:t>City</a:t>
                      </a:r>
                    </a:p>
                  </a:txBody>
                  <a:tcPr anchor="ctr">
                    <a:solidFill>
                      <a:srgbClr val="E1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B3E55"/>
                          </a:solidFill>
                        </a:rPr>
                        <a:t>22.7%</a:t>
                      </a:r>
                    </a:p>
                  </a:txBody>
                  <a:tcPr anchor="ctr">
                    <a:solidFill>
                      <a:srgbClr val="E1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7091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E3D84D2-E9E3-4320-A705-E4273BD4B08E}"/>
              </a:ext>
            </a:extLst>
          </p:cNvPr>
          <p:cNvSpPr txBox="1"/>
          <p:nvPr/>
        </p:nvSpPr>
        <p:spPr>
          <a:xfrm>
            <a:off x="3070427" y="5749955"/>
            <a:ext cx="972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B3E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400" b="1" dirty="0">
                <a:solidFill>
                  <a:srgbClr val="0B3E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B3E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type designation is according to </a:t>
            </a:r>
            <a:r>
              <a:rPr lang="en-US" sz="1400" b="1" dirty="0">
                <a:solidFill>
                  <a:srgbClr val="0B3E5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NCES classification</a:t>
            </a:r>
            <a:r>
              <a:rPr lang="en-US" sz="1400" dirty="0">
                <a:solidFill>
                  <a:srgbClr val="0B3E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Excludes charter schools.</a:t>
            </a:r>
          </a:p>
        </p:txBody>
      </p:sp>
    </p:spTree>
    <p:extLst>
      <p:ext uri="{BB962C8B-B14F-4D97-AF65-F5344CB8AC3E}">
        <p14:creationId xmlns:p14="http://schemas.microsoft.com/office/powerpoint/2010/main" val="73165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36963E2B-C46A-466F-88CE-83B09BBD6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506641"/>
              </p:ext>
            </p:extLst>
          </p:nvPr>
        </p:nvGraphicFramePr>
        <p:xfrm>
          <a:off x="1847849" y="1858960"/>
          <a:ext cx="9953625" cy="467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833E74-3710-4B37-8D14-0CA851C04A8D}"/>
              </a:ext>
            </a:extLst>
          </p:cNvPr>
          <p:cNvCxnSpPr>
            <a:cxnSpLocks/>
          </p:cNvCxnSpPr>
          <p:nvPr/>
        </p:nvCxnSpPr>
        <p:spPr>
          <a:xfrm>
            <a:off x="590550" y="2326675"/>
            <a:ext cx="1062638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10D886F-729C-484E-AD6B-E0911C8C7652}"/>
              </a:ext>
            </a:extLst>
          </p:cNvPr>
          <p:cNvSpPr txBox="1"/>
          <p:nvPr/>
        </p:nvSpPr>
        <p:spPr>
          <a:xfrm>
            <a:off x="4024439" y="1830984"/>
            <a:ext cx="607841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Est. property value growth of </a:t>
            </a:r>
            <a:b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4.01%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meant automatic</a:t>
            </a:r>
            <a:b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 of at least </a:t>
            </a:r>
            <a:b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$0.0136 </a:t>
            </a: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</a:t>
            </a: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spc="2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91480E9-5EA2-4752-9B44-1B46033F23EE}"/>
              </a:ext>
            </a:extLst>
          </p:cNvPr>
          <p:cNvCxnSpPr>
            <a:cxnSpLocks/>
          </p:cNvCxnSpPr>
          <p:nvPr/>
        </p:nvCxnSpPr>
        <p:spPr>
          <a:xfrm>
            <a:off x="3777984" y="1997901"/>
            <a:ext cx="0" cy="436523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1128D1-9EA9-454B-AD68-82FE8445EA50}"/>
              </a:ext>
            </a:extLst>
          </p:cNvPr>
          <p:cNvCxnSpPr>
            <a:cxnSpLocks/>
          </p:cNvCxnSpPr>
          <p:nvPr/>
        </p:nvCxnSpPr>
        <p:spPr>
          <a:xfrm flipH="1">
            <a:off x="3761048" y="2017944"/>
            <a:ext cx="1339076" cy="0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5F4B84F-814E-4DEB-AABE-E62DB390D22B}"/>
              </a:ext>
            </a:extLst>
          </p:cNvPr>
          <p:cNvSpPr txBox="1"/>
          <p:nvPr/>
        </p:nvSpPr>
        <p:spPr>
          <a:xfrm>
            <a:off x="2425914" y="244395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$0.9164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1D9E1C-C287-4C7A-BB55-A89A6595E65A}"/>
              </a:ext>
            </a:extLst>
          </p:cNvPr>
          <p:cNvSpPr txBox="1"/>
          <p:nvPr/>
        </p:nvSpPr>
        <p:spPr>
          <a:xfrm>
            <a:off x="9619656" y="459660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$0.8247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1A4E17E3-62C1-479B-94C0-E084EFE245B5}"/>
              </a:ext>
            </a:extLst>
          </p:cNvPr>
          <p:cNvSpPr txBox="1"/>
          <p:nvPr/>
        </p:nvSpPr>
        <p:spPr>
          <a:xfrm>
            <a:off x="7627587" y="157780"/>
            <a:ext cx="44377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spc="30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2020</a:t>
            </a:r>
            <a:endParaRPr lang="en-US" sz="2800" spc="30" dirty="0">
              <a:solidFill>
                <a:srgbClr val="EC8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462C2F-C120-4B96-A9D4-70E9992EF86A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F0A40B-CA67-4C02-B998-DE0E550BC9A7}"/>
              </a:ext>
            </a:extLst>
          </p:cNvPr>
          <p:cNvSpPr txBox="1"/>
          <p:nvPr/>
        </p:nvSpPr>
        <p:spPr>
          <a:xfrm>
            <a:off x="-262861" y="2479523"/>
            <a:ext cx="26742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Compression</a:t>
            </a:r>
          </a:p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</a:t>
            </a:r>
            <a:b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prior year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rate of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$0.93)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29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02C9730-694E-47CA-98CD-C982D148B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51077"/>
              </p:ext>
            </p:extLst>
          </p:nvPr>
        </p:nvGraphicFramePr>
        <p:xfrm>
          <a:off x="1847849" y="1858960"/>
          <a:ext cx="9953625" cy="467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833E74-3710-4B37-8D14-0CA851C04A8D}"/>
              </a:ext>
            </a:extLst>
          </p:cNvPr>
          <p:cNvCxnSpPr>
            <a:cxnSpLocks/>
          </p:cNvCxnSpPr>
          <p:nvPr/>
        </p:nvCxnSpPr>
        <p:spPr>
          <a:xfrm>
            <a:off x="590550" y="2326675"/>
            <a:ext cx="1062638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10D886F-729C-484E-AD6B-E0911C8C7652}"/>
              </a:ext>
            </a:extLst>
          </p:cNvPr>
          <p:cNvSpPr txBox="1"/>
          <p:nvPr/>
        </p:nvSpPr>
        <p:spPr>
          <a:xfrm>
            <a:off x="5450785" y="2581451"/>
            <a:ext cx="4778474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compression didn’t </a:t>
            </a:r>
            <a:b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 in until value growth exceeded </a:t>
            </a:r>
            <a:r>
              <a:rPr lang="en-US" sz="2800" b="1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4.01%.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91480E9-5EA2-4752-9B44-1B46033F23EE}"/>
              </a:ext>
            </a:extLst>
          </p:cNvPr>
          <p:cNvCxnSpPr>
            <a:cxnSpLocks/>
          </p:cNvCxnSpPr>
          <p:nvPr/>
        </p:nvCxnSpPr>
        <p:spPr>
          <a:xfrm flipH="1">
            <a:off x="4772543" y="2812699"/>
            <a:ext cx="1327416" cy="0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5F4B84F-814E-4DEB-AABE-E62DB390D22B}"/>
              </a:ext>
            </a:extLst>
          </p:cNvPr>
          <p:cNvSpPr txBox="1"/>
          <p:nvPr/>
        </p:nvSpPr>
        <p:spPr>
          <a:xfrm>
            <a:off x="2425914" y="244395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$0.9164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1D9E1C-C287-4C7A-BB55-A89A6595E65A}"/>
              </a:ext>
            </a:extLst>
          </p:cNvPr>
          <p:cNvSpPr txBox="1"/>
          <p:nvPr/>
        </p:nvSpPr>
        <p:spPr>
          <a:xfrm>
            <a:off x="9619656" y="459660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$0.8247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1A4E17E3-62C1-479B-94C0-E084EFE245B5}"/>
              </a:ext>
            </a:extLst>
          </p:cNvPr>
          <p:cNvSpPr txBox="1"/>
          <p:nvPr/>
        </p:nvSpPr>
        <p:spPr>
          <a:xfrm>
            <a:off x="7627587" y="157780"/>
            <a:ext cx="44377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spc="30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2020</a:t>
            </a:r>
            <a:endParaRPr lang="en-US" sz="2800" spc="30" dirty="0">
              <a:solidFill>
                <a:srgbClr val="EC8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F4DB56-372F-4DE8-A813-F1618D4ABDCD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4D0FD2-670F-4B4E-B852-07643860A19E}"/>
              </a:ext>
            </a:extLst>
          </p:cNvPr>
          <p:cNvSpPr txBox="1"/>
          <p:nvPr/>
        </p:nvSpPr>
        <p:spPr>
          <a:xfrm>
            <a:off x="-262861" y="2479523"/>
            <a:ext cx="26742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Compression</a:t>
            </a:r>
          </a:p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</a:t>
            </a:r>
            <a:b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prior year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rate of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$0.93)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50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CAB061F-EB47-4EB2-B328-A3102E203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51077"/>
              </p:ext>
            </p:extLst>
          </p:nvPr>
        </p:nvGraphicFramePr>
        <p:xfrm>
          <a:off x="1847849" y="1858960"/>
          <a:ext cx="9953625" cy="467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lide Number Placeholder 343">
            <a:extLst>
              <a:ext uri="{FF2B5EF4-FFF2-40B4-BE49-F238E27FC236}">
                <a16:creationId xmlns:a16="http://schemas.microsoft.com/office/drawing/2014/main" id="{3A8C6B67-0C99-4F89-91B8-4CF6DBAF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606" y="6538026"/>
            <a:ext cx="848418" cy="365125"/>
          </a:xfrm>
        </p:spPr>
        <p:txBody>
          <a:bodyPr/>
          <a:lstStyle/>
          <a:p>
            <a:fld id="{5DB3A2AC-291F-4666-81BE-A1ACBF8947AC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43">
            <a:extLst>
              <a:ext uri="{FF2B5EF4-FFF2-40B4-BE49-F238E27FC236}">
                <a16:creationId xmlns:a16="http://schemas.microsoft.com/office/drawing/2014/main" id="{D77CB02B-CC77-4E9F-849B-ED0AC1091864}"/>
              </a:ext>
            </a:extLst>
          </p:cNvPr>
          <p:cNvSpPr txBox="1">
            <a:spLocks/>
          </p:cNvSpPr>
          <p:nvPr/>
        </p:nvSpPr>
        <p:spPr>
          <a:xfrm>
            <a:off x="5622925" y="6547551"/>
            <a:ext cx="2004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Moak Casey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DB4EA6-8B14-4879-8767-43AEA79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10" y="150996"/>
            <a:ext cx="1086544" cy="12034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3F9CD-DDFF-414F-AD21-DF17A81FDC85}"/>
              </a:ext>
            </a:extLst>
          </p:cNvPr>
          <p:cNvGrpSpPr/>
          <p:nvPr/>
        </p:nvGrpSpPr>
        <p:grpSpPr>
          <a:xfrm rot="10800000">
            <a:off x="0" y="1467205"/>
            <a:ext cx="12192000" cy="137160"/>
            <a:chOff x="6236224" y="1439639"/>
            <a:chExt cx="593889" cy="88878"/>
          </a:xfrm>
          <a:solidFill>
            <a:srgbClr val="273D9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C3E2A-BE6F-492F-A62C-5FFCFE362355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B8B122-3A3A-4B07-B7A7-A6B0CD5EA239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1C27E-FB2D-4E99-ACC9-3F7800215EF2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1E2F06-9FA1-453F-8F93-62893B76E701}"/>
              </a:ext>
            </a:extLst>
          </p:cNvPr>
          <p:cNvGrpSpPr/>
          <p:nvPr/>
        </p:nvGrpSpPr>
        <p:grpSpPr>
          <a:xfrm rot="10800000">
            <a:off x="-1778" y="1467205"/>
            <a:ext cx="1371600" cy="137160"/>
            <a:chOff x="6236224" y="1439639"/>
            <a:chExt cx="593889" cy="88878"/>
          </a:xfrm>
          <a:solidFill>
            <a:srgbClr val="2FABE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997-500B-44BA-AD6E-CE9C95778AD3}"/>
                </a:ext>
              </a:extLst>
            </p:cNvPr>
            <p:cNvSpPr/>
            <p:nvPr/>
          </p:nvSpPr>
          <p:spPr>
            <a:xfrm>
              <a:off x="6632150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AEE96-F3E2-454E-A52C-9EEFF85ED9C4}"/>
                </a:ext>
              </a:extLst>
            </p:cNvPr>
            <p:cNvSpPr/>
            <p:nvPr/>
          </p:nvSpPr>
          <p:spPr>
            <a:xfrm>
              <a:off x="6236224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0F2EE9-4196-4D78-B938-2EF5DC04CF29}"/>
                </a:ext>
              </a:extLst>
            </p:cNvPr>
            <p:cNvSpPr/>
            <p:nvPr/>
          </p:nvSpPr>
          <p:spPr>
            <a:xfrm>
              <a:off x="6434187" y="1439639"/>
              <a:ext cx="197963" cy="88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BC09952-9495-49E9-91BA-C4DA2672CAF1}"/>
              </a:ext>
            </a:extLst>
          </p:cNvPr>
          <p:cNvSpPr/>
          <p:nvPr/>
        </p:nvSpPr>
        <p:spPr>
          <a:xfrm>
            <a:off x="1148363" y="1467204"/>
            <a:ext cx="457200" cy="137160"/>
          </a:xfrm>
          <a:prstGeom prst="flowChartInputOutput">
            <a:avLst/>
          </a:prstGeom>
          <a:solidFill>
            <a:srgbClr val="2F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43">
            <a:extLst>
              <a:ext uri="{FF2B5EF4-FFF2-40B4-BE49-F238E27FC236}">
                <a16:creationId xmlns:a16="http://schemas.microsoft.com/office/drawing/2014/main" id="{C3C70422-FE3E-4A0F-8F19-16F503DF622F}"/>
              </a:ext>
            </a:extLst>
          </p:cNvPr>
          <p:cNvSpPr txBox="1">
            <a:spLocks/>
          </p:cNvSpPr>
          <p:nvPr/>
        </p:nvSpPr>
        <p:spPr>
          <a:xfrm>
            <a:off x="-8128" y="6542583"/>
            <a:ext cx="1311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12/14/2021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3EC7-8F10-4359-91C1-5C01ACD25F0C}"/>
              </a:ext>
            </a:extLst>
          </p:cNvPr>
          <p:cNvSpPr txBox="1"/>
          <p:nvPr/>
        </p:nvSpPr>
        <p:spPr>
          <a:xfrm>
            <a:off x="1567832" y="238919"/>
            <a:ext cx="535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C8A23"/>
                </a:solidFill>
                <a:latin typeface="Abadi" panose="020B0604020104020204" pitchFamily="34" charset="0"/>
              </a:rPr>
              <a:t>M&amp;O Tax Rate</a:t>
            </a:r>
            <a:endParaRPr lang="en-US" sz="4000" dirty="0">
              <a:solidFill>
                <a:srgbClr val="EC8A23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A387CC-BE9C-4CCB-A7C7-F3CFD536DED2}"/>
              </a:ext>
            </a:extLst>
          </p:cNvPr>
          <p:cNvSpPr txBox="1"/>
          <p:nvPr/>
        </p:nvSpPr>
        <p:spPr>
          <a:xfrm>
            <a:off x="6282720" y="158237"/>
            <a:ext cx="569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1B2F6F"/>
                </a:solidFill>
              </a:rPr>
              <a:t>|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833E74-3710-4B37-8D14-0CA851C04A8D}"/>
              </a:ext>
            </a:extLst>
          </p:cNvPr>
          <p:cNvCxnSpPr>
            <a:cxnSpLocks/>
          </p:cNvCxnSpPr>
          <p:nvPr/>
        </p:nvCxnSpPr>
        <p:spPr>
          <a:xfrm>
            <a:off x="590550" y="2326675"/>
            <a:ext cx="1062638" cy="0"/>
          </a:xfrm>
          <a:prstGeom prst="line">
            <a:avLst/>
          </a:prstGeom>
          <a:ln w="57150">
            <a:solidFill>
              <a:srgbClr val="6AA9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10D886F-729C-484E-AD6B-E0911C8C7652}"/>
              </a:ext>
            </a:extLst>
          </p:cNvPr>
          <p:cNvSpPr txBox="1"/>
          <p:nvPr/>
        </p:nvSpPr>
        <p:spPr>
          <a:xfrm>
            <a:off x="5238350" y="2581451"/>
            <a:ext cx="4778474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spc="20" dirty="0">
                <a:solidFill>
                  <a:srgbClr val="273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3 created a compression floor at 90% of statewide compression rate.</a:t>
            </a:r>
            <a:endParaRPr lang="en-US" sz="2800" b="1" spc="20" dirty="0">
              <a:solidFill>
                <a:srgbClr val="273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F4B84F-814E-4DEB-AABE-E62DB390D22B}"/>
              </a:ext>
            </a:extLst>
          </p:cNvPr>
          <p:cNvSpPr txBox="1"/>
          <p:nvPr/>
        </p:nvSpPr>
        <p:spPr>
          <a:xfrm>
            <a:off x="2425914" y="244395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$0.9164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1D9E1C-C287-4C7A-BB55-A89A6595E65A}"/>
              </a:ext>
            </a:extLst>
          </p:cNvPr>
          <p:cNvSpPr txBox="1"/>
          <p:nvPr/>
        </p:nvSpPr>
        <p:spPr>
          <a:xfrm>
            <a:off x="9619656" y="4596604"/>
            <a:ext cx="26742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$0.8247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1A4E17E3-62C1-479B-94C0-E084EFE245B5}"/>
              </a:ext>
            </a:extLst>
          </p:cNvPr>
          <p:cNvSpPr txBox="1"/>
          <p:nvPr/>
        </p:nvSpPr>
        <p:spPr>
          <a:xfrm>
            <a:off x="7627587" y="157780"/>
            <a:ext cx="44377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spc="30" dirty="0">
                <a:solidFill>
                  <a:srgbClr val="EC8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2020</a:t>
            </a:r>
            <a:endParaRPr lang="en-US" sz="2800" spc="30" dirty="0">
              <a:solidFill>
                <a:srgbClr val="EC8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BF1DC6-6A3B-4DC4-B221-9263B6D30859}"/>
              </a:ext>
            </a:extLst>
          </p:cNvPr>
          <p:cNvCxnSpPr>
            <a:cxnSpLocks/>
          </p:cNvCxnSpPr>
          <p:nvPr/>
        </p:nvCxnSpPr>
        <p:spPr>
          <a:xfrm>
            <a:off x="10971726" y="3233738"/>
            <a:ext cx="0" cy="1283486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CCA85-0EC8-49CA-9E2A-6C6DB8F8F273}"/>
              </a:ext>
            </a:extLst>
          </p:cNvPr>
          <p:cNvCxnSpPr>
            <a:cxnSpLocks/>
          </p:cNvCxnSpPr>
          <p:nvPr/>
        </p:nvCxnSpPr>
        <p:spPr>
          <a:xfrm flipH="1">
            <a:off x="10167938" y="3257546"/>
            <a:ext cx="820456" cy="0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8C94377-8818-48EC-8B22-8375C824C9A7}"/>
              </a:ext>
            </a:extLst>
          </p:cNvPr>
          <p:cNvSpPr txBox="1"/>
          <p:nvPr/>
        </p:nvSpPr>
        <p:spPr>
          <a:xfrm>
            <a:off x="6814124" y="439544"/>
            <a:ext cx="5354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Tier One Compression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5ECA2D-165B-4A62-B4E3-2D8E40E68720}"/>
              </a:ext>
            </a:extLst>
          </p:cNvPr>
          <p:cNvSpPr txBox="1"/>
          <p:nvPr/>
        </p:nvSpPr>
        <p:spPr>
          <a:xfrm>
            <a:off x="-262861" y="2479523"/>
            <a:ext cx="26742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Compression</a:t>
            </a:r>
          </a:p>
          <a:p>
            <a:pPr algn="ctr"/>
            <a: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HB 3</a:t>
            </a:r>
            <a:br>
              <a:rPr lang="en-US" sz="2000" b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prior year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rate of </a:t>
            </a:r>
            <a:b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spc="-80" dirty="0">
                <a:solidFill>
                  <a:srgbClr val="6AA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$0.93)</a:t>
            </a:r>
            <a:endParaRPr lang="en-US" sz="2000" b="1" i="0" spc="-80" dirty="0">
              <a:solidFill>
                <a:srgbClr val="6AA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E6BF0282BA54FBA39456E28793397" ma:contentTypeVersion="13" ma:contentTypeDescription="Create a new document." ma:contentTypeScope="" ma:versionID="f6c20380235777e50b1658012001387a">
  <xsd:schema xmlns:xsd="http://www.w3.org/2001/XMLSchema" xmlns:xs="http://www.w3.org/2001/XMLSchema" xmlns:p="http://schemas.microsoft.com/office/2006/metadata/properties" xmlns:ns2="e2880697-2bec-4e03-b837-fe5388ce9f99" xmlns:ns3="d902411c-329d-4ca8-93b0-a814687329f5" targetNamespace="http://schemas.microsoft.com/office/2006/metadata/properties" ma:root="true" ma:fieldsID="51e794457920be849d1a4da1cf18160f" ns2:_="" ns3:_="">
    <xsd:import namespace="e2880697-2bec-4e03-b837-fe5388ce9f99"/>
    <xsd:import namespace="d902411c-329d-4ca8-93b0-a81468732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80697-2bec-4e03-b837-fe5388ce9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2411c-329d-4ca8-93b0-a814687329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26A215-9F4A-4F1F-AC13-FA8C9D653A2F}"/>
</file>

<file path=customXml/itemProps2.xml><?xml version="1.0" encoding="utf-8"?>
<ds:datastoreItem xmlns:ds="http://schemas.openxmlformats.org/officeDocument/2006/customXml" ds:itemID="{722C0C7A-1A8D-4FA8-AA23-7929BAE1DD67}"/>
</file>

<file path=customXml/itemProps3.xml><?xml version="1.0" encoding="utf-8"?>
<ds:datastoreItem xmlns:ds="http://schemas.openxmlformats.org/officeDocument/2006/customXml" ds:itemID="{852D7532-86A2-43F8-AA71-2C941ACF9EC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10434</TotalTime>
  <Words>3609</Words>
  <Application>Microsoft Office PowerPoint</Application>
  <PresentationFormat>Widescreen</PresentationFormat>
  <Paragraphs>709</Paragraphs>
  <Slides>60</Slides>
  <Notes>2</Notes>
  <HiddenSlides>15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Abadi</vt:lpstr>
      <vt:lpstr>Arial</vt:lpstr>
      <vt:lpstr>Calibri</vt:lpstr>
      <vt:lpstr>Calibri Light</vt:lpstr>
      <vt:lpstr>Engravers MT</vt:lpstr>
      <vt:lpstr>Franklin Gothic Medium</vt:lpstr>
      <vt:lpstr>Gotham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Haney</dc:creator>
  <cp:lastModifiedBy>Jennifer Baldwin</cp:lastModifiedBy>
  <cp:revision>50</cp:revision>
  <dcterms:created xsi:type="dcterms:W3CDTF">2021-05-14T15:10:08Z</dcterms:created>
  <dcterms:modified xsi:type="dcterms:W3CDTF">2021-12-06T20:23:14Z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0x010100ADAE6BF0282BA54FBA39456E28793397</vt:lpwstr>
  </property>
</Properties>
</file>