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309" r:id="rId6"/>
    <p:sldId id="257" r:id="rId7"/>
    <p:sldId id="301" r:id="rId8"/>
    <p:sldId id="285" r:id="rId9"/>
    <p:sldId id="310" r:id="rId10"/>
    <p:sldId id="260" r:id="rId11"/>
    <p:sldId id="334" r:id="rId12"/>
    <p:sldId id="331" r:id="rId13"/>
    <p:sldId id="332" r:id="rId14"/>
    <p:sldId id="262" r:id="rId15"/>
    <p:sldId id="263" r:id="rId16"/>
    <p:sldId id="269" r:id="rId17"/>
    <p:sldId id="333" r:id="rId18"/>
    <p:sldId id="287" r:id="rId19"/>
    <p:sldId id="311" r:id="rId20"/>
    <p:sldId id="308" r:id="rId21"/>
    <p:sldId id="293" r:id="rId22"/>
    <p:sldId id="272" r:id="rId23"/>
    <p:sldId id="314" r:id="rId24"/>
    <p:sldId id="297" r:id="rId25"/>
    <p:sldId id="304" r:id="rId26"/>
    <p:sldId id="298" r:id="rId27"/>
    <p:sldId id="316" r:id="rId28"/>
    <p:sldId id="275" r:id="rId29"/>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A8C"/>
    <a:srgbClr val="00467C"/>
    <a:srgbClr val="CECCA8"/>
    <a:srgbClr val="919F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59" autoAdjust="0"/>
    <p:restoredTop sz="84257" autoAdjust="0"/>
  </p:normalViewPr>
  <p:slideViewPr>
    <p:cSldViewPr snapToGrid="0" snapToObjects="1">
      <p:cViewPr varScale="1">
        <p:scale>
          <a:sx n="96" d="100"/>
          <a:sy n="96" d="100"/>
        </p:scale>
        <p:origin x="1632" y="84"/>
      </p:cViewPr>
      <p:guideLst>
        <p:guide orient="horz" pos="299"/>
        <p:guide pos="28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9" y="1"/>
            <a:ext cx="3011699" cy="463408"/>
          </a:xfrm>
          <a:prstGeom prst="rect">
            <a:avLst/>
          </a:prstGeom>
        </p:spPr>
        <p:txBody>
          <a:bodyPr vert="horz" lIns="92492" tIns="46246" rIns="92492" bIns="46246" rtlCol="0"/>
          <a:lstStyle>
            <a:lvl1pPr algn="r">
              <a:defRPr sz="1200"/>
            </a:lvl1pPr>
          </a:lstStyle>
          <a:p>
            <a:fld id="{20966831-D524-459C-8044-62A2DB5AF43E}" type="datetimeFigureOut">
              <a:rPr lang="en-US" smtClean="0"/>
              <a:t>11/15/2021</a:t>
            </a:fld>
            <a:endParaRPr lang="en-US" dirty="0"/>
          </a:p>
        </p:txBody>
      </p:sp>
      <p:sp>
        <p:nvSpPr>
          <p:cNvPr id="4" name="Footer Placeholder 3"/>
          <p:cNvSpPr>
            <a:spLocks noGrp="1"/>
          </p:cNvSpPr>
          <p:nvPr>
            <p:ph type="ftr" sz="quarter" idx="2"/>
          </p:nvPr>
        </p:nvSpPr>
        <p:spPr>
          <a:xfrm>
            <a:off x="0" y="8772670"/>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70"/>
            <a:ext cx="3011699" cy="463407"/>
          </a:xfrm>
          <a:prstGeom prst="rect">
            <a:avLst/>
          </a:prstGeom>
        </p:spPr>
        <p:txBody>
          <a:bodyPr vert="horz" lIns="92492" tIns="46246" rIns="92492" bIns="46246" rtlCol="0" anchor="b"/>
          <a:lstStyle>
            <a:lvl1pPr algn="r">
              <a:defRPr sz="1200"/>
            </a:lvl1pPr>
          </a:lstStyle>
          <a:p>
            <a:fld id="{730F0F26-56D7-423C-9FA2-832B29822025}" type="slidenum">
              <a:rPr lang="en-US" smtClean="0"/>
              <a:t>‹#›</a:t>
            </a:fld>
            <a:endParaRPr lang="en-US" dirty="0"/>
          </a:p>
        </p:txBody>
      </p:sp>
    </p:spTree>
    <p:extLst>
      <p:ext uri="{BB962C8B-B14F-4D97-AF65-F5344CB8AC3E}">
        <p14:creationId xmlns:p14="http://schemas.microsoft.com/office/powerpoint/2010/main" val="157998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E36F7028-9AA7-4A01-AADC-1E892B899E6C}" type="datetimeFigureOut">
              <a:rPr lang="en-US" smtClean="0"/>
              <a:t>11/15/2021</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2" tIns="46246" rIns="92492" bIns="46246" rtlCol="0" anchor="b"/>
          <a:lstStyle>
            <a:lvl1pPr algn="r">
              <a:defRPr sz="1200"/>
            </a:lvl1pPr>
          </a:lstStyle>
          <a:p>
            <a:fld id="{B03B2DF8-01DF-45F3-BA8A-2610835FF155}" type="slidenum">
              <a:rPr lang="en-US" smtClean="0"/>
              <a:t>‹#›</a:t>
            </a:fld>
            <a:endParaRPr lang="en-US" dirty="0"/>
          </a:p>
        </p:txBody>
      </p:sp>
    </p:spTree>
    <p:extLst>
      <p:ext uri="{BB962C8B-B14F-4D97-AF65-F5344CB8AC3E}">
        <p14:creationId xmlns:p14="http://schemas.microsoft.com/office/powerpoint/2010/main" val="147620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Texas Comptrolle</a:t>
            </a:r>
            <a:r>
              <a:rPr lang="en-US" baseline="0" dirty="0"/>
              <a:t>r of Public Accounts webinar presentation on Tax Increment Reinvestment Zones as authorized by Tax Code, Chapter 311.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I get into the details of what is TIF and TIRZ are and how they work, let me make a brief comment about the recently ended legislative session. The legislature took no action to amend Tax Code, Chapter 311 regarding TIFs and TIRZs.</a:t>
            </a:r>
          </a:p>
        </p:txBody>
      </p:sp>
      <p:sp>
        <p:nvSpPr>
          <p:cNvPr id="4" name="Slide Number Placeholder 3"/>
          <p:cNvSpPr>
            <a:spLocks noGrp="1"/>
          </p:cNvSpPr>
          <p:nvPr>
            <p:ph type="sldNum" sz="quarter" idx="10"/>
          </p:nvPr>
        </p:nvSpPr>
        <p:spPr/>
        <p:txBody>
          <a:bodyPr/>
          <a:lstStyle/>
          <a:p>
            <a:fld id="{B03B2DF8-01DF-45F3-BA8A-2610835FF155}" type="slidenum">
              <a:rPr lang="en-US" smtClean="0"/>
              <a:t>1</a:t>
            </a:fld>
            <a:endParaRPr lang="en-US" dirty="0"/>
          </a:p>
        </p:txBody>
      </p:sp>
    </p:spTree>
    <p:extLst>
      <p:ext uri="{BB962C8B-B14F-4D97-AF65-F5344CB8AC3E}">
        <p14:creationId xmlns:p14="http://schemas.microsoft.com/office/powerpoint/2010/main" val="4098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100" dirty="0">
                <a:latin typeface="+mn-lt"/>
                <a:cs typeface="Times New Roman" panose="02020603050405020304" pitchFamily="18" charset="0"/>
              </a:rPr>
              <a:t>To create a reinvestment zone, as a part of the project plan, a city must</a:t>
            </a:r>
            <a:r>
              <a:rPr lang="en-US" sz="1100" baseline="0" dirty="0">
                <a:latin typeface="+mn-lt"/>
                <a:cs typeface="Times New Roman" panose="02020603050405020304" pitchFamily="18" charset="0"/>
              </a:rPr>
              <a:t> determine if at least one of these required criteria apply to the area being considered as identified in Tax Code, Section 311.005. The area must s</a:t>
            </a:r>
            <a:r>
              <a:rPr lang="en-US" sz="1100" dirty="0">
                <a:latin typeface="+mn-lt"/>
                <a:cs typeface="Times New Roman" panose="02020603050405020304" pitchFamily="18" charset="0"/>
              </a:rPr>
              <a:t>ubstantially arrest or impair the sound growth of the municipality designating the zone,</a:t>
            </a:r>
            <a:r>
              <a:rPr lang="en-US" sz="1100" baseline="0" dirty="0">
                <a:latin typeface="+mn-lt"/>
                <a:cs typeface="Times New Roman" panose="02020603050405020304" pitchFamily="18" charset="0"/>
              </a:rPr>
              <a:t> </a:t>
            </a:r>
            <a:r>
              <a:rPr lang="en-US" sz="1100" kern="1200" dirty="0">
                <a:solidFill>
                  <a:schemeClr val="tx1"/>
                </a:solidFill>
                <a:effectLst/>
                <a:latin typeface="+mn-lt"/>
                <a:ea typeface="+mn-ea"/>
                <a:cs typeface="+mn-cs"/>
              </a:rPr>
              <a:t>retard the provision of housing accommodations, or constitute an economic or social liability and be a menace to the public health, safety, morals, or welfare in its present condition and use because of the presence of:</a:t>
            </a:r>
            <a:endParaRPr lang="en-US" sz="1100" dirty="0">
              <a:latin typeface="+mn-lt"/>
              <a:cs typeface="Times New Roman" panose="02020603050405020304" pitchFamily="18" charset="0"/>
            </a:endParaRPr>
          </a:p>
          <a:p>
            <a:pPr>
              <a:buFont typeface="Wingdings" panose="05000000000000000000" pitchFamily="2" charset="2"/>
              <a:buNone/>
            </a:pPr>
            <a:endParaRPr lang="en-US" sz="1100" dirty="0">
              <a:latin typeface="+mn-lt"/>
              <a:cs typeface="Times New Roman" panose="02020603050405020304" pitchFamily="18" charset="0"/>
            </a:endParaRP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A substantial number of substandard, slum, deteriorated, or deteriorating structures;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Tax or special assessment delinquency exceeding the fair value of the land;</a:t>
            </a: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The predominance of defective or inadequate sidewalks or streets;</a:t>
            </a: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Faulty size, adequacy, accessibility or usefulness of lots;</a:t>
            </a: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Unsanitary or unsafe conditions;</a:t>
            </a: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Deterioration of site or other improvements;</a:t>
            </a: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Defective or unusual conditions of improvement;</a:t>
            </a:r>
          </a:p>
          <a:p>
            <a:pPr>
              <a:buFont typeface="Wingdings" panose="05000000000000000000" pitchFamily="2" charset="2"/>
              <a:buChar char="Ø"/>
            </a:pPr>
            <a:r>
              <a:rPr lang="en-US" sz="1100" dirty="0">
                <a:latin typeface="+mn-lt"/>
                <a:cs typeface="Times New Roman" panose="02020603050405020304" pitchFamily="18" charset="0"/>
              </a:rPr>
              <a:t> </a:t>
            </a:r>
            <a:r>
              <a:rPr lang="en-US" sz="1100" b="1" dirty="0">
                <a:latin typeface="+mn-lt"/>
                <a:cs typeface="Times New Roman" panose="02020603050405020304" pitchFamily="18" charset="0"/>
              </a:rPr>
              <a:t>(Press Individually for Bullet Point to Appear) </a:t>
            </a:r>
            <a:r>
              <a:rPr lang="en-US" sz="1100" dirty="0">
                <a:latin typeface="+mn-lt"/>
                <a:cs typeface="Times New Roman" panose="02020603050405020304" pitchFamily="18" charset="0"/>
              </a:rPr>
              <a:t>Conditions that endanger life or property by fire or other cause; or</a:t>
            </a:r>
          </a:p>
        </p:txBody>
      </p:sp>
      <p:sp>
        <p:nvSpPr>
          <p:cNvPr id="4" name="Slide Number Placeholder 3"/>
          <p:cNvSpPr>
            <a:spLocks noGrp="1"/>
          </p:cNvSpPr>
          <p:nvPr>
            <p:ph type="sldNum" sz="quarter" idx="10"/>
          </p:nvPr>
        </p:nvSpPr>
        <p:spPr/>
        <p:txBody>
          <a:bodyPr/>
          <a:lstStyle/>
          <a:p>
            <a:fld id="{B03B2DF8-01DF-45F3-BA8A-2610835FF155}" type="slidenum">
              <a:rPr lang="en-US" smtClean="0"/>
              <a:t>11</a:t>
            </a:fld>
            <a:endParaRPr lang="en-US" dirty="0"/>
          </a:p>
        </p:txBody>
      </p:sp>
    </p:spTree>
    <p:extLst>
      <p:ext uri="{BB962C8B-B14F-4D97-AF65-F5344CB8AC3E}">
        <p14:creationId xmlns:p14="http://schemas.microsoft.com/office/powerpoint/2010/main" val="212270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dirty="0">
                <a:latin typeface="+mn-lt"/>
                <a:cs typeface="Times New Roman" panose="02020603050405020304" pitchFamily="18" charset="0"/>
              </a:rPr>
              <a:t>Lastly,</a:t>
            </a:r>
            <a:r>
              <a:rPr lang="en-US" sz="1200" baseline="0" dirty="0">
                <a:latin typeface="+mn-lt"/>
                <a:cs typeface="Times New Roman" panose="02020603050405020304" pitchFamily="18" charset="0"/>
              </a:rPr>
              <a:t> a</a:t>
            </a:r>
            <a:r>
              <a:rPr lang="en-US" sz="1200" dirty="0">
                <a:latin typeface="+mn-lt"/>
                <a:cs typeface="Times New Roman" panose="02020603050405020304" pitchFamily="18" charset="0"/>
              </a:rPr>
              <a:t>ny combination of these factors could be considered in the designation of a reinvestment zone such as:</a:t>
            </a:r>
          </a:p>
          <a:p>
            <a:pPr>
              <a:buFont typeface="Wingdings" panose="05000000000000000000" pitchFamily="2" charset="2"/>
              <a:buNone/>
            </a:pPr>
            <a:endParaRPr lang="en-US" sz="1200" dirty="0">
              <a:latin typeface="+mn-lt"/>
              <a:cs typeface="Times New Roman" panose="02020603050405020304" pitchFamily="18" charset="0"/>
            </a:endParaRPr>
          </a:p>
          <a:p>
            <a:pPr lvl="1">
              <a:buFont typeface="Arial" panose="020B0604020202020204" pitchFamily="34" charset="0"/>
              <a:buChar char="•"/>
            </a:pPr>
            <a:r>
              <a:rPr lang="en-US" sz="1200" dirty="0">
                <a:latin typeface="+mn-lt"/>
                <a:cs typeface="Times New Roman" panose="02020603050405020304" pitchFamily="18" charset="0"/>
              </a:rPr>
              <a:t> </a:t>
            </a:r>
            <a:r>
              <a:rPr lang="en-US" sz="1200" b="1" dirty="0">
                <a:latin typeface="+mn-lt"/>
                <a:cs typeface="Times New Roman" panose="02020603050405020304" pitchFamily="18" charset="0"/>
              </a:rPr>
              <a:t>(Press Individually for Bullet Point to Appear) </a:t>
            </a:r>
            <a:r>
              <a:rPr lang="en-US" sz="1200" dirty="0">
                <a:latin typeface="+mn-lt"/>
                <a:cs typeface="Times New Roman" panose="02020603050405020304" pitchFamily="18" charset="0"/>
              </a:rPr>
              <a:t>Be in a federally assisted new community in a home-rule city or adjacent to a federally assisted new community;</a:t>
            </a:r>
          </a:p>
          <a:p>
            <a:pPr lvl="1">
              <a:buFont typeface="Arial" panose="020B0604020202020204" pitchFamily="34" charset="0"/>
              <a:buChar char="•"/>
            </a:pPr>
            <a:r>
              <a:rPr lang="en-US" sz="1200" dirty="0">
                <a:latin typeface="+mn-lt"/>
                <a:cs typeface="Times New Roman" panose="02020603050405020304" pitchFamily="18" charset="0"/>
              </a:rPr>
              <a:t> </a:t>
            </a:r>
            <a:r>
              <a:rPr lang="en-US" sz="1200" b="1" dirty="0">
                <a:latin typeface="+mn-lt"/>
                <a:cs typeface="Times New Roman" panose="02020603050405020304" pitchFamily="18" charset="0"/>
              </a:rPr>
              <a:t>(Press Individually for Bullet Point to Appear) </a:t>
            </a:r>
            <a:r>
              <a:rPr lang="en-US" sz="1200" dirty="0">
                <a:latin typeface="+mn-lt"/>
                <a:cs typeface="Times New Roman" panose="02020603050405020304" pitchFamily="18" charset="0"/>
              </a:rPr>
              <a:t>Located in a home-rule city; </a:t>
            </a:r>
          </a:p>
          <a:p>
            <a:pPr lvl="1">
              <a:buFont typeface="Arial" panose="020B0604020202020204" pitchFamily="34" charset="0"/>
              <a:buChar char="•"/>
            </a:pPr>
            <a:r>
              <a:rPr lang="en-US" sz="1200" dirty="0">
                <a:latin typeface="+mn-lt"/>
                <a:cs typeface="Times New Roman" panose="02020603050405020304" pitchFamily="18" charset="0"/>
              </a:rPr>
              <a:t> </a:t>
            </a:r>
            <a:r>
              <a:rPr lang="en-US" sz="1200" b="1" dirty="0">
                <a:latin typeface="+mn-lt"/>
                <a:cs typeface="Times New Roman" panose="02020603050405020304" pitchFamily="18" charset="0"/>
              </a:rPr>
              <a:t>(Press Individually for Bullet Point to Appear) </a:t>
            </a:r>
            <a:r>
              <a:rPr lang="en-US" sz="1200" dirty="0">
                <a:latin typeface="+mn-lt"/>
                <a:cs typeface="Times New Roman" panose="02020603050405020304" pitchFamily="18" charset="0"/>
              </a:rPr>
              <a:t>Primarily due to obsolete platting, deteriorated structures impairing or arresting growth; and</a:t>
            </a:r>
          </a:p>
          <a:p>
            <a:pPr lvl="1">
              <a:buFont typeface="Arial" panose="020B0604020202020204" pitchFamily="34" charset="0"/>
              <a:buChar char="•"/>
            </a:pPr>
            <a:r>
              <a:rPr lang="en-US" sz="1200" dirty="0">
                <a:latin typeface="+mn-lt"/>
                <a:cs typeface="Times New Roman" panose="02020603050405020304" pitchFamily="18" charset="0"/>
              </a:rPr>
              <a:t> </a:t>
            </a:r>
            <a:r>
              <a:rPr lang="en-US" sz="1200" b="1" dirty="0">
                <a:latin typeface="+mn-lt"/>
                <a:cs typeface="Times New Roman" panose="02020603050405020304" pitchFamily="18" charset="0"/>
              </a:rPr>
              <a:t>(Press Individually for Bullet Point to Appear) </a:t>
            </a:r>
            <a:r>
              <a:rPr lang="en-US" sz="1200" dirty="0">
                <a:latin typeface="+mn-lt"/>
                <a:cs typeface="Times New Roman" panose="02020603050405020304" pitchFamily="18" charset="0"/>
              </a:rPr>
              <a:t>Encompass signs, billboards, or outdoor advertising structures the governing body of the city designates for relocation.</a:t>
            </a:r>
          </a:p>
        </p:txBody>
      </p:sp>
      <p:sp>
        <p:nvSpPr>
          <p:cNvPr id="4" name="Slide Number Placeholder 3"/>
          <p:cNvSpPr>
            <a:spLocks noGrp="1"/>
          </p:cNvSpPr>
          <p:nvPr>
            <p:ph type="sldNum" sz="quarter" idx="10"/>
          </p:nvPr>
        </p:nvSpPr>
        <p:spPr/>
        <p:txBody>
          <a:bodyPr/>
          <a:lstStyle/>
          <a:p>
            <a:fld id="{B03B2DF8-01DF-45F3-BA8A-2610835FF155}" type="slidenum">
              <a:rPr lang="en-US" smtClean="0"/>
              <a:t>12</a:t>
            </a:fld>
            <a:endParaRPr lang="en-US" dirty="0"/>
          </a:p>
        </p:txBody>
      </p:sp>
    </p:spTree>
    <p:extLst>
      <p:ext uri="{BB962C8B-B14F-4D97-AF65-F5344CB8AC3E}">
        <p14:creationId xmlns:p14="http://schemas.microsoft.com/office/powerpoint/2010/main" val="174830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100" dirty="0">
                <a:latin typeface="+mn-lt"/>
                <a:cs typeface="Times New Roman" panose="02020603050405020304" pitchFamily="18" charset="0"/>
              </a:rPr>
              <a:t>The board of directors of a TIRZ;</a:t>
            </a:r>
          </a:p>
          <a:p>
            <a:pPr marL="0" indent="0">
              <a:buFont typeface="Wingdings" panose="05000000000000000000" pitchFamily="2" charset="2"/>
              <a:buNone/>
            </a:pPr>
            <a:endParaRPr lang="en-US" sz="1100" dirty="0">
              <a:latin typeface="+mn-lt"/>
              <a:cs typeface="Times New Roman" panose="02020603050405020304" pitchFamily="18" charset="0"/>
            </a:endParaRPr>
          </a:p>
          <a:p>
            <a:pPr marL="285750" indent="-285750">
              <a:buFont typeface="Wingdings" panose="05000000000000000000" pitchFamily="2" charset="2"/>
              <a:buChar char="Ø"/>
            </a:pPr>
            <a:r>
              <a:rPr lang="en-US" sz="1100" dirty="0">
                <a:latin typeface="+mn-lt"/>
                <a:cs typeface="Times New Roman" panose="02020603050405020304" pitchFamily="18" charset="0"/>
              </a:rPr>
              <a:t>Must consist of at least 5 and not more than 15 members;</a:t>
            </a:r>
          </a:p>
          <a:p>
            <a:pPr marL="285750" indent="-285750">
              <a:buFont typeface="Wingdings" panose="05000000000000000000" pitchFamily="2" charset="2"/>
              <a:buChar char="Ø"/>
            </a:pPr>
            <a:r>
              <a:rPr lang="en-US" sz="1100" dirty="0">
                <a:latin typeface="+mn-lt"/>
                <a:cs typeface="Times New Roman" panose="02020603050405020304" pitchFamily="18" charset="0"/>
              </a:rPr>
              <a:t>Participating taxing units in the TIRZ may appoint one member of the board if their governing body</a:t>
            </a:r>
            <a:r>
              <a:rPr lang="en-US" sz="1100" baseline="0" dirty="0">
                <a:latin typeface="+mn-lt"/>
                <a:cs typeface="Times New Roman" panose="02020603050405020304" pitchFamily="18" charset="0"/>
              </a:rPr>
              <a:t> approves payment of all or part of the tax increment into the TIF fund for the zone.</a:t>
            </a:r>
          </a:p>
          <a:p>
            <a:pPr marL="0" indent="0">
              <a:buFont typeface="Wingdings" panose="05000000000000000000" pitchFamily="2" charset="2"/>
              <a:buNone/>
            </a:pPr>
            <a:endParaRPr lang="en-US" sz="1100" baseline="0" dirty="0">
              <a:latin typeface="+mn-lt"/>
              <a:cs typeface="Times New Roman" panose="02020603050405020304" pitchFamily="18" charset="0"/>
            </a:endParaRPr>
          </a:p>
          <a:p>
            <a:pPr marL="0" indent="0">
              <a:buFont typeface="Wingdings" panose="05000000000000000000" pitchFamily="2" charset="2"/>
              <a:buNone/>
            </a:pPr>
            <a:r>
              <a:rPr lang="en-US" sz="1100" baseline="0" dirty="0">
                <a:latin typeface="+mn-lt"/>
                <a:cs typeface="Times New Roman" panose="02020603050405020304" pitchFamily="18" charset="0"/>
              </a:rPr>
              <a:t>Also, </a:t>
            </a:r>
          </a:p>
          <a:p>
            <a:pPr marL="285750" indent="-285750">
              <a:buFont typeface="Wingdings" panose="05000000000000000000" pitchFamily="2" charset="2"/>
              <a:buChar char="Ø"/>
            </a:pPr>
            <a:r>
              <a:rPr lang="en-US" sz="1100" dirty="0">
                <a:latin typeface="+mn-lt"/>
                <a:cs typeface="Times New Roman" panose="02020603050405020304" pitchFamily="18" charset="0"/>
              </a:rPr>
              <a:t>The lead governing body of a city may appoint no more than 10 directors to the board;</a:t>
            </a:r>
          </a:p>
          <a:p>
            <a:pPr marL="285750" indent="-285750">
              <a:buFont typeface="Wingdings" panose="05000000000000000000" pitchFamily="2" charset="2"/>
              <a:buChar char="Ø"/>
            </a:pPr>
            <a:r>
              <a:rPr lang="en-US" sz="1100" dirty="0">
                <a:latin typeface="+mn-lt"/>
                <a:cs typeface="Times New Roman" panose="02020603050405020304" pitchFamily="18" charset="0"/>
              </a:rPr>
              <a:t>If other participating taxing units appoint a combined total less than 5 directors then the designating municipality may appoint more than 10 directors.</a:t>
            </a:r>
          </a:p>
          <a:p>
            <a:pPr marL="0" indent="0">
              <a:buFont typeface="Wingdings" panose="05000000000000000000" pitchFamily="2" charset="2"/>
              <a:buNone/>
            </a:pPr>
            <a:endParaRPr lang="en-US" sz="1100" dirty="0">
              <a:latin typeface="+mn-lt"/>
              <a:cs typeface="Times New Roman" panose="02020603050405020304" pitchFamily="18" charset="0"/>
            </a:endParaRPr>
          </a:p>
          <a:p>
            <a:pPr marL="0" indent="0">
              <a:buFont typeface="Wingdings" panose="05000000000000000000" pitchFamily="2" charset="2"/>
              <a:buNone/>
            </a:pPr>
            <a:r>
              <a:rPr lang="en-US" sz="1100" dirty="0">
                <a:latin typeface="+mn-lt"/>
                <a:cs typeface="Times New Roman" panose="02020603050405020304" pitchFamily="18" charset="0"/>
              </a:rPr>
              <a:t>Based on Tax Code Sections 311.009(e) – (f), the governing body would:</a:t>
            </a:r>
          </a:p>
          <a:p>
            <a:pPr marL="0" indent="0">
              <a:buFont typeface="Wingdings" panose="05000000000000000000" pitchFamily="2" charset="2"/>
              <a:buNone/>
            </a:pPr>
            <a:endParaRPr lang="en-US" sz="1100" dirty="0">
              <a:latin typeface="+mn-lt"/>
              <a:cs typeface="Times New Roman" panose="02020603050405020304" pitchFamily="18" charset="0"/>
            </a:endParaRPr>
          </a:p>
          <a:p>
            <a:pPr marL="285750" indent="-285750">
              <a:buFont typeface="Wingdings" panose="05000000000000000000" pitchFamily="2" charset="2"/>
              <a:buChar char="Ø"/>
            </a:pPr>
            <a:r>
              <a:rPr lang="en-US" sz="1100" dirty="0">
                <a:latin typeface="+mn-lt"/>
                <a:cs typeface="Times New Roman" panose="02020603050405020304" pitchFamily="18" charset="0"/>
              </a:rPr>
              <a:t>determine</a:t>
            </a:r>
            <a:r>
              <a:rPr lang="en-US" sz="1100" baseline="0" dirty="0">
                <a:latin typeface="+mn-lt"/>
                <a:cs typeface="Times New Roman" panose="02020603050405020304" pitchFamily="18" charset="0"/>
              </a:rPr>
              <a:t> i</a:t>
            </a:r>
            <a:r>
              <a:rPr lang="en-US" sz="1100" dirty="0">
                <a:latin typeface="+mn-lt"/>
                <a:cs typeface="Times New Roman" panose="02020603050405020304" pitchFamily="18" charset="0"/>
              </a:rPr>
              <a:t>f the</a:t>
            </a:r>
            <a:r>
              <a:rPr lang="en-US" sz="1100" baseline="0" dirty="0">
                <a:latin typeface="+mn-lt"/>
                <a:cs typeface="Times New Roman" panose="02020603050405020304" pitchFamily="18" charset="0"/>
              </a:rPr>
              <a:t> </a:t>
            </a:r>
            <a:r>
              <a:rPr lang="en-US" sz="1100" dirty="0">
                <a:latin typeface="+mn-lt"/>
                <a:cs typeface="Times New Roman" panose="02020603050405020304" pitchFamily="18" charset="0"/>
              </a:rPr>
              <a:t>board members serve two year terms.</a:t>
            </a:r>
          </a:p>
          <a:p>
            <a:pPr marL="285750" indent="-285750">
              <a:buFont typeface="Wingdings" panose="05000000000000000000" pitchFamily="2" charset="2"/>
              <a:buChar char="Ø"/>
            </a:pPr>
            <a:r>
              <a:rPr lang="en-US" sz="1100" dirty="0">
                <a:latin typeface="+mn-lt"/>
                <a:cs typeface="Times New Roman" panose="02020603050405020304" pitchFamily="18" charset="0"/>
              </a:rPr>
              <a:t>determine</a:t>
            </a:r>
            <a:r>
              <a:rPr lang="en-US" sz="1100" baseline="0" dirty="0">
                <a:latin typeface="+mn-lt"/>
                <a:cs typeface="Times New Roman" panose="02020603050405020304" pitchFamily="18" charset="0"/>
              </a:rPr>
              <a:t> </a:t>
            </a:r>
            <a:r>
              <a:rPr lang="en-US" sz="1100" dirty="0">
                <a:latin typeface="+mn-lt"/>
                <a:cs typeface="Times New Roman" panose="02020603050405020304" pitchFamily="18" charset="0"/>
              </a:rPr>
              <a:t>if the board</a:t>
            </a:r>
            <a:r>
              <a:rPr lang="en-US" sz="1100" baseline="0" dirty="0">
                <a:latin typeface="+mn-lt"/>
                <a:cs typeface="Times New Roman" panose="02020603050405020304" pitchFamily="18" charset="0"/>
              </a:rPr>
              <a:t> member </a:t>
            </a:r>
            <a:r>
              <a:rPr lang="en-US" sz="1100" dirty="0">
                <a:latin typeface="+mn-lt"/>
                <a:cs typeface="Times New Roman" panose="02020603050405020304" pitchFamily="18" charset="0"/>
              </a:rPr>
              <a:t>terms are staggered or not</a:t>
            </a:r>
            <a:r>
              <a:rPr lang="en-US" sz="1100" baseline="0" dirty="0">
                <a:latin typeface="+mn-lt"/>
                <a:cs typeface="Times New Roman" panose="02020603050405020304" pitchFamily="18" charset="0"/>
              </a:rPr>
              <a:t> and</a:t>
            </a:r>
            <a:endParaRPr lang="en-US" sz="1100" dirty="0">
              <a:latin typeface="+mn-lt"/>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dirty="0">
                <a:latin typeface="+mn-lt"/>
                <a:cs typeface="Times New Roman" panose="02020603050405020304" pitchFamily="18" charset="0"/>
              </a:rPr>
              <a:t>fill</a:t>
            </a:r>
            <a:r>
              <a:rPr lang="en-US" sz="1100" baseline="0" dirty="0">
                <a:latin typeface="+mn-lt"/>
                <a:cs typeface="Times New Roman" panose="02020603050405020304" pitchFamily="18" charset="0"/>
              </a:rPr>
              <a:t> </a:t>
            </a:r>
            <a:r>
              <a:rPr lang="en-US" sz="1100" dirty="0">
                <a:latin typeface="+mn-lt"/>
                <a:cs typeface="Times New Roman" panose="02020603050405020304" pitchFamily="18" charset="0"/>
              </a:rPr>
              <a:t>the Chairman position</a:t>
            </a:r>
            <a:r>
              <a:rPr lang="en-US" sz="1100" baseline="0" dirty="0">
                <a:latin typeface="+mn-lt"/>
                <a:cs typeface="Times New Roman" panose="02020603050405020304" pitchFamily="18" charset="0"/>
              </a:rPr>
              <a:t> </a:t>
            </a:r>
            <a:r>
              <a:rPr lang="en-US" sz="1100" dirty="0">
                <a:latin typeface="+mn-lt"/>
                <a:cs typeface="Times New Roman" panose="02020603050405020304" pitchFamily="18" charset="0"/>
              </a:rPr>
              <a:t>for a term of one year, beginning on January 1 of the following year.</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dirty="0">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dirty="0">
                <a:latin typeface="+mn-lt"/>
                <a:cs typeface="Times New Roman" panose="02020603050405020304" pitchFamily="18" charset="0"/>
              </a:rPr>
              <a:t>The TIRZ board would elect one of its members to serve as vice-chairman.</a:t>
            </a:r>
          </a:p>
        </p:txBody>
      </p:sp>
      <p:sp>
        <p:nvSpPr>
          <p:cNvPr id="4" name="Slide Number Placeholder 3"/>
          <p:cNvSpPr>
            <a:spLocks noGrp="1"/>
          </p:cNvSpPr>
          <p:nvPr>
            <p:ph type="sldNum" sz="quarter" idx="10"/>
          </p:nvPr>
        </p:nvSpPr>
        <p:spPr/>
        <p:txBody>
          <a:bodyPr/>
          <a:lstStyle/>
          <a:p>
            <a:fld id="{B03B2DF8-01DF-45F3-BA8A-2610835FF155}" type="slidenum">
              <a:rPr lang="en-US" smtClean="0"/>
              <a:t>13</a:t>
            </a:fld>
            <a:endParaRPr lang="en-US" dirty="0"/>
          </a:p>
        </p:txBody>
      </p:sp>
    </p:spTree>
    <p:extLst>
      <p:ext uri="{BB962C8B-B14F-4D97-AF65-F5344CB8AC3E}">
        <p14:creationId xmlns:p14="http://schemas.microsoft.com/office/powerpoint/2010/main" val="473098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TIRZ Board is to prepare, approve and implement the plans and submit the plans to the governing body. The approval of the plans must be by ordinance, in the case of a municipality, or by order in the case of a county. </a:t>
            </a:r>
          </a:p>
          <a:p>
            <a:pPr marL="0" indent="0">
              <a:buFont typeface="Arial" panose="020B0604020202020204" pitchFamily="34" charset="0"/>
              <a:buNone/>
            </a:pPr>
            <a:endParaRPr lang="en-US" dirty="0"/>
          </a:p>
          <a:p>
            <a:pPr marL="0" indent="0">
              <a:buFont typeface="Arial" panose="020B0604020202020204" pitchFamily="34" charset="0"/>
              <a:buNone/>
            </a:pPr>
            <a:r>
              <a:rPr lang="en-US" sz="1200" b="1" dirty="0">
                <a:latin typeface="+mn-lt"/>
                <a:cs typeface="Times New Roman" panose="02020603050405020304" pitchFamily="18" charset="0"/>
              </a:rPr>
              <a:t>(Press Individually for Bullet Point to Appear) </a:t>
            </a:r>
            <a:r>
              <a:rPr lang="en-US" sz="1200" kern="1200" dirty="0">
                <a:solidFill>
                  <a:schemeClr val="tx1"/>
                </a:solidFill>
                <a:effectLst/>
                <a:latin typeface="+mn-lt"/>
                <a:ea typeface="+mn-ea"/>
                <a:cs typeface="+mn-cs"/>
              </a:rPr>
              <a:t>Statutorily,  the “project plan” is to contain the following elements: </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Description and map showing existing and proposed uses of property;</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Proposed changes to zoning ordinances, the master plan;</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 list of estimated non-project costs; and</a:t>
            </a:r>
          </a:p>
          <a:p>
            <a:pPr marL="285750" indent="-2857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Statement of a method to relocate displaced persons, if any, resulting from implementation of the plan.</a:t>
            </a:r>
          </a:p>
          <a:p>
            <a:pPr marL="285750" indent="-2857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b="1" dirty="0">
                <a:latin typeface="+mn-lt"/>
                <a:cs typeface="Times New Roman" panose="02020603050405020304" pitchFamily="18" charset="0"/>
              </a:rPr>
              <a:t>(Press Individually for Bullet Point to Appear) </a:t>
            </a:r>
            <a:r>
              <a:rPr lang="en-US" sz="1200" dirty="0">
                <a:latin typeface="Times New Roman" panose="02020603050405020304" pitchFamily="18" charset="0"/>
                <a:cs typeface="Times New Roman" panose="02020603050405020304" pitchFamily="18" charset="0"/>
              </a:rPr>
              <a:t>Statute requires the following elements in a “finance plan:”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Detailed list of estimated project costs in the zone;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Statement listing the proposed kind, number and location of all public works or public improvements to be financed by the zone;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Finding that the plan is economically feasible and an economic feasibility study;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Bond indebtedness estimate to be incurred;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Estimated time when related costs or monetary obligations are to be incurred;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Annual estimated captured appraised value of the zone;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Current total appraised value of taxable real property;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methods of financing all estimated project costs and expected sources of revenue to finance or pay project costs, including the percentage of tax increment to be derived from property taxes of each taxing unit anticipated to contribute tax increment to the zone; and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Duration of the zone.</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03B2DF8-01DF-45F3-BA8A-2610835FF155}" type="slidenum">
              <a:rPr lang="en-US" smtClean="0"/>
              <a:t>14</a:t>
            </a:fld>
            <a:endParaRPr lang="en-US" dirty="0"/>
          </a:p>
        </p:txBody>
      </p:sp>
    </p:spTree>
    <p:extLst>
      <p:ext uri="{BB962C8B-B14F-4D97-AF65-F5344CB8AC3E}">
        <p14:creationId xmlns:p14="http://schemas.microsoft.com/office/powerpoint/2010/main" val="1202285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Times New Roman" panose="02020603050405020304" pitchFamily="18" charset="0"/>
              </a:rPr>
              <a:t>(Press Individually for Bullet Point to Appear) Step 6 - </a:t>
            </a:r>
            <a:r>
              <a:rPr lang="en-US" sz="1200" kern="1200" dirty="0">
                <a:solidFill>
                  <a:schemeClr val="tx1"/>
                </a:solidFill>
                <a:effectLst/>
                <a:latin typeface="+mn-lt"/>
                <a:ea typeface="+mn-ea"/>
                <a:cs typeface="+mn-cs"/>
              </a:rPr>
              <a:t>The city may enter into an agreement at any time before or after the zone is designated. After the board of directors and the governing body has approved the project plan and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reinvestment zone, the other taxing units with property within the zone may set the percentage of their increased tax that would be dedicated to the tax increment fund.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Times New Roman" panose="02020603050405020304" pitchFamily="18" charset="0"/>
              </a:rPr>
              <a:t>(Press Individually for Bullet Point to Appear) Step 7 - </a:t>
            </a:r>
            <a:r>
              <a:rPr lang="en-US" sz="1200" kern="1200" dirty="0">
                <a:solidFill>
                  <a:schemeClr val="tx1"/>
                </a:solidFill>
                <a:effectLst/>
                <a:latin typeface="+mn-lt"/>
                <a:ea typeface="+mn-ea"/>
                <a:cs typeface="+mn-cs"/>
              </a:rPr>
              <a:t>Once the reinvestment zone is established, the zone’s board of directors must make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recommendations to the governing body on implementing the tax</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increment financing as it relates to levying the</a:t>
            </a:r>
            <a:r>
              <a:rPr lang="en-US" sz="1200" kern="1200" baseline="0" dirty="0">
                <a:solidFill>
                  <a:schemeClr val="tx1"/>
                </a:solidFill>
                <a:effectLst/>
                <a:latin typeface="+mn-lt"/>
                <a:ea typeface="+mn-ea"/>
                <a:cs typeface="+mn-cs"/>
              </a:rPr>
              <a:t> taxes, collecting the taxes and depositing the tax increments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r>
              <a:rPr lang="en-US" sz="1200" b="1" dirty="0">
                <a:latin typeface="+mn-lt"/>
                <a:cs typeface="Times New Roman" panose="02020603050405020304" pitchFamily="18" charset="0"/>
              </a:rPr>
              <a:t>(Press Individually for Bullet Point to Appear) Step 8 - </a:t>
            </a:r>
            <a:r>
              <a:rPr lang="en-US" sz="1200" kern="1200" dirty="0">
                <a:solidFill>
                  <a:schemeClr val="tx1"/>
                </a:solidFill>
                <a:effectLst/>
                <a:latin typeface="+mn-lt"/>
                <a:ea typeface="+mn-ea"/>
                <a:cs typeface="+mn-cs"/>
              </a:rPr>
              <a:t>The  municipality shall send a copy of the annual report to   </a:t>
            </a:r>
          </a:p>
          <a:p>
            <a:pPr marL="0" indent="0">
              <a:buNone/>
            </a:pPr>
            <a:r>
              <a:rPr lang="en-US" sz="1200" kern="1200" dirty="0">
                <a:solidFill>
                  <a:schemeClr val="tx1"/>
                </a:solidFill>
                <a:effectLst/>
                <a:latin typeface="+mn-lt"/>
                <a:ea typeface="+mn-ea"/>
                <a:cs typeface="+mn-cs"/>
              </a:rPr>
              <a:t>      the comptroller. </a:t>
            </a:r>
          </a:p>
        </p:txBody>
      </p:sp>
      <p:sp>
        <p:nvSpPr>
          <p:cNvPr id="4" name="Slide Number Placeholder 3"/>
          <p:cNvSpPr>
            <a:spLocks noGrp="1"/>
          </p:cNvSpPr>
          <p:nvPr>
            <p:ph type="sldNum" sz="quarter" idx="10"/>
          </p:nvPr>
        </p:nvSpPr>
        <p:spPr/>
        <p:txBody>
          <a:bodyPr/>
          <a:lstStyle/>
          <a:p>
            <a:fld id="{B03B2DF8-01DF-45F3-BA8A-2610835FF155}" type="slidenum">
              <a:rPr lang="en-US" smtClean="0"/>
              <a:t>15</a:t>
            </a:fld>
            <a:endParaRPr lang="en-US" dirty="0"/>
          </a:p>
        </p:txBody>
      </p:sp>
    </p:spTree>
    <p:extLst>
      <p:ext uri="{BB962C8B-B14F-4D97-AF65-F5344CB8AC3E}">
        <p14:creationId xmlns:p14="http://schemas.microsoft.com/office/powerpoint/2010/main" val="354387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zone</a:t>
            </a:r>
            <a:r>
              <a:rPr lang="en-US" baseline="0" dirty="0"/>
              <a:t> can be enlarged by including new areas or sub-divisions at different times during its existence. Each new addition should be a part of an updated master project plan and the finance plan. However, on the Comptroller annual report form 50-806, you will need to show the tax increment base value, captured appraised value and total appraised value for each zone, sub-zone separately then add them up together at the end of the form.</a:t>
            </a:r>
            <a:endParaRPr lang="en-US" dirty="0"/>
          </a:p>
        </p:txBody>
      </p:sp>
      <p:sp>
        <p:nvSpPr>
          <p:cNvPr id="4" name="Slide Number Placeholder 3"/>
          <p:cNvSpPr>
            <a:spLocks noGrp="1"/>
          </p:cNvSpPr>
          <p:nvPr>
            <p:ph type="sldNum" sz="quarter" idx="10"/>
          </p:nvPr>
        </p:nvSpPr>
        <p:spPr/>
        <p:txBody>
          <a:bodyPr/>
          <a:lstStyle/>
          <a:p>
            <a:fld id="{B03B2DF8-01DF-45F3-BA8A-2610835FF155}" type="slidenum">
              <a:rPr lang="en-US" smtClean="0"/>
              <a:t>17</a:t>
            </a:fld>
            <a:endParaRPr lang="en-US" dirty="0"/>
          </a:p>
        </p:txBody>
      </p:sp>
    </p:spTree>
    <p:extLst>
      <p:ext uri="{BB962C8B-B14F-4D97-AF65-F5344CB8AC3E}">
        <p14:creationId xmlns:p14="http://schemas.microsoft.com/office/powerpoint/2010/main" val="2911649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100" dirty="0"/>
              <a:t>Traditional TIRZ Financing can occur under one of these scenarios such as:</a:t>
            </a:r>
          </a:p>
          <a:p>
            <a:pPr>
              <a:buFont typeface="Wingdings" panose="05000000000000000000" pitchFamily="2" charset="2"/>
              <a:buNone/>
            </a:pPr>
            <a:endParaRPr lang="en-US" sz="1100"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 </a:t>
            </a:r>
            <a:r>
              <a:rPr lang="en-US" sz="1100" b="1" dirty="0">
                <a:latin typeface="+mn-lt"/>
                <a:cs typeface="Times New Roman" panose="02020603050405020304" pitchFamily="18" charset="0"/>
              </a:rPr>
              <a:t>(Press Individually for Bullet Point to Appear) </a:t>
            </a:r>
            <a:r>
              <a:rPr lang="en-US" sz="1100" dirty="0">
                <a:latin typeface="Times New Roman" panose="02020603050405020304" pitchFamily="18" charset="0"/>
                <a:cs typeface="Times New Roman" panose="02020603050405020304" pitchFamily="18" charset="0"/>
              </a:rPr>
              <a:t>Using tax increments in the TIF Fund to make payments directly</a:t>
            </a:r>
            <a:endParaRPr lang="en-US" sz="1100" b="1" dirty="0">
              <a:latin typeface="+mn-lt"/>
              <a:cs typeface="Times New Roman" panose="02020603050405020304" pitchFamily="18" charset="0"/>
            </a:endParaRPr>
          </a:p>
          <a:p>
            <a:pPr lvl="1">
              <a:buFont typeface="Arial" panose="020B0604020202020204" pitchFamily="34" charset="0"/>
              <a:buChar char="•"/>
            </a:pPr>
            <a:r>
              <a:rPr lang="en-US" sz="1100" b="1" dirty="0">
                <a:latin typeface="+mn-lt"/>
                <a:cs typeface="Times New Roman" panose="02020603050405020304" pitchFamily="18" charset="0"/>
              </a:rPr>
              <a:t> (Press Individually for Bullet Point to Appear) </a:t>
            </a:r>
            <a:r>
              <a:rPr lang="en-US" sz="1100" dirty="0"/>
              <a:t>A municipality may directly issue Tax Increment Bonds.</a:t>
            </a:r>
          </a:p>
          <a:p>
            <a:pPr lvl="1">
              <a:buFont typeface="Arial" panose="020B0604020202020204" pitchFamily="34" charset="0"/>
              <a:buChar char="•"/>
            </a:pPr>
            <a:r>
              <a:rPr lang="en-US" sz="1100" baseline="0" dirty="0"/>
              <a:t> </a:t>
            </a:r>
            <a:r>
              <a:rPr lang="en-US" sz="1100" b="1" dirty="0">
                <a:latin typeface="+mn-lt"/>
                <a:cs typeface="Times New Roman" panose="02020603050405020304" pitchFamily="18" charset="0"/>
              </a:rPr>
              <a:t>(Press Individually for Bullet Point to Appear) </a:t>
            </a:r>
            <a:r>
              <a:rPr lang="en-US" sz="1100" baseline="0" dirty="0"/>
              <a:t>A </a:t>
            </a:r>
            <a:r>
              <a:rPr lang="en-US" sz="1100" dirty="0"/>
              <a:t>municipality may create a Local Government Corporation (“LGC”) under Chapter 431, Transportation Code, to issue bonds on behalf of the municipality and manage the affairs of the TIRZ.</a:t>
            </a:r>
          </a:p>
          <a:p>
            <a:pPr lvl="1">
              <a:buFont typeface="Arial" panose="020B0604020202020204" pitchFamily="34" charset="0"/>
              <a:buChar char="•"/>
            </a:pPr>
            <a:r>
              <a:rPr lang="en-US" sz="1100" baseline="0" dirty="0"/>
              <a:t> </a:t>
            </a:r>
            <a:r>
              <a:rPr lang="en-US" sz="1100" b="1" dirty="0">
                <a:latin typeface="+mn-lt"/>
                <a:cs typeface="Times New Roman" panose="02020603050405020304" pitchFamily="18" charset="0"/>
              </a:rPr>
              <a:t>(Press Individually for Bullet Point to Appear) </a:t>
            </a:r>
            <a:r>
              <a:rPr lang="en-US" sz="1100" dirty="0"/>
              <a:t>Tax Increments can be pledged as security for Tax Increment Bonds, the proceeds of which are used to pay for TIRZ Improvements.</a:t>
            </a:r>
          </a:p>
          <a:p>
            <a:pPr lvl="1">
              <a:buFont typeface="Arial" panose="020B0604020202020204" pitchFamily="34" charset="0"/>
              <a:buChar char="•"/>
            </a:pPr>
            <a:r>
              <a:rPr lang="en-US" sz="1100" dirty="0"/>
              <a:t> </a:t>
            </a:r>
            <a:r>
              <a:rPr lang="en-US" sz="1200" b="1" dirty="0">
                <a:latin typeface="+mn-lt"/>
                <a:cs typeface="Times New Roman" panose="02020603050405020304" pitchFamily="18" charset="0"/>
              </a:rPr>
              <a:t>(Press Individually for Bullet Point to Appear) </a:t>
            </a:r>
            <a:r>
              <a:rPr lang="en-US" dirty="0"/>
              <a:t>A TIRZ can enter into an agreement with a private developer to construct TIRZ Improvements. The developer agrees to construct and pay for the cost of construction of a particular TIRZ Improvement. In turn, the TIRZ agrees to reimburse the developer for the project costs of such TIRZ Improvement, if and when funds are available for such purpose. Thus, the financial risk is shifted from the TIRZ to the developer. </a:t>
            </a:r>
            <a:endParaRPr lang="en-US" sz="1100" baseline="0" dirty="0"/>
          </a:p>
          <a:p>
            <a:pPr lvl="1">
              <a:buFont typeface="Arial" panose="020B0604020202020204" pitchFamily="34" charset="0"/>
              <a:buChar char="•"/>
            </a:pPr>
            <a:r>
              <a:rPr lang="en-US" sz="1100" baseline="0" dirty="0"/>
              <a:t> </a:t>
            </a:r>
            <a:r>
              <a:rPr lang="en-US" sz="1100" b="1" dirty="0">
                <a:latin typeface="+mn-lt"/>
                <a:cs typeface="Times New Roman" panose="02020603050405020304" pitchFamily="18" charset="0"/>
              </a:rPr>
              <a:t>(Press Individually for Bullet Point to Appear) </a:t>
            </a:r>
            <a:r>
              <a:rPr lang="en-US" sz="1100" baseline="0" dirty="0"/>
              <a:t>It is important to note that c</a:t>
            </a:r>
            <a:r>
              <a:rPr lang="en-US" sz="1100" dirty="0"/>
              <a:t>ounties may not issue Tax Increment Bonds.</a:t>
            </a:r>
          </a:p>
        </p:txBody>
      </p:sp>
      <p:sp>
        <p:nvSpPr>
          <p:cNvPr id="4" name="Slide Number Placeholder 3"/>
          <p:cNvSpPr>
            <a:spLocks noGrp="1"/>
          </p:cNvSpPr>
          <p:nvPr>
            <p:ph type="sldNum" sz="quarter" idx="10"/>
          </p:nvPr>
        </p:nvSpPr>
        <p:spPr/>
        <p:txBody>
          <a:bodyPr/>
          <a:lstStyle/>
          <a:p>
            <a:fld id="{B03B2DF8-01DF-45F3-BA8A-2610835FF155}" type="slidenum">
              <a:rPr lang="en-US" smtClean="0"/>
              <a:t>18</a:t>
            </a:fld>
            <a:endParaRPr lang="en-US" dirty="0"/>
          </a:p>
        </p:txBody>
      </p:sp>
    </p:spTree>
    <p:extLst>
      <p:ext uri="{BB962C8B-B14F-4D97-AF65-F5344CB8AC3E}">
        <p14:creationId xmlns:p14="http://schemas.microsoft.com/office/powerpoint/2010/main" val="397394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In Tax</a:t>
            </a:r>
            <a:r>
              <a:rPr lang="en-US" baseline="0" dirty="0"/>
              <a:t> Code, Section 311.0125 pertaining to abatement agreements within a TIRZ;</a:t>
            </a:r>
          </a:p>
          <a:p>
            <a:pPr marL="0" indent="0">
              <a:buFont typeface="Wingdings" panose="05000000000000000000" pitchFamily="2" charset="2"/>
              <a:buNone/>
            </a:pPr>
            <a:endParaRPr lang="en-US" dirty="0"/>
          </a:p>
          <a:p>
            <a:pPr marL="285750" indent="-285750">
              <a:buFont typeface="Wingdings" panose="05000000000000000000" pitchFamily="2" charset="2"/>
              <a:buChar char="Ø"/>
            </a:pPr>
            <a:r>
              <a:rPr lang="en-US" dirty="0"/>
              <a:t>Any taxing unit except a school district may enter into an agreement with the owner of real property in a reinvestment zone; and</a:t>
            </a:r>
          </a:p>
          <a:p>
            <a:pPr marL="285750" indent="-285750">
              <a:buFont typeface="Wingdings" panose="05000000000000000000" pitchFamily="2" charset="2"/>
              <a:buChar char="Ø"/>
            </a:pPr>
            <a:r>
              <a:rPr lang="en-US" dirty="0"/>
              <a:t>A tax abatement agreement can become effective only with the approval of the reinvestment zone board of directors and the governing body of each taxing unit that participates in the TIF project.</a:t>
            </a:r>
          </a:p>
        </p:txBody>
      </p:sp>
      <p:sp>
        <p:nvSpPr>
          <p:cNvPr id="4" name="Slide Number Placeholder 3"/>
          <p:cNvSpPr>
            <a:spLocks noGrp="1"/>
          </p:cNvSpPr>
          <p:nvPr>
            <p:ph type="sldNum" sz="quarter" idx="10"/>
          </p:nvPr>
        </p:nvSpPr>
        <p:spPr/>
        <p:txBody>
          <a:bodyPr/>
          <a:lstStyle/>
          <a:p>
            <a:fld id="{B03B2DF8-01DF-45F3-BA8A-2610835FF155}" type="slidenum">
              <a:rPr lang="en-US" smtClean="0"/>
              <a:t>19</a:t>
            </a:fld>
            <a:endParaRPr lang="en-US" dirty="0"/>
          </a:p>
        </p:txBody>
      </p:sp>
    </p:spTree>
    <p:extLst>
      <p:ext uri="{BB962C8B-B14F-4D97-AF65-F5344CB8AC3E}">
        <p14:creationId xmlns:p14="http://schemas.microsoft.com/office/powerpoint/2010/main" val="362486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Times New Roman" panose="02020603050405020304" pitchFamily="18" charset="0"/>
              </a:rPr>
              <a:t>(Press Individually for Bullet Point to Appear) </a:t>
            </a:r>
            <a:r>
              <a:rPr lang="en-US" baseline="0" dirty="0"/>
              <a:t>T</a:t>
            </a:r>
            <a:r>
              <a:rPr lang="en-US" dirty="0"/>
              <a:t>he Comptroller</a:t>
            </a:r>
            <a:r>
              <a:rPr lang="en-US" baseline="0" dirty="0"/>
              <a:t> is required to maintain a central registry as per Tax Code Section 311.019(a) that provides a list of all reinvestment zones, abatements, TIRZs, project plans and finance plans throughout the state that have been adopted and submitted.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Times New Roman" panose="02020603050405020304" pitchFamily="18" charset="0"/>
              </a:rPr>
              <a:t>(Press Individually for Bullet Point to Appear) </a:t>
            </a:r>
            <a:r>
              <a:rPr lang="en-US" baseline="0" dirty="0"/>
              <a:t>This information is to be compiled and submitted as a report to the Legislature and to the Governor no later than December 31 or each even-numbered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Times New Roman" panose="02020603050405020304" pitchFamily="18" charset="0"/>
              </a:rPr>
              <a:t>(Press Individually for Bullet Point to Appear) </a:t>
            </a:r>
            <a:r>
              <a:rPr lang="en-US" baseline="0" dirty="0"/>
              <a:t>Another role for the Comptroller is to assist local governments and the public with questions about TIRZs, reinvestment zones, abatements and the forms required to be filled out.</a:t>
            </a:r>
          </a:p>
        </p:txBody>
      </p:sp>
      <p:sp>
        <p:nvSpPr>
          <p:cNvPr id="4" name="Slide Number Placeholder 3"/>
          <p:cNvSpPr>
            <a:spLocks noGrp="1"/>
          </p:cNvSpPr>
          <p:nvPr>
            <p:ph type="sldNum" sz="quarter" idx="10"/>
          </p:nvPr>
        </p:nvSpPr>
        <p:spPr/>
        <p:txBody>
          <a:bodyPr/>
          <a:lstStyle/>
          <a:p>
            <a:fld id="{B03B2DF8-01DF-45F3-BA8A-2610835FF155}" type="slidenum">
              <a:rPr lang="en-US" smtClean="0"/>
              <a:t>21</a:t>
            </a:fld>
            <a:endParaRPr lang="en-US" dirty="0"/>
          </a:p>
        </p:txBody>
      </p:sp>
    </p:spTree>
    <p:extLst>
      <p:ext uri="{BB962C8B-B14F-4D97-AF65-F5344CB8AC3E}">
        <p14:creationId xmlns:p14="http://schemas.microsoft.com/office/powerpoint/2010/main" val="2453286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FF0000"/>
                </a:solidFill>
                <a:highlight>
                  <a:srgbClr val="FFFF00"/>
                </a:highlight>
              </a:rPr>
              <a:t>Xxxxxxxxxxxxxxxx</a:t>
            </a:r>
            <a:endParaRPr lang="en-US" dirty="0">
              <a:solidFill>
                <a:srgbClr val="FF0000"/>
              </a:solidFill>
              <a:highlight>
                <a:srgbClr val="FFFF00"/>
              </a:highlight>
            </a:endParaRPr>
          </a:p>
          <a:p>
            <a:endParaRPr lang="en-US" dirty="0">
              <a:solidFill>
                <a:srgbClr val="FF0000"/>
              </a:solidFill>
              <a:highlight>
                <a:srgbClr val="FFFF00"/>
              </a:highlight>
            </a:endParaRPr>
          </a:p>
          <a:p>
            <a:r>
              <a:rPr lang="en-US" dirty="0">
                <a:solidFill>
                  <a:srgbClr val="FF0000"/>
                </a:solidFill>
                <a:highlight>
                  <a:srgbClr val="FFFF00"/>
                </a:highlight>
              </a:rPr>
              <a:t>There are currently two Comptroller forms required of local governments to complete – forms 50-807 and 50-806. The forms have just been updated to match and parallel the new electronic reporting system that is being developed and to be used as the new reporting system come August 2021.</a:t>
            </a:r>
          </a:p>
          <a:p>
            <a:endParaRPr lang="en-US"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Depending on which form you are submitting you will need to follow these particulars as found in the instructions within these forms. The forms can be found on the Comptroller website until August 2021 which is - https://comptroller.texas.gov/economy/local/ch311/reporting.php. </a:t>
            </a:r>
          </a:p>
          <a:p>
            <a:endParaRPr lang="en-US" dirty="0"/>
          </a:p>
        </p:txBody>
      </p:sp>
      <p:sp>
        <p:nvSpPr>
          <p:cNvPr id="4" name="Slide Number Placeholder 3"/>
          <p:cNvSpPr>
            <a:spLocks noGrp="1"/>
          </p:cNvSpPr>
          <p:nvPr>
            <p:ph type="sldNum" sz="quarter" idx="10"/>
          </p:nvPr>
        </p:nvSpPr>
        <p:spPr/>
        <p:txBody>
          <a:bodyPr/>
          <a:lstStyle/>
          <a:p>
            <a:fld id="{B03B2DF8-01DF-45F3-BA8A-2610835FF155}" type="slidenum">
              <a:rPr lang="en-US" smtClean="0"/>
              <a:t>22</a:t>
            </a:fld>
            <a:endParaRPr lang="en-US" dirty="0"/>
          </a:p>
        </p:txBody>
      </p:sp>
    </p:spTree>
    <p:extLst>
      <p:ext uri="{BB962C8B-B14F-4D97-AF65-F5344CB8AC3E}">
        <p14:creationId xmlns:p14="http://schemas.microsoft.com/office/powerpoint/2010/main" val="76861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03B2DF8-01DF-45F3-BA8A-2610835FF155}" type="slidenum">
              <a:rPr lang="en-US" smtClean="0"/>
              <a:t>2</a:t>
            </a:fld>
            <a:endParaRPr lang="en-US" dirty="0"/>
          </a:p>
        </p:txBody>
      </p:sp>
    </p:spTree>
    <p:extLst>
      <p:ext uri="{BB962C8B-B14F-4D97-AF65-F5344CB8AC3E}">
        <p14:creationId xmlns:p14="http://schemas.microsoft.com/office/powerpoint/2010/main" val="311565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mn-lt"/>
                <a:cs typeface="Times New Roman" panose="02020603050405020304" pitchFamily="18" charset="0"/>
              </a:rPr>
              <a:t>(Press Individually for Bullet Point to Appear) </a:t>
            </a:r>
            <a:r>
              <a:rPr lang="en-US" sz="1000" kern="1200" dirty="0">
                <a:solidFill>
                  <a:schemeClr val="tx1"/>
                </a:solidFill>
                <a:effectLst/>
                <a:latin typeface="+mn-lt"/>
                <a:ea typeface="+mn-ea"/>
                <a:cs typeface="+mn-cs"/>
              </a:rPr>
              <a:t>Cities must notify the Comptroller’s office of the creation of all TIRZ before April 1 of the year following the year in which the zone is designated. Notice must include form 50-807, the ordinance designating the zone, the project plan and the financing plan. </a:t>
            </a:r>
          </a:p>
          <a:p>
            <a:endParaRPr lang="en-US" sz="1000" kern="1200" dirty="0">
              <a:solidFill>
                <a:schemeClr val="tx1"/>
              </a:solidFill>
              <a:effectLst/>
              <a:latin typeface="+mn-lt"/>
              <a:ea typeface="+mn-ea"/>
              <a:cs typeface="+mn-cs"/>
            </a:endParaRPr>
          </a:p>
          <a:p>
            <a:r>
              <a:rPr lang="en-US" sz="1000" b="1" dirty="0">
                <a:latin typeface="+mn-lt"/>
                <a:cs typeface="Times New Roman" panose="02020603050405020304" pitchFamily="18" charset="0"/>
              </a:rPr>
              <a:t>(Press Individually for Bullet Point to Appear) </a:t>
            </a:r>
            <a:r>
              <a:rPr lang="en-US" sz="1000" kern="1200" dirty="0">
                <a:solidFill>
                  <a:schemeClr val="tx1"/>
                </a:solidFill>
                <a:effectLst/>
                <a:latin typeface="+mn-lt"/>
                <a:ea typeface="+mn-ea"/>
                <a:cs typeface="+mn-cs"/>
              </a:rPr>
              <a:t>A city that amends or modifies a tax increment reinvestment zone, a project plan, or a financing plan adopted under this chapter must deliver a copy of the ordinance and any amended documents to the comptroller before April 1 of the year following the year the amendment is made.</a:t>
            </a:r>
          </a:p>
          <a:p>
            <a:endParaRPr lang="en-US" sz="1000" kern="1200" dirty="0">
              <a:solidFill>
                <a:schemeClr val="tx1"/>
              </a:solidFill>
              <a:effectLst/>
              <a:latin typeface="+mn-lt"/>
              <a:ea typeface="+mn-ea"/>
              <a:cs typeface="+mn-cs"/>
            </a:endParaRPr>
          </a:p>
          <a:p>
            <a:r>
              <a:rPr lang="en-US" sz="1000" b="1" dirty="0">
                <a:latin typeface="+mn-lt"/>
                <a:cs typeface="Times New Roman" panose="02020603050405020304" pitchFamily="18" charset="0"/>
              </a:rPr>
              <a:t>(Press Individually for Bullet Point to Appear) </a:t>
            </a:r>
            <a:r>
              <a:rPr lang="en-US" sz="1000" kern="1200" dirty="0">
                <a:solidFill>
                  <a:schemeClr val="tx1"/>
                </a:solidFill>
                <a:effectLst/>
                <a:latin typeface="+mn-lt"/>
                <a:ea typeface="+mn-ea"/>
                <a:cs typeface="+mn-cs"/>
              </a:rPr>
              <a:t>On or before the 150th day following the end of the city’s fiscal year, the governing body must produce an annual report on the status of the zone and send a copy to the Comptroller. The annual report must be accompanied by Comptroller form 50-806.</a:t>
            </a:r>
          </a:p>
          <a:p>
            <a:endParaRPr lang="en-US" sz="1000" kern="1200" dirty="0">
              <a:solidFill>
                <a:schemeClr val="tx1"/>
              </a:solidFill>
              <a:effectLst/>
              <a:latin typeface="+mn-lt"/>
              <a:ea typeface="+mn-ea"/>
              <a:cs typeface="+mn-cs"/>
            </a:endParaRPr>
          </a:p>
          <a:p>
            <a:r>
              <a:rPr lang="en-US" sz="1000" b="1" dirty="0">
                <a:latin typeface="+mn-lt"/>
                <a:cs typeface="Times New Roman" panose="02020603050405020304" pitchFamily="18" charset="0"/>
              </a:rPr>
              <a:t>(Press Individually for Bullet Point to Appear) </a:t>
            </a:r>
            <a:r>
              <a:rPr lang="en-US" sz="1000" kern="1200" dirty="0">
                <a:solidFill>
                  <a:schemeClr val="tx1"/>
                </a:solidFill>
                <a:effectLst/>
                <a:latin typeface="+mn-lt"/>
                <a:ea typeface="+mn-ea"/>
                <a:cs typeface="+mn-cs"/>
              </a:rPr>
              <a:t>From a best practice perspective, it is highly recommended that cities submit all documentation immediately rather than waiting. This minimizes lost paperwork and helps us connect each zone’s creation filings to the annual reports.</a:t>
            </a:r>
          </a:p>
          <a:p>
            <a:endParaRPr lang="en-US" sz="1000" kern="1200" dirty="0">
              <a:solidFill>
                <a:schemeClr val="tx1"/>
              </a:solidFill>
              <a:effectLst/>
              <a:latin typeface="+mn-lt"/>
              <a:ea typeface="+mn-ea"/>
              <a:cs typeface="+mn-cs"/>
            </a:endParaRPr>
          </a:p>
          <a:p>
            <a:r>
              <a:rPr lang="en-US" sz="1000" b="1" dirty="0">
                <a:latin typeface="+mn-lt"/>
                <a:cs typeface="Times New Roman" panose="02020603050405020304" pitchFamily="18" charset="0"/>
              </a:rPr>
              <a:t>(Press Individually for Bullet Point to Appear)  </a:t>
            </a:r>
            <a:r>
              <a:rPr lang="en-US" sz="1000" b="0" dirty="0">
                <a:latin typeface="+mn-lt"/>
                <a:cs typeface="Times New Roman" panose="02020603050405020304" pitchFamily="18" charset="0"/>
              </a:rPr>
              <a:t>Also,</a:t>
            </a:r>
            <a:r>
              <a:rPr lang="en-US" sz="1000" b="0" baseline="0" dirty="0">
                <a:latin typeface="+mn-lt"/>
                <a:cs typeface="Times New Roman" panose="02020603050405020304" pitchFamily="18" charset="0"/>
              </a:rPr>
              <a:t> all local government entities that create a TIRZ are the sole responsible party for  submitting all required documents and forms. The CADs are not responsible nor are the participating taxing units for sending the forms to the Comptroller.</a:t>
            </a:r>
            <a:endParaRPr lang="en-US" sz="1000" b="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b="1" dirty="0">
                <a:latin typeface="+mn-lt"/>
                <a:cs typeface="Times New Roman" panose="02020603050405020304" pitchFamily="18" charset="0"/>
              </a:rPr>
              <a:t>(Press Individually for Bullet Point to Appear) </a:t>
            </a:r>
            <a:r>
              <a:rPr lang="en-US" sz="1000" b="0" dirty="0">
                <a:latin typeface="+mn-lt"/>
                <a:cs typeface="Times New Roman" panose="02020603050405020304" pitchFamily="18" charset="0"/>
              </a:rPr>
              <a:t>Lastly, here is the link to the Comptroller website which currently contains all forms that all taxing units can use who are the primary taxing units for these TIRZs as well as attach the required documents to the requisite Comptroller forms.</a:t>
            </a:r>
            <a:endParaRPr lang="en-US" sz="10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2DF8-01DF-45F3-BA8A-2610835FF155}" type="slidenum">
              <a:rPr lang="en-US" smtClean="0"/>
              <a:t>23</a:t>
            </a:fld>
            <a:endParaRPr lang="en-US" dirty="0"/>
          </a:p>
        </p:txBody>
      </p:sp>
    </p:spTree>
    <p:extLst>
      <p:ext uri="{BB962C8B-B14F-4D97-AF65-F5344CB8AC3E}">
        <p14:creationId xmlns:p14="http://schemas.microsoft.com/office/powerpoint/2010/main" val="116932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this slide closely. The Comptroller office is currently developing an online electronic reporting tool for local taxing units to use to enter the required data and to make this information public in real time in a Comptroller database.</a:t>
            </a:r>
          </a:p>
        </p:txBody>
      </p:sp>
      <p:sp>
        <p:nvSpPr>
          <p:cNvPr id="4" name="Slide Number Placeholder 3"/>
          <p:cNvSpPr>
            <a:spLocks noGrp="1"/>
          </p:cNvSpPr>
          <p:nvPr>
            <p:ph type="sldNum" sz="quarter" idx="5"/>
          </p:nvPr>
        </p:nvSpPr>
        <p:spPr/>
        <p:txBody>
          <a:bodyPr/>
          <a:lstStyle/>
          <a:p>
            <a:fld id="{B03B2DF8-01DF-45F3-BA8A-2610835FF155}" type="slidenum">
              <a:rPr lang="en-US" smtClean="0"/>
              <a:t>24</a:t>
            </a:fld>
            <a:endParaRPr lang="en-US" dirty="0"/>
          </a:p>
        </p:txBody>
      </p:sp>
    </p:spTree>
    <p:extLst>
      <p:ext uri="{BB962C8B-B14F-4D97-AF65-F5344CB8AC3E}">
        <p14:creationId xmlns:p14="http://schemas.microsoft.com/office/powerpoint/2010/main" val="283758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additional questions about tax increment reinvestment zones, tax increment funding or the proper process</a:t>
            </a:r>
            <a:r>
              <a:rPr lang="en-US" baseline="0" dirty="0"/>
              <a:t> to follow and what forms to use, please</a:t>
            </a:r>
            <a:r>
              <a:rPr lang="en-US" dirty="0"/>
              <a:t> contact the Data Analysis &amp; Transparency Division.  Thank you.</a:t>
            </a:r>
          </a:p>
        </p:txBody>
      </p:sp>
      <p:sp>
        <p:nvSpPr>
          <p:cNvPr id="4" name="Slide Number Placeholder 3"/>
          <p:cNvSpPr>
            <a:spLocks noGrp="1"/>
          </p:cNvSpPr>
          <p:nvPr>
            <p:ph type="sldNum" sz="quarter" idx="10"/>
          </p:nvPr>
        </p:nvSpPr>
        <p:spPr/>
        <p:txBody>
          <a:bodyPr/>
          <a:lstStyle/>
          <a:p>
            <a:fld id="{B03B2DF8-01DF-45F3-BA8A-2610835FF155}" type="slidenum">
              <a:rPr lang="en-US" smtClean="0"/>
              <a:t>25</a:t>
            </a:fld>
            <a:endParaRPr lang="en-US" dirty="0"/>
          </a:p>
        </p:txBody>
      </p:sp>
    </p:spTree>
    <p:extLst>
      <p:ext uri="{BB962C8B-B14F-4D97-AF65-F5344CB8AC3E}">
        <p14:creationId xmlns:p14="http://schemas.microsoft.com/office/powerpoint/2010/main" val="36714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Tax increment financing (TIF) is a financing method local governments can use to pay for improvements that will draw private investment to an area. Tax increment financing redirects some of the ad valorem tax from property in a geographic area designated as a Tax Increment Reinvestment Zone (TIRZ) to pay for improvements in the zone. </a:t>
            </a:r>
            <a:r>
              <a:rPr lang="en-US" sz="1200" kern="1200" dirty="0">
                <a:solidFill>
                  <a:schemeClr val="tx1"/>
                </a:solidFill>
                <a:effectLst/>
                <a:latin typeface="+mn-lt"/>
                <a:ea typeface="+mn-ea"/>
                <a:cs typeface="+mn-cs"/>
              </a:rPr>
              <a:t>A TIRZ is created by a municipality. State law also allows counties to create tax increment reinvestment zones, but this is currently prohibited by the state constitution. It</a:t>
            </a:r>
            <a:r>
              <a:rPr lang="en-US" sz="1200" kern="1200" baseline="0" dirty="0">
                <a:solidFill>
                  <a:schemeClr val="tx1"/>
                </a:solidFill>
                <a:effectLst/>
                <a:latin typeface="+mn-lt"/>
                <a:ea typeface="+mn-ea"/>
                <a:cs typeface="+mn-cs"/>
              </a:rPr>
              <a:t> is important for counties in particular to keep in mind that t</a:t>
            </a:r>
            <a:r>
              <a:rPr lang="en-US" sz="1200" kern="1200" dirty="0">
                <a:solidFill>
                  <a:schemeClr val="tx1"/>
                </a:solidFill>
                <a:effectLst/>
                <a:latin typeface="+mn-lt"/>
                <a:ea typeface="+mn-ea"/>
                <a:cs typeface="+mn-cs"/>
              </a:rPr>
              <a:t>here are two Attorney General</a:t>
            </a:r>
            <a:r>
              <a:rPr lang="en-US" sz="1200" kern="1200" baseline="0" dirty="0">
                <a:solidFill>
                  <a:schemeClr val="tx1"/>
                </a:solidFill>
                <a:effectLst/>
                <a:latin typeface="+mn-lt"/>
                <a:ea typeface="+mn-ea"/>
                <a:cs typeface="+mn-cs"/>
              </a:rPr>
              <a:t> opinions, GA-1076 and KP-0004, which have ruled that counties can not initiate or create of TIRZ because this would violate the “</a:t>
            </a:r>
            <a:r>
              <a:rPr lang="en-US" dirty="0"/>
              <a:t>equal and uniform taxation requirement in article VIII, section l(a) of the Texas Constitution.”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B2DF8-01DF-45F3-BA8A-2610835FF155}" type="slidenum">
              <a:rPr lang="en-US" smtClean="0"/>
              <a:t>3</a:t>
            </a:fld>
            <a:endParaRPr lang="en-US" dirty="0"/>
          </a:p>
        </p:txBody>
      </p:sp>
    </p:spTree>
    <p:extLst>
      <p:ext uri="{BB962C8B-B14F-4D97-AF65-F5344CB8AC3E}">
        <p14:creationId xmlns:p14="http://schemas.microsoft.com/office/powerpoint/2010/main" val="71877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gathered a series of numbers regarding TIRZs.  Since December 2018 the number of TIRZs has steadily increased to 382 as of July 2021. These TIRZs are located in 59 counties across Texas and were created by 175 different cities. </a:t>
            </a:r>
          </a:p>
          <a:p>
            <a:endParaRPr lang="en-US" dirty="0"/>
          </a:p>
          <a:p>
            <a:r>
              <a:rPr lang="en-US" dirty="0"/>
              <a:t>Other interesting TIRZ facts include : the city of Houston having more active TIRZs than any other Texas city with 27 of them. These 27 TIRZs have a combined fund balance of $467.4 billion. </a:t>
            </a:r>
          </a:p>
          <a:p>
            <a:endParaRPr lang="en-US" dirty="0"/>
          </a:p>
          <a:p>
            <a:r>
              <a:rPr lang="en-US" dirty="0"/>
              <a:t>Meanwhile, the city of Ft. Worth has 12 TIRZs. Ft. Worth is the largest Texas city with multiple TIRZs  with a combined debt of $0.</a:t>
            </a:r>
          </a:p>
          <a:p>
            <a:endParaRPr lang="en-US" dirty="0"/>
          </a:p>
          <a:p>
            <a:r>
              <a:rPr lang="en-US" dirty="0"/>
              <a:t>The five smallest cities in Texas based on population numbers which all have a TIRZ are: #1 – Iowa City with 3,233; #2 – Aubrey with 4,895; #3 – Wolfforth with %,486; #4 – Sansom Park with 5,748; and #5 is Plainview with 5,774 people.</a:t>
            </a:r>
          </a:p>
          <a:p>
            <a:endParaRPr lang="en-US" dirty="0"/>
          </a:p>
          <a:p>
            <a:r>
              <a:rPr lang="en-US" dirty="0"/>
              <a:t>The top 5  active TIRZs with the longest terms or terms longest terms that have been amended  are Houston TIRZ #1 lasting 55 years, followed by El Paso TIRZ #13 lasting 52 years, Houston Memorial Heights TIRZ #5 also lasting 52 years, Houston TIRZ #10 lasting 52 years and Waco TIRZ #1 lasting 50 years.</a:t>
            </a:r>
          </a:p>
          <a:p>
            <a:endParaRPr lang="en-US" dirty="0"/>
          </a:p>
          <a:p>
            <a:r>
              <a:rPr lang="en-US" dirty="0"/>
              <a:t>The five oldest TIRZs that are still active are: Waco TIRZ #1 was created in 1982, followed by Waco TIRZ #2 created in 1983, Waco TIRZ #3 created in 1986, Houston Lamar Street/St. George TIRZ #1 created in 1991 and Dallas Oak Cliff Gateway TIRZ #3 and Dallas Cedars TIR #4 which were both created in 1992.</a:t>
            </a:r>
          </a:p>
          <a:p>
            <a:endParaRPr lang="en-US" dirty="0"/>
          </a:p>
          <a:p>
            <a:r>
              <a:rPr lang="en-US" dirty="0"/>
              <a:t>What is interesting in the next stat is the length of time of these TIRZs, Northlake TIRZs 2 thru 4 all have a length of 5 years which is unusual.</a:t>
            </a:r>
          </a:p>
          <a:p>
            <a:endParaRPr lang="en-US" dirty="0"/>
          </a:p>
          <a:p>
            <a:r>
              <a:rPr lang="en-US" dirty="0"/>
              <a:t>The next to the last grouping relates to the largest TIRZs as measured in acres. The top five largest TIRZs are: Houston TIRZ #24 with 7,743 acres, El Paso TIRZ #13 with 6,879 acres, Houston Hiram Clark TIRZ #25 with 5,736 acres, El Paso TIRZ #10 with 3,970 acres and Pearland TIRZ #2 with 3,932.</a:t>
            </a:r>
          </a:p>
          <a:p>
            <a:endParaRPr lang="en-US" dirty="0"/>
          </a:p>
          <a:p>
            <a:r>
              <a:rPr lang="en-US" dirty="0"/>
              <a:t>The last category identifies the five smallest TIRZs as measured in acres which are: Austin TIRZ #15 with 5 acres, Trophy Club TIRZ #1 with 6 acres, Austin TIRZ #18 with 14 acres, Bay City TIRZ #3 with 20 acres and lastly is Sherman Legacy Village TIRZ #7 with 22 acres. </a:t>
            </a:r>
            <a:endParaRPr lang="en-US" baseline="0" dirty="0"/>
          </a:p>
        </p:txBody>
      </p:sp>
      <p:sp>
        <p:nvSpPr>
          <p:cNvPr id="4" name="Slide Number Placeholder 3"/>
          <p:cNvSpPr>
            <a:spLocks noGrp="1"/>
          </p:cNvSpPr>
          <p:nvPr>
            <p:ph type="sldNum" sz="quarter" idx="10"/>
          </p:nvPr>
        </p:nvSpPr>
        <p:spPr/>
        <p:txBody>
          <a:bodyPr/>
          <a:lstStyle/>
          <a:p>
            <a:fld id="{B03B2DF8-01DF-45F3-BA8A-2610835FF155}" type="slidenum">
              <a:rPr lang="en-US" smtClean="0"/>
              <a:t>4</a:t>
            </a:fld>
            <a:endParaRPr lang="en-US" dirty="0"/>
          </a:p>
        </p:txBody>
      </p:sp>
    </p:spTree>
    <p:extLst>
      <p:ext uri="{BB962C8B-B14F-4D97-AF65-F5344CB8AC3E}">
        <p14:creationId xmlns:p14="http://schemas.microsoft.com/office/powerpoint/2010/main" val="111616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When a municipality or county creates a TIRZ, it records the total taxable value of all real property within the zone. This is a snapshot of the zone’s base value. So lets go through each element in a clear manner.</a:t>
            </a:r>
          </a:p>
          <a:p>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First, the</a:t>
            </a:r>
            <a:r>
              <a:rPr lang="en-US" sz="900" baseline="0" dirty="0"/>
              <a:t> p</a:t>
            </a:r>
            <a:r>
              <a:rPr lang="en-US" sz="900" dirty="0"/>
              <a:t>articipants in a TIRZ dedicate a Tax Increment to finance TIRZ improvement projects. </a:t>
            </a:r>
            <a:r>
              <a:rPr lang="en-US" sz="900" kern="1200" dirty="0">
                <a:solidFill>
                  <a:schemeClr val="tx1"/>
                </a:solidFill>
                <a:effectLst/>
                <a:latin typeface="+mn-lt"/>
                <a:ea typeface="+mn-ea"/>
                <a:cs typeface="+mn-cs"/>
              </a:rPr>
              <a:t>This percentage is a portion of the taxes collected that is contributed to fund the improvements.</a:t>
            </a:r>
          </a:p>
          <a:p>
            <a:endParaRPr lang="en-US" sz="900" dirty="0"/>
          </a:p>
          <a:p>
            <a:r>
              <a:rPr lang="en-US" sz="900" dirty="0"/>
              <a:t>Second, the year in which a TIRZ is created is the “Base Year,” and the appraised value of TIRZ real property in the Base Year is the “Base Year Value.” </a:t>
            </a:r>
          </a:p>
          <a:p>
            <a:endParaRPr lang="en-US" sz="900" dirty="0"/>
          </a:p>
          <a:p>
            <a:r>
              <a:rPr lang="en-US" sz="900" dirty="0"/>
              <a:t>Third,</a:t>
            </a:r>
            <a:r>
              <a:rPr lang="en-US" sz="900" baseline="0" dirty="0"/>
              <a:t> a</a:t>
            </a:r>
            <a:r>
              <a:rPr lang="en-US" sz="900" dirty="0"/>
              <a:t>s development or redevelopment occurs, the appraised value of the property in the TIRZ increases as seen in the growth of the yellow area on the chart as time goes by as you move further to the right on the chart. </a:t>
            </a:r>
          </a:p>
          <a:p>
            <a:endParaRPr lang="en-US" sz="900" dirty="0"/>
          </a:p>
          <a:p>
            <a:r>
              <a:rPr lang="en-US" sz="900" dirty="0"/>
              <a:t>Fourth,</a:t>
            </a:r>
            <a:r>
              <a:rPr lang="en-US" sz="900" baseline="0" dirty="0"/>
              <a:t> t</a:t>
            </a:r>
            <a:r>
              <a:rPr lang="en-US" sz="900" dirty="0"/>
              <a:t>he difference between the increased appraised value of property in the TIRZ and the Base Year Value is defined as the “Captured Appraised Value.” Or another words, the Captured Appraised Value = (Current Year Value or Total Appraised Value) - (Base Year Value). When looking at the chart, the yellow amount of the captured appraised value increases when you move further to the right over time away from the creation date that established the base value.</a:t>
            </a:r>
          </a:p>
          <a:p>
            <a:endParaRPr lang="en-US" sz="900" dirty="0"/>
          </a:p>
          <a:p>
            <a:r>
              <a:rPr lang="en-US" sz="900" dirty="0"/>
              <a:t>Fifth,</a:t>
            </a:r>
            <a:r>
              <a:rPr lang="en-US" sz="900" baseline="0" dirty="0"/>
              <a:t> t</a:t>
            </a:r>
            <a:r>
              <a:rPr lang="en-US" sz="900" dirty="0"/>
              <a:t>axes levied and collected on the Base Year Value remain with the participating taxing units. </a:t>
            </a:r>
          </a:p>
          <a:p>
            <a:endParaRPr lang="en-US" sz="900" dirty="0"/>
          </a:p>
          <a:p>
            <a:pPr>
              <a:lnSpc>
                <a:spcPct val="100000"/>
              </a:lnSpc>
              <a:spcAft>
                <a:spcPts val="0"/>
              </a:spcAft>
            </a:pPr>
            <a:r>
              <a:rPr lang="en-US" sz="900" kern="1200" dirty="0">
                <a:solidFill>
                  <a:schemeClr val="tx1"/>
                </a:solidFill>
                <a:effectLst/>
                <a:latin typeface="+mn-lt"/>
                <a:ea typeface="+mn-ea"/>
                <a:cs typeface="+mn-cs"/>
              </a:rPr>
              <a:t>Sixth, some portion of the taxes levied and collected on the Captured Appraised Value as set by the tax. increment is sent to the municipality and deposited in the Tax Increment Fund. Revenues in the Tax Increment Fund can only be used to pay for TIRZ improvement projects.</a:t>
            </a:r>
          </a:p>
        </p:txBody>
      </p:sp>
      <p:sp>
        <p:nvSpPr>
          <p:cNvPr id="4" name="Slide Number Placeholder 3"/>
          <p:cNvSpPr>
            <a:spLocks noGrp="1"/>
          </p:cNvSpPr>
          <p:nvPr>
            <p:ph type="sldNum" sz="quarter" idx="10"/>
          </p:nvPr>
        </p:nvSpPr>
        <p:spPr/>
        <p:txBody>
          <a:bodyPr/>
          <a:lstStyle/>
          <a:p>
            <a:fld id="{B03B2DF8-01DF-45F3-BA8A-2610835FF155}" type="slidenum">
              <a:rPr lang="en-US" smtClean="0"/>
              <a:t>5</a:t>
            </a:fld>
            <a:endParaRPr lang="en-US" dirty="0"/>
          </a:p>
        </p:txBody>
      </p:sp>
    </p:spTree>
    <p:extLst>
      <p:ext uri="{BB962C8B-B14F-4D97-AF65-F5344CB8AC3E}">
        <p14:creationId xmlns:p14="http://schemas.microsoft.com/office/powerpoint/2010/main" val="417758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mn-lt"/>
              </a:rPr>
              <a:t>The process to creating a tax increment reinvestment</a:t>
            </a:r>
            <a:r>
              <a:rPr lang="en-US" b="0" baseline="0" dirty="0">
                <a:latin typeface="+mn-lt"/>
              </a:rPr>
              <a:t> zone is a simple eight step process:</a:t>
            </a:r>
          </a:p>
          <a:p>
            <a:endParaRPr lang="en-US" b="0" baseline="0" dirty="0">
              <a:latin typeface="+mn-lt"/>
            </a:endParaRPr>
          </a:p>
          <a:p>
            <a:pPr marL="0" indent="0">
              <a:buNone/>
            </a:pPr>
            <a:r>
              <a:rPr lang="en-US" sz="1200" b="1" dirty="0">
                <a:latin typeface="+mn-lt"/>
                <a:cs typeface="Times New Roman" panose="02020603050405020304" pitchFamily="18" charset="0"/>
              </a:rPr>
              <a:t>(Press Individually for Bullet Point to Appear) </a:t>
            </a:r>
            <a:r>
              <a:rPr lang="en-US" sz="1200" b="0" dirty="0">
                <a:latin typeface="+mn-lt"/>
                <a:cs typeface="Times New Roman" panose="02020603050405020304" pitchFamily="18" charset="0"/>
              </a:rPr>
              <a:t>The creation of a TIRZ includes a number of planning, feasibility, legal and strategic considerations. These issues should be considered at the beginning of the process to avoid a waste of time, effort and expense. Hence, the first step of the process is to begin putting together a preliminary finance plan.</a:t>
            </a:r>
          </a:p>
          <a:p>
            <a:pPr marL="228600" indent="-228600">
              <a:buAutoNum type="arabicParenR"/>
            </a:pPr>
            <a:endParaRPr lang="en-US" sz="1200" b="0" dirty="0">
              <a:latin typeface="+mn-lt"/>
              <a:cs typeface="Times New Roman" panose="02020603050405020304" pitchFamily="18" charset="0"/>
            </a:endParaRPr>
          </a:p>
          <a:p>
            <a:pPr marL="0" indent="0">
              <a:buNone/>
            </a:pPr>
            <a:r>
              <a:rPr lang="en-US" sz="1200" b="1" dirty="0">
                <a:latin typeface="+mn-lt"/>
                <a:cs typeface="Times New Roman" panose="02020603050405020304" pitchFamily="18" charset="0"/>
              </a:rPr>
              <a:t>(Press Individually for Bullet Point to Appear) </a:t>
            </a:r>
            <a:r>
              <a:rPr lang="en-US" sz="1200" b="0" dirty="0">
                <a:latin typeface="+mn-lt"/>
                <a:cs typeface="Times New Roman" panose="02020603050405020304" pitchFamily="18" charset="0"/>
              </a:rPr>
              <a:t>So, what are some of those considerations? Firstly, is knowing the process of putting together a TIRZ and being a aware of the politics surrounding this issue. What are the existing plans, goals and codes? What would be some of the benefits to the people/benefits within the TIRZ and the larger community as a whole? Who are the leaders and stakeholders that may be for and against the formation of a TIRZ? What would be any legal ramifications? What would be some of the costs for the proposed improvements? </a:t>
            </a:r>
          </a:p>
          <a:p>
            <a:pPr marL="0" indent="0">
              <a:buNone/>
            </a:pPr>
            <a:endParaRPr lang="en-US" sz="1200" b="0" dirty="0">
              <a:latin typeface="+mn-lt"/>
              <a:cs typeface="Times New Roman" panose="02020603050405020304" pitchFamily="18" charset="0"/>
            </a:endParaRPr>
          </a:p>
          <a:p>
            <a:pPr marL="0" indent="0">
              <a:buNone/>
            </a:pPr>
            <a:r>
              <a:rPr lang="en-US" sz="1200" b="1" dirty="0">
                <a:latin typeface="+mn-lt"/>
                <a:cs typeface="Times New Roman" panose="02020603050405020304" pitchFamily="18" charset="0"/>
              </a:rPr>
              <a:t>(Press Individually for Bullet Point to Appear) </a:t>
            </a:r>
            <a:r>
              <a:rPr lang="en-US" sz="1200" b="0" dirty="0">
                <a:latin typeface="+mn-lt"/>
                <a:cs typeface="Times New Roman" panose="02020603050405020304" pitchFamily="18" charset="0"/>
              </a:rPr>
              <a:t>Next in the planning process “up-front TIF sizing” which is an analysis of the revenues and determining if those revenues support the proposed plan of public project improvement expenditures. Is your wish list to large and need to be scaled back, do some of the desired projects need to be spaced out over time? What kind of projected revenues would each property in the proposed TIRZ look like over the next 5-10 years?</a:t>
            </a:r>
          </a:p>
          <a:p>
            <a:pPr marL="0" indent="0">
              <a:buNone/>
            </a:pPr>
            <a:endParaRPr lang="en-US" sz="1200" b="0" dirty="0">
              <a:latin typeface="+mn-lt"/>
              <a:cs typeface="Times New Roman" panose="02020603050405020304" pitchFamily="18" charset="0"/>
            </a:endParaRPr>
          </a:p>
          <a:p>
            <a:pPr marL="0" indent="0">
              <a:buNone/>
            </a:pPr>
            <a:r>
              <a:rPr lang="en-US" sz="1200" b="1" dirty="0">
                <a:latin typeface="+mn-lt"/>
                <a:cs typeface="Times New Roman" panose="02020603050405020304" pitchFamily="18" charset="0"/>
              </a:rPr>
              <a:t>(Press Individually for Bullet Point to Appear) </a:t>
            </a:r>
            <a:r>
              <a:rPr lang="en-US" sz="1200" b="0" dirty="0">
                <a:latin typeface="+mn-lt"/>
                <a:cs typeface="Times New Roman" panose="02020603050405020304" pitchFamily="18" charset="0"/>
              </a:rPr>
              <a:t>In the process of reviewing, underwriting and structuring TIF transactions the taxing units should consider expenditures in terms of the “whole site” or more limited to “specific projects.” Taxing units should thoroughly understand the project and proposed expenditures to accurately size the TIRZ district when it is created by doing the following: (a) review the proposed plan for public improvements; (b) review/develop cost estimates for the improvements with built-in contingencies and (c) carefully underwrite the TIF amount to determine whether that amount is sufficiently or excessive.</a:t>
            </a:r>
          </a:p>
          <a:p>
            <a:pPr marL="0" indent="0">
              <a:buNone/>
            </a:pPr>
            <a:endParaRPr lang="en-US" sz="1200" b="0" kern="1200" dirty="0">
              <a:solidFill>
                <a:schemeClr val="tx1"/>
              </a:solidFill>
              <a:effectLst/>
              <a:latin typeface="+mn-lt"/>
              <a:ea typeface="+mn-ea"/>
              <a:cs typeface="Times New Roman" panose="02020603050405020304" pitchFamily="18" charset="0"/>
            </a:endParaRPr>
          </a:p>
          <a:p>
            <a:pPr marL="0" indent="0">
              <a:buNone/>
            </a:pPr>
            <a:r>
              <a:rPr lang="en-US" sz="1200" b="1" dirty="0">
                <a:latin typeface="+mn-lt"/>
                <a:cs typeface="Times New Roman" panose="02020603050405020304" pitchFamily="18" charset="0"/>
              </a:rPr>
              <a:t>(Press Individually for Bullet Point to Appear) </a:t>
            </a:r>
            <a:r>
              <a:rPr lang="en-US" sz="1200" b="0" kern="1200" dirty="0">
                <a:solidFill>
                  <a:schemeClr val="tx1"/>
                </a:solidFill>
                <a:effectLst/>
                <a:latin typeface="+mn-lt"/>
                <a:ea typeface="+mn-ea"/>
                <a:cs typeface="Times New Roman" panose="02020603050405020304" pitchFamily="18" charset="0"/>
              </a:rPr>
              <a:t>A significant factor in the success of a TIRZ  is the fixing of the boundaries of the TIRZ. Determining the boundaries of the TIRZ should factor in these considerations: (1) how can the TIF be used to provide key project(s) with derived resources without locking up future revenues; (2) what revenue sources can be generated within the TIRZ to make sure it can pay for the anticipated costs; and (3) consider each individual property whether they each should be in the TIRZ, be a benefit to the TIRZ.</a:t>
            </a:r>
          </a:p>
          <a:p>
            <a:pPr marL="0" indent="0">
              <a:buNone/>
            </a:pPr>
            <a:endParaRPr lang="en-US" sz="1200" b="0" kern="1200" dirty="0">
              <a:solidFill>
                <a:schemeClr val="tx1"/>
              </a:solidFill>
              <a:effectLst/>
              <a:latin typeface="+mn-lt"/>
              <a:ea typeface="+mn-ea"/>
              <a:cs typeface="Times New Roman" panose="02020603050405020304" pitchFamily="18" charset="0"/>
            </a:endParaRPr>
          </a:p>
          <a:p>
            <a:pPr marL="0" indent="0">
              <a:buNone/>
            </a:pPr>
            <a:r>
              <a:rPr lang="en-US" sz="1200" b="1" dirty="0">
                <a:latin typeface="+mn-lt"/>
                <a:cs typeface="Times New Roman" panose="02020603050405020304" pitchFamily="18" charset="0"/>
              </a:rPr>
              <a:t>(Press Individually for Bullet Point to Appear) </a:t>
            </a:r>
            <a:r>
              <a:rPr lang="en-US" sz="1200" b="0" kern="1200" dirty="0">
                <a:solidFill>
                  <a:schemeClr val="tx1"/>
                </a:solidFill>
                <a:effectLst/>
                <a:latin typeface="+mn-lt"/>
                <a:ea typeface="+mn-ea"/>
                <a:cs typeface="Times New Roman" panose="02020603050405020304" pitchFamily="18" charset="0"/>
              </a:rPr>
              <a:t>Lastly, is where we need to determine if and how the creation of a TIRZ might impact other taxing jurisdictions. Would the inclusion of one or more other taxing units as “participating taxing units” help generate a significant amount of tax increments into the fund in future years? Would it create a burden on other taxing units? Would the creation of a TIRZ impact traffic patterns in adjacent areas and communities? Are there other projects underway in adjacent taxing units/zones? Could the inclusion of a taxing unit as a “participating taxing unit” in the TIRZ meet a need of there’s by ensuring some of the TIF funds go toward a project they have in mind?</a:t>
            </a:r>
          </a:p>
        </p:txBody>
      </p:sp>
      <p:sp>
        <p:nvSpPr>
          <p:cNvPr id="4" name="Slide Number Placeholder 3"/>
          <p:cNvSpPr>
            <a:spLocks noGrp="1"/>
          </p:cNvSpPr>
          <p:nvPr>
            <p:ph type="sldNum" sz="quarter" idx="10"/>
          </p:nvPr>
        </p:nvSpPr>
        <p:spPr/>
        <p:txBody>
          <a:bodyPr/>
          <a:lstStyle/>
          <a:p>
            <a:fld id="{B03B2DF8-01DF-45F3-BA8A-2610835FF155}" type="slidenum">
              <a:rPr lang="en-US" smtClean="0"/>
              <a:t>7</a:t>
            </a:fld>
            <a:endParaRPr lang="en-US" dirty="0"/>
          </a:p>
        </p:txBody>
      </p:sp>
    </p:spTree>
    <p:extLst>
      <p:ext uri="{BB962C8B-B14F-4D97-AF65-F5344CB8AC3E}">
        <p14:creationId xmlns:p14="http://schemas.microsoft.com/office/powerpoint/2010/main" val="2095574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Not all TIRZ deals are wonderful. Depending on the type of project funded or the structure of the transaction, public financial risk can range from minimal to levels similar to those experienced by lenders or equity investors. Local taxing units need to properly assess risk early in the process  and determine any potential mitigations. All TIRZ deals rely on a set of projections and assumptions regarding things that are not set in concrete such as the tax system ad the real estate market over time.</a:t>
            </a:r>
          </a:p>
          <a:p>
            <a:pPr marL="0" indent="0">
              <a:buNone/>
            </a:pPr>
            <a:endParaRPr lang="en-US" sz="1200" kern="1200" dirty="0">
              <a:solidFill>
                <a:schemeClr val="tx1"/>
              </a:solidFill>
              <a:effectLst/>
              <a:latin typeface="+mn-lt"/>
              <a:ea typeface="+mn-ea"/>
              <a:cs typeface="+mn-cs"/>
            </a:endParaRPr>
          </a:p>
          <a:p>
            <a:pPr marL="0" indent="0">
              <a:buNone/>
            </a:pPr>
            <a:r>
              <a:rPr lang="en-US" sz="1200" b="1" dirty="0">
                <a:latin typeface="+mn-lt"/>
                <a:cs typeface="Times New Roman" panose="02020603050405020304" pitchFamily="18" charset="0"/>
              </a:rPr>
              <a:t>(Press Individually for Bullet Point to Appear) </a:t>
            </a:r>
            <a:r>
              <a:rPr lang="en-US" sz="1200" kern="1200" dirty="0">
                <a:solidFill>
                  <a:schemeClr val="tx1"/>
                </a:solidFill>
                <a:effectLst/>
                <a:latin typeface="+mn-lt"/>
                <a:ea typeface="+mn-ea"/>
                <a:cs typeface="+mn-cs"/>
              </a:rPr>
              <a:t>The first potential risk is construction. If you have built a home or remodeled a home and extrapolate it out on a larger scale to a local taxing unit(s) public project improvement plan, you will realize that you often make project upgrades, project additions which can lead to increased construction cost or cost overruns if project upgrades/additions are excessive. This can lead to future project delays due to a lack of funds or mismanagement.</a:t>
            </a:r>
          </a:p>
          <a:p>
            <a:pPr marL="0" indent="0">
              <a:buNone/>
            </a:pPr>
            <a:endParaRPr lang="en-US" sz="1200" kern="1200" dirty="0">
              <a:solidFill>
                <a:schemeClr val="tx1"/>
              </a:solidFill>
              <a:effectLst/>
              <a:latin typeface="+mn-lt"/>
              <a:ea typeface="+mn-ea"/>
              <a:cs typeface="+mn-cs"/>
            </a:endParaRPr>
          </a:p>
          <a:p>
            <a:pPr marL="0" indent="0">
              <a:buNone/>
            </a:pPr>
            <a:r>
              <a:rPr lang="en-US" sz="1200" b="1" dirty="0">
                <a:latin typeface="+mn-lt"/>
                <a:cs typeface="Times New Roman" panose="02020603050405020304" pitchFamily="18" charset="0"/>
              </a:rPr>
              <a:t>(Press Individually for Bullet Point to Appear) </a:t>
            </a:r>
            <a:r>
              <a:rPr lang="en-US" sz="1200" kern="1200" dirty="0">
                <a:solidFill>
                  <a:schemeClr val="tx1"/>
                </a:solidFill>
                <a:effectLst/>
                <a:latin typeface="+mn-lt"/>
                <a:ea typeface="+mn-ea"/>
                <a:cs typeface="+mn-cs"/>
              </a:rPr>
              <a:t>Second, project delays typically occur when developments include multi-phases. These occur before and during construction as well as during the sale/lease-up phases of the project. Delays will cause TIF revenues to lag behind projections and in some cases permanently.</a:t>
            </a:r>
          </a:p>
          <a:p>
            <a:pPr marL="0" indent="0">
              <a:buNone/>
            </a:pPr>
            <a:endParaRPr lang="en-US" sz="1200" kern="1200" dirty="0">
              <a:solidFill>
                <a:schemeClr val="tx1"/>
              </a:solidFill>
              <a:effectLst/>
              <a:latin typeface="+mn-lt"/>
              <a:ea typeface="+mn-ea"/>
              <a:cs typeface="+mn-cs"/>
            </a:endParaRPr>
          </a:p>
          <a:p>
            <a:pPr marL="0" indent="0">
              <a:buNone/>
            </a:pPr>
            <a:r>
              <a:rPr lang="en-US" sz="1200" b="1" dirty="0">
                <a:latin typeface="+mn-lt"/>
                <a:cs typeface="Times New Roman" panose="02020603050405020304" pitchFamily="18" charset="0"/>
              </a:rPr>
              <a:t>(Press Individually for Bullet Point to Appear) </a:t>
            </a:r>
            <a:r>
              <a:rPr lang="en-US" sz="1200" kern="1200" dirty="0">
                <a:solidFill>
                  <a:schemeClr val="tx1"/>
                </a:solidFill>
                <a:effectLst/>
                <a:latin typeface="+mn-lt"/>
                <a:ea typeface="+mn-ea"/>
                <a:cs typeface="+mn-cs"/>
              </a:rPr>
              <a:t>Third, if sales/lease-ups lag significantly behind developer expectations, then the developer may reach the end of the construction loan term and be unable to retire the debt, which could lead the construction lender to foreclose on the project and dispose of the asset at a discounted price. Conversely, sales/rents could be at lower prices or vacancy levels persist at higher rates than what is expected.</a:t>
            </a:r>
          </a:p>
          <a:p>
            <a:pPr marL="0" indent="0">
              <a:buNone/>
            </a:pPr>
            <a:endParaRPr lang="en-US" sz="1200" kern="1200" dirty="0">
              <a:solidFill>
                <a:schemeClr val="tx1"/>
              </a:solidFill>
              <a:effectLst/>
              <a:latin typeface="+mn-lt"/>
              <a:ea typeface="+mn-ea"/>
              <a:cs typeface="+mn-cs"/>
            </a:endParaRPr>
          </a:p>
          <a:p>
            <a:pPr marL="0" indent="0">
              <a:buNone/>
            </a:pPr>
            <a:r>
              <a:rPr lang="en-US" sz="1200" b="1" dirty="0">
                <a:latin typeface="+mn-lt"/>
                <a:cs typeface="Times New Roman" panose="02020603050405020304" pitchFamily="18" charset="0"/>
              </a:rPr>
              <a:t>(Press Individually for Bullet Point to Appear) </a:t>
            </a:r>
            <a:r>
              <a:rPr lang="en-US" sz="1200" kern="1200" dirty="0">
                <a:solidFill>
                  <a:schemeClr val="tx1"/>
                </a:solidFill>
                <a:effectLst/>
                <a:latin typeface="+mn-lt"/>
                <a:ea typeface="+mn-ea"/>
                <a:cs typeface="+mn-cs"/>
              </a:rPr>
              <a:t>Fourth, remember that TIRZ revenues are generated from increased future valuations which produce increased revenue for the TIRZ. TIR projections are based on assumptions related to how newly developed properties will be assessed and how property values will appreciate or depreciate over time and how the tax rates may change in the near to mid-term future.</a:t>
            </a:r>
          </a:p>
          <a:p>
            <a:pPr marL="0" indent="0">
              <a:buNone/>
            </a:pPr>
            <a:endParaRPr lang="en-US" sz="1200" kern="1200" dirty="0">
              <a:solidFill>
                <a:schemeClr val="tx1"/>
              </a:solidFill>
              <a:effectLst/>
              <a:latin typeface="+mn-lt"/>
              <a:ea typeface="+mn-ea"/>
              <a:cs typeface="+mn-cs"/>
            </a:endParaRPr>
          </a:p>
          <a:p>
            <a:pPr marL="0" indent="0">
              <a:buNone/>
            </a:pPr>
            <a:r>
              <a:rPr lang="en-US" sz="1200" b="1" dirty="0">
                <a:latin typeface="+mn-lt"/>
                <a:cs typeface="Times New Roman" panose="02020603050405020304" pitchFamily="18" charset="0"/>
              </a:rPr>
              <a:t>(Press Individually for Bullet Point to Appear) </a:t>
            </a:r>
            <a:r>
              <a:rPr lang="en-US" sz="1200" kern="1200" dirty="0">
                <a:solidFill>
                  <a:schemeClr val="tx1"/>
                </a:solidFill>
                <a:effectLst/>
                <a:latin typeface="+mn-lt"/>
                <a:ea typeface="+mn-ea"/>
                <a:cs typeface="+mn-cs"/>
              </a:rPr>
              <a:t>Fifth, TIRZ projections are based on a stable occupancy rate for the project for 15 or more years. Due to management or market issues, projects may begin to underperform over time thereby leading to sudden and/or irrational changes in property use, stagnant growth, and increased vacancy rates.</a:t>
            </a:r>
          </a:p>
        </p:txBody>
      </p:sp>
      <p:sp>
        <p:nvSpPr>
          <p:cNvPr id="4" name="Slide Number Placeholder 3"/>
          <p:cNvSpPr>
            <a:spLocks noGrp="1"/>
          </p:cNvSpPr>
          <p:nvPr>
            <p:ph type="sldNum" sz="quarter" idx="5"/>
          </p:nvPr>
        </p:nvSpPr>
        <p:spPr/>
        <p:txBody>
          <a:bodyPr/>
          <a:lstStyle/>
          <a:p>
            <a:fld id="{B03B2DF8-01DF-45F3-BA8A-2610835FF155}" type="slidenum">
              <a:rPr lang="en-US" smtClean="0"/>
              <a:t>8</a:t>
            </a:fld>
            <a:endParaRPr lang="en-US" dirty="0"/>
          </a:p>
        </p:txBody>
      </p:sp>
    </p:spTree>
    <p:extLst>
      <p:ext uri="{BB962C8B-B14F-4D97-AF65-F5344CB8AC3E}">
        <p14:creationId xmlns:p14="http://schemas.microsoft.com/office/powerpoint/2010/main" val="44849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mn-lt"/>
                <a:cs typeface="Times New Roman" panose="02020603050405020304" pitchFamily="18" charset="0"/>
              </a:rPr>
              <a:t>Step 2) (Press Individually for Bullet Point to Appear) </a:t>
            </a:r>
            <a:r>
              <a:rPr lang="en-US" sz="1200" kern="1200" dirty="0">
                <a:solidFill>
                  <a:schemeClr val="tx1"/>
                </a:solidFill>
                <a:effectLst/>
                <a:latin typeface="+mn-lt"/>
                <a:ea typeface="+mn-ea"/>
                <a:cs typeface="+mn-cs"/>
              </a:rPr>
              <a:t>Notice of the hearing must be published in a newspaper having a general circulation in the municipality, not later than the seventh day before the date of the hearing. There is no statutorily required word for the notice. The notice must be given at least seven days in advance of the called public meeting.</a:t>
            </a:r>
          </a:p>
          <a:p>
            <a:pPr marL="0" inden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Times New Roman" panose="02020603050405020304" pitchFamily="18" charset="0"/>
              </a:rPr>
              <a:t>Step 3) (Press Individually for Bullet Point to Appear) </a:t>
            </a:r>
            <a:r>
              <a:rPr lang="en-US" sz="1200" kern="1200" dirty="0">
                <a:solidFill>
                  <a:schemeClr val="tx1"/>
                </a:solidFill>
                <a:effectLst/>
                <a:latin typeface="+mn-lt"/>
                <a:ea typeface="+mn-ea"/>
                <a:cs typeface="+mn-cs"/>
              </a:rPr>
              <a:t>The municipality must hold a public hearing on the creation of the zone and its benefits to the municipality and to property in the proposed zone. Both sides of the proposal are to be heard.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During this time frame and prior to the vote to designate the TIRZ, the lead taxing unit should be working with other taxing units with jurisdiction over the property within the boundaries of the TIRZ to determine if they will “participate” and if so what tax increment level they might be willing to consider and if those other taxing units would bring up their “participation” in the TIRZ for a vote at a time close to the vote by the lead taxing unit.</a:t>
            </a:r>
          </a:p>
        </p:txBody>
      </p:sp>
      <p:sp>
        <p:nvSpPr>
          <p:cNvPr id="4" name="Slide Number Placeholder 3"/>
          <p:cNvSpPr>
            <a:spLocks noGrp="1"/>
          </p:cNvSpPr>
          <p:nvPr>
            <p:ph type="sldNum" sz="quarter" idx="5"/>
          </p:nvPr>
        </p:nvSpPr>
        <p:spPr/>
        <p:txBody>
          <a:bodyPr/>
          <a:lstStyle/>
          <a:p>
            <a:fld id="{B03B2DF8-01DF-45F3-BA8A-2610835FF155}" type="slidenum">
              <a:rPr lang="en-US" smtClean="0"/>
              <a:t>9</a:t>
            </a:fld>
            <a:endParaRPr lang="en-US" dirty="0"/>
          </a:p>
        </p:txBody>
      </p:sp>
    </p:spTree>
    <p:extLst>
      <p:ext uri="{BB962C8B-B14F-4D97-AF65-F5344CB8AC3E}">
        <p14:creationId xmlns:p14="http://schemas.microsoft.com/office/powerpoint/2010/main" val="363372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cs typeface="Times New Roman" panose="02020603050405020304" pitchFamily="18" charset="0"/>
              </a:rPr>
              <a:t>(Press Individually for Bullet Point to Appear) </a:t>
            </a:r>
            <a:r>
              <a:rPr lang="en-US" sz="1200" b="0" dirty="0">
                <a:latin typeface="+mn-lt"/>
                <a:cs typeface="Times New Roman" panose="02020603050405020304" pitchFamily="18" charset="0"/>
              </a:rPr>
              <a:t>Step four is when the ordinance comes before the governing body to consider designating or creating a TIRZ. If the governing body does approve the creation of the TIRZ, then the city needs to submit Comptroller form 50-807.  </a:t>
            </a:r>
            <a:endParaRPr lang="en-US" b="0" dirty="0"/>
          </a:p>
        </p:txBody>
      </p:sp>
      <p:sp>
        <p:nvSpPr>
          <p:cNvPr id="4" name="Slide Number Placeholder 3"/>
          <p:cNvSpPr>
            <a:spLocks noGrp="1"/>
          </p:cNvSpPr>
          <p:nvPr>
            <p:ph type="sldNum" sz="quarter" idx="5"/>
          </p:nvPr>
        </p:nvSpPr>
        <p:spPr/>
        <p:txBody>
          <a:bodyPr/>
          <a:lstStyle/>
          <a:p>
            <a:fld id="{B03B2DF8-01DF-45F3-BA8A-2610835FF155}" type="slidenum">
              <a:rPr lang="en-US" smtClean="0"/>
              <a:t>10</a:t>
            </a:fld>
            <a:endParaRPr lang="en-US" dirty="0"/>
          </a:p>
        </p:txBody>
      </p:sp>
    </p:spTree>
    <p:extLst>
      <p:ext uri="{BB962C8B-B14F-4D97-AF65-F5344CB8AC3E}">
        <p14:creationId xmlns:p14="http://schemas.microsoft.com/office/powerpoint/2010/main" val="14933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358882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32946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23128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27804"/>
            <a:ext cx="4038600" cy="3798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27804"/>
            <a:ext cx="4038600" cy="3798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2401649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814637"/>
            <a:ext cx="40401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17487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814637"/>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3162974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3839162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57407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5598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55981"/>
            <a:ext cx="5111750" cy="49701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318031"/>
            <a:ext cx="3008313" cy="3808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200407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68185"/>
            <a:ext cx="5486400" cy="35593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6679E-48D8-B64D-9F50-62A1ED029ADB}"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9D0740-9057-A440-83F0-D81A9D2B18CA}" type="slidenum">
              <a:rPr lang="en-US" smtClean="0"/>
              <a:t>‹#›</a:t>
            </a:fld>
            <a:endParaRPr lang="en-US" dirty="0"/>
          </a:p>
        </p:txBody>
      </p:sp>
    </p:spTree>
    <p:extLst>
      <p:ext uri="{BB962C8B-B14F-4D97-AF65-F5344CB8AC3E}">
        <p14:creationId xmlns:p14="http://schemas.microsoft.com/office/powerpoint/2010/main" val="287726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84804"/>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327804"/>
            <a:ext cx="8229600" cy="37983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6679E-48D8-B64D-9F50-62A1ED029ADB}" type="datetimeFigureOut">
              <a:rPr lang="en-US" smtClean="0"/>
              <a:t>11/15/2021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D0740-9057-A440-83F0-D81A9D2B18CA}" type="slidenum">
              <a:rPr lang="en-US" smtClean="0"/>
              <a:t>‹#›</a:t>
            </a:fld>
            <a:endParaRPr lang="en-US" dirty="0"/>
          </a:p>
        </p:txBody>
      </p:sp>
      <p:grpSp>
        <p:nvGrpSpPr>
          <p:cNvPr id="16" name="Group 15"/>
          <p:cNvGrpSpPr/>
          <p:nvPr userDrawn="1"/>
        </p:nvGrpSpPr>
        <p:grpSpPr>
          <a:xfrm>
            <a:off x="0" y="0"/>
            <a:ext cx="9144000" cy="1158141"/>
            <a:chOff x="0" y="0"/>
            <a:chExt cx="9144000" cy="1158141"/>
          </a:xfrm>
        </p:grpSpPr>
        <p:sp>
          <p:nvSpPr>
            <p:cNvPr id="8" name="Rectangle 7"/>
            <p:cNvSpPr/>
            <p:nvPr userDrawn="1"/>
          </p:nvSpPr>
          <p:spPr>
            <a:xfrm>
              <a:off x="0" y="0"/>
              <a:ext cx="2146300" cy="823310"/>
            </a:xfrm>
            <a:prstGeom prst="rect">
              <a:avLst/>
            </a:prstGeom>
            <a:solidFill>
              <a:srgbClr val="104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146300" y="0"/>
              <a:ext cx="6997700" cy="823310"/>
            </a:xfrm>
            <a:prstGeom prst="rect">
              <a:avLst/>
            </a:prstGeom>
            <a:solidFill>
              <a:srgbClr val="919FA3">
                <a:alpha val="6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rotWithShape="1">
            <a:blip r:embed="rId11">
              <a:alphaModFix amt="50000"/>
              <a:extLst>
                <a:ext uri="{28A0092B-C50C-407E-A947-70E740481C1C}">
                  <a14:useLocalDpi xmlns:a14="http://schemas.microsoft.com/office/drawing/2010/main" val="0"/>
                </a:ext>
              </a:extLst>
            </a:blip>
            <a:srcRect t="16922" b="53994"/>
            <a:stretch/>
          </p:blipFill>
          <p:spPr>
            <a:xfrm>
              <a:off x="2252431" y="0"/>
              <a:ext cx="2959299" cy="834593"/>
            </a:xfrm>
            <a:prstGeom prst="rect">
              <a:avLst/>
            </a:prstGeom>
          </p:spPr>
        </p:pic>
        <p:pic>
          <p:nvPicPr>
            <p:cNvPr id="12" name="Picture 11"/>
            <p:cNvPicPr>
              <a:picLocks noChangeAspect="1"/>
            </p:cNvPicPr>
            <p:nvPr userDrawn="1"/>
          </p:nvPicPr>
          <p:blipFill>
            <a:blip r:embed="rId12"/>
            <a:stretch>
              <a:fillRect/>
            </a:stretch>
          </p:blipFill>
          <p:spPr>
            <a:xfrm>
              <a:off x="2260603" y="283099"/>
              <a:ext cx="2997197" cy="377425"/>
            </a:xfrm>
            <a:prstGeom prst="rect">
              <a:avLst/>
            </a:prstGeom>
          </p:spPr>
        </p:pic>
        <p:pic>
          <p:nvPicPr>
            <p:cNvPr id="14" name="Picture 13"/>
            <p:cNvPicPr>
              <a:picLocks noChangeAspect="1"/>
            </p:cNvPicPr>
            <p:nvPr userDrawn="1"/>
          </p:nvPicPr>
          <p:blipFill>
            <a:blip r:embed="rId13"/>
            <a:stretch>
              <a:fillRect/>
            </a:stretch>
          </p:blipFill>
          <p:spPr>
            <a:xfrm>
              <a:off x="156445" y="222458"/>
              <a:ext cx="2087919" cy="440783"/>
            </a:xfrm>
            <a:prstGeom prst="rect">
              <a:avLst/>
            </a:prstGeom>
          </p:spPr>
        </p:pic>
        <p:sp>
          <p:nvSpPr>
            <p:cNvPr id="15" name="Rectangle 14"/>
            <p:cNvSpPr/>
            <p:nvPr userDrawn="1"/>
          </p:nvSpPr>
          <p:spPr>
            <a:xfrm>
              <a:off x="0" y="823310"/>
              <a:ext cx="9144000" cy="334831"/>
            </a:xfrm>
            <a:prstGeom prst="rect">
              <a:avLst/>
            </a:prstGeom>
            <a:solidFill>
              <a:srgbClr val="CECCA8">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36780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file:///C:\Users\falv381\OneDrive%20-%20Texas%20Comptroller%20of%20Public%20Accounts\Desktop\Problem%20Forms\Tested%20Form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2924" y="1077792"/>
            <a:ext cx="4861888" cy="1015663"/>
          </a:xfrm>
          <a:prstGeom prst="rect">
            <a:avLst/>
          </a:prstGeom>
        </p:spPr>
        <p:txBody>
          <a:bodyPr wrap="square">
            <a:spAutoFit/>
          </a:bodyPr>
          <a:lstStyle/>
          <a:p>
            <a:pPr algn="ctr"/>
            <a:r>
              <a:rPr lang="en-US" sz="6000" b="1" dirty="0">
                <a:solidFill>
                  <a:srgbClr val="FF0000"/>
                </a:solidFill>
                <a:cs typeface="Times New Roman" panose="02020603050405020304" pitchFamily="18" charset="0"/>
              </a:rPr>
              <a:t>TIRZs Are Us</a:t>
            </a:r>
            <a:endParaRPr lang="en-US" sz="6000" b="1" dirty="0">
              <a:solidFill>
                <a:srgbClr val="FF0000"/>
              </a:solidFill>
            </a:endParaRPr>
          </a:p>
        </p:txBody>
      </p:sp>
      <p:pic>
        <p:nvPicPr>
          <p:cNvPr id="6" name="Picture 6" descr="Image result for picture of a tax increment reinvestment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13" y="1263316"/>
            <a:ext cx="3968288" cy="26106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7B8BFE-216D-4344-9529-7D44D33B7323}"/>
              </a:ext>
            </a:extLst>
          </p:cNvPr>
          <p:cNvSpPr txBox="1"/>
          <p:nvPr/>
        </p:nvSpPr>
        <p:spPr>
          <a:xfrm>
            <a:off x="2610852" y="6269495"/>
            <a:ext cx="6533148" cy="461665"/>
          </a:xfrm>
          <a:prstGeom prst="rect">
            <a:avLst/>
          </a:prstGeom>
          <a:noFill/>
        </p:spPr>
        <p:txBody>
          <a:bodyPr wrap="square" rtlCol="0">
            <a:spAutoFit/>
          </a:bodyPr>
          <a:lstStyle/>
          <a:p>
            <a:pPr algn="ctr">
              <a:spcBef>
                <a:spcPct val="0"/>
              </a:spcBef>
            </a:pPr>
            <a:r>
              <a:rPr lang="en-US" altLang="en-US" sz="2400" b="1" dirty="0">
                <a:solidFill>
                  <a:srgbClr val="002060"/>
                </a:solidFill>
                <a:latin typeface="Times New Roman" panose="02020603050405020304" pitchFamily="18" charset="0"/>
                <a:cs typeface="Times New Roman" panose="02020603050405020304" pitchFamily="18" charset="0"/>
              </a:rPr>
              <a:t>Data Analysis &amp; Transparency Division</a:t>
            </a:r>
          </a:p>
        </p:txBody>
      </p:sp>
      <p:pic>
        <p:nvPicPr>
          <p:cNvPr id="1026" name="Picture 2" descr="Image result for reinvestment zones">
            <a:extLst>
              <a:ext uri="{FF2B5EF4-FFF2-40B4-BE49-F238E27FC236}">
                <a16:creationId xmlns:a16="http://schemas.microsoft.com/office/drawing/2014/main" id="{4EE69634-8B15-40B9-90FD-9183CAB46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613" y="3665493"/>
            <a:ext cx="2454239" cy="3192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investment zones">
            <a:extLst>
              <a:ext uri="{FF2B5EF4-FFF2-40B4-BE49-F238E27FC236}">
                <a16:creationId xmlns:a16="http://schemas.microsoft.com/office/drawing/2014/main" id="{456A0E94-D2F5-4081-AB0F-4E3948D38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0852" y="2655917"/>
            <a:ext cx="2177716" cy="3490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ax increment reinvestment zones">
            <a:extLst>
              <a:ext uri="{FF2B5EF4-FFF2-40B4-BE49-F238E27FC236}">
                <a16:creationId xmlns:a16="http://schemas.microsoft.com/office/drawing/2014/main" id="{7DB3A819-B83F-494C-A474-A26CB46B663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03" t="10457" r="3552" b="3937"/>
          <a:stretch/>
        </p:blipFill>
        <p:spPr bwMode="auto">
          <a:xfrm>
            <a:off x="4162925" y="3323353"/>
            <a:ext cx="4861887" cy="28229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ax increment reinvestment zones">
            <a:extLst>
              <a:ext uri="{FF2B5EF4-FFF2-40B4-BE49-F238E27FC236}">
                <a16:creationId xmlns:a16="http://schemas.microsoft.com/office/drawing/2014/main" id="{C2EC79A0-F8F5-42D0-A99B-B03983C42FF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31314"/>
          <a:stretch/>
        </p:blipFill>
        <p:spPr bwMode="auto">
          <a:xfrm>
            <a:off x="4124902" y="2093455"/>
            <a:ext cx="4899911" cy="157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34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51B5-6D19-4FE9-A72E-2BEF6465DE13}"/>
              </a:ext>
            </a:extLst>
          </p:cNvPr>
          <p:cNvSpPr>
            <a:spLocks noGrp="1"/>
          </p:cNvSpPr>
          <p:nvPr>
            <p:ph type="title"/>
          </p:nvPr>
        </p:nvSpPr>
        <p:spPr/>
        <p:txBody>
          <a:bodyPr/>
          <a:lstStyle/>
          <a:p>
            <a:r>
              <a:rPr lang="en-US" b="1" dirty="0">
                <a:solidFill>
                  <a:srgbClr val="002060"/>
                </a:solidFill>
              </a:rPr>
              <a:t>Step 4: Designating the Zone</a:t>
            </a:r>
            <a:endParaRPr lang="en-US" dirty="0"/>
          </a:p>
        </p:txBody>
      </p:sp>
      <p:sp>
        <p:nvSpPr>
          <p:cNvPr id="3" name="Content Placeholder 2">
            <a:extLst>
              <a:ext uri="{FF2B5EF4-FFF2-40B4-BE49-F238E27FC236}">
                <a16:creationId xmlns:a16="http://schemas.microsoft.com/office/drawing/2014/main" id="{2C90B9D8-08F9-4476-9114-15B4CE4450EC}"/>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Approving by ordinance or order</a:t>
            </a:r>
          </a:p>
          <a:p>
            <a:pPr marL="0" indent="0">
              <a:buNone/>
            </a:pPr>
            <a:endParaRPr lang="en-US" sz="13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Filing required form and documents with the Comptroller</a:t>
            </a:r>
            <a:r>
              <a:rPr lang="en-US" dirty="0">
                <a:solidFill>
                  <a:srgbClr val="0070C0"/>
                </a:solidFill>
                <a:latin typeface="Times New Roman" panose="02020603050405020304" pitchFamily="18" charset="0"/>
                <a:cs typeface="Times New Roman" panose="02020603050405020304" pitchFamily="18" charset="0"/>
              </a:rPr>
              <a:t> </a:t>
            </a:r>
          </a:p>
          <a:p>
            <a:endParaRPr lang="en-US" dirty="0">
              <a:solidFill>
                <a:srgbClr val="0070C0"/>
              </a:solidFill>
              <a:latin typeface="Times New Roman" panose="02020603050405020304" pitchFamily="18" charset="0"/>
              <a:cs typeface="Times New Roman" panose="02020603050405020304" pitchFamily="18" charset="0"/>
            </a:endParaRPr>
          </a:p>
          <a:p>
            <a:endParaRPr lang="en-US" dirty="0">
              <a:solidFill>
                <a:srgbClr val="0070C0"/>
              </a:solidFill>
              <a:latin typeface="Times New Roman" panose="02020603050405020304" pitchFamily="18" charset="0"/>
              <a:cs typeface="Times New Roman" panose="02020603050405020304" pitchFamily="18" charset="0"/>
            </a:endParaRPr>
          </a:p>
          <a:p>
            <a:endParaRPr lang="en-US" dirty="0">
              <a:solidFill>
                <a:srgbClr val="0070C0"/>
              </a:solidFill>
              <a:latin typeface="Times New Roman" panose="02020603050405020304" pitchFamily="18" charset="0"/>
              <a:cs typeface="Times New Roman" panose="02020603050405020304" pitchFamily="18" charset="0"/>
            </a:endParaRPr>
          </a:p>
          <a:p>
            <a:pPr marL="0" indent="0">
              <a:buNone/>
            </a:pPr>
            <a:r>
              <a:rPr lang="en-US" sz="1600" dirty="0">
                <a:solidFill>
                  <a:srgbClr val="0070C0"/>
                </a:solidFill>
                <a:latin typeface="Times New Roman" panose="02020603050405020304" pitchFamily="18" charset="0"/>
                <a:cs typeface="Times New Roman" panose="02020603050405020304" pitchFamily="18" charset="0"/>
              </a:rPr>
              <a:t>(Tax Code, Sections 311.011 and 311.004)</a:t>
            </a:r>
          </a:p>
        </p:txBody>
      </p:sp>
      <p:pic>
        <p:nvPicPr>
          <p:cNvPr id="4" name="Picture 4" descr="Designation Icon #196345 - Free Icons Library">
            <a:extLst>
              <a:ext uri="{FF2B5EF4-FFF2-40B4-BE49-F238E27FC236}">
                <a16:creationId xmlns:a16="http://schemas.microsoft.com/office/drawing/2014/main" id="{2C0A0AB6-A514-4F6F-A883-4E415B69E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250" y="3668078"/>
            <a:ext cx="3047682" cy="304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2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64" y="1128669"/>
            <a:ext cx="8697432" cy="867280"/>
          </a:xfrm>
        </p:spPr>
        <p:txBody>
          <a:bodyPr>
            <a:noAutofit/>
          </a:bodyPr>
          <a:lstStyle/>
          <a:p>
            <a:r>
              <a:rPr lang="en-US" sz="4000" b="1" dirty="0">
                <a:solidFill>
                  <a:srgbClr val="002060"/>
                </a:solidFill>
                <a:cs typeface="Times New Roman" panose="02020603050405020304" pitchFamily="18" charset="0"/>
              </a:rPr>
              <a:t>Criteria to Create a Reinvestment Zone</a:t>
            </a:r>
            <a:endParaRPr lang="en-US" sz="4000" dirty="0">
              <a:cs typeface="Times New Roman" panose="02020603050405020304" pitchFamily="18" charset="0"/>
            </a:endParaRPr>
          </a:p>
        </p:txBody>
      </p:sp>
      <p:sp>
        <p:nvSpPr>
          <p:cNvPr id="3" name="Content Placeholder 2"/>
          <p:cNvSpPr>
            <a:spLocks noGrp="1"/>
          </p:cNvSpPr>
          <p:nvPr>
            <p:ph idx="1"/>
          </p:nvPr>
        </p:nvSpPr>
        <p:spPr>
          <a:xfrm>
            <a:off x="451883" y="2161308"/>
            <a:ext cx="8293395" cy="4560125"/>
          </a:xfrm>
        </p:spPr>
        <p:txBody>
          <a:bodyPr>
            <a:normAutofit fontScale="77500" lnSpcReduction="20000"/>
          </a:bodyPr>
          <a:lstStyle/>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Tax delinquency exceeding the fair value of the land;</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Deteriorated structures;</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Inadequate sidewalks or streets;</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Poor platting;</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Unsanitary or unsafe conditions;</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Deterioration of site;</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Defective or unusual conditions; </a:t>
            </a:r>
          </a:p>
          <a:p>
            <a:pPr>
              <a:buFont typeface="Wingdings" panose="05000000000000000000" pitchFamily="2" charset="2"/>
              <a:buChar char="Ø"/>
            </a:pPr>
            <a:r>
              <a:rPr lang="en-US" sz="3600" dirty="0">
                <a:latin typeface="Times New Roman" panose="02020603050405020304" pitchFamily="18" charset="0"/>
                <a:cs typeface="Times New Roman" panose="02020603050405020304" pitchFamily="18" charset="0"/>
              </a:rPr>
              <a:t>Conditions that endanger life or                                             property by fire or other disaster; or</a:t>
            </a:r>
          </a:p>
          <a:p>
            <a:pPr marL="0" indent="0">
              <a:buNone/>
            </a:pPr>
            <a:endParaRPr lang="en-US" dirty="0">
              <a:cs typeface="Times New Roman" panose="02020603050405020304" pitchFamily="18" charset="0"/>
            </a:endParaRPr>
          </a:p>
          <a:p>
            <a:pPr marL="0" indent="0" algn="r">
              <a:buNone/>
            </a:pPr>
            <a:r>
              <a:rPr lang="en-US" b="1" dirty="0">
                <a:solidFill>
                  <a:srgbClr val="0070C0"/>
                </a:solidFill>
                <a:latin typeface="Times New Roman" panose="02020603050405020304" pitchFamily="18" charset="0"/>
                <a:cs typeface="Times New Roman" panose="02020603050405020304" pitchFamily="18" charset="0"/>
              </a:rPr>
              <a:t>Tax Code, Section 311.005</a:t>
            </a:r>
          </a:p>
        </p:txBody>
      </p:sp>
      <p:pic>
        <p:nvPicPr>
          <p:cNvPr id="2050" name="Picture 2" descr="Image result for checklist">
            <a:extLst>
              <a:ext uri="{FF2B5EF4-FFF2-40B4-BE49-F238E27FC236}">
                <a16:creationId xmlns:a16="http://schemas.microsoft.com/office/drawing/2014/main" id="{4617BF6B-B239-460B-A41C-BAA2206D0C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97" r="19058"/>
          <a:stretch/>
        </p:blipFill>
        <p:spPr bwMode="auto">
          <a:xfrm>
            <a:off x="6035653" y="2743200"/>
            <a:ext cx="2911643" cy="31888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657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23" y="1184805"/>
            <a:ext cx="8825024" cy="803484"/>
          </a:xfrm>
        </p:spPr>
        <p:txBody>
          <a:bodyPr>
            <a:noAutofit/>
          </a:bodyPr>
          <a:lstStyle/>
          <a:p>
            <a:r>
              <a:rPr lang="en-US" sz="3200" b="1" dirty="0">
                <a:solidFill>
                  <a:srgbClr val="002060"/>
                </a:solidFill>
                <a:latin typeface="+mn-lt"/>
                <a:cs typeface="Times New Roman" panose="02020603050405020304" pitchFamily="18" charset="0"/>
              </a:rPr>
              <a:t>Continued - Criteria to Create a Reinvestment Zone</a:t>
            </a:r>
            <a:endParaRPr lang="en-US" sz="3200" dirty="0">
              <a:latin typeface="+mn-lt"/>
              <a:cs typeface="Times New Roman" panose="02020603050405020304" pitchFamily="18" charset="0"/>
            </a:endParaRPr>
          </a:p>
        </p:txBody>
      </p:sp>
      <p:sp>
        <p:nvSpPr>
          <p:cNvPr id="3" name="Content Placeholder 2"/>
          <p:cNvSpPr>
            <a:spLocks noGrp="1"/>
          </p:cNvSpPr>
          <p:nvPr>
            <p:ph idx="1"/>
          </p:nvPr>
        </p:nvSpPr>
        <p:spPr>
          <a:xfrm>
            <a:off x="3840480" y="2141906"/>
            <a:ext cx="4975974" cy="4313486"/>
          </a:xfrm>
        </p:spPr>
        <p:txBody>
          <a:bodyPr>
            <a:normAutofit/>
          </a:bodyPr>
          <a:lstStyle/>
          <a:p>
            <a:pPr>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Any combination of these factors:</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 Federally assisted new community;</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 Located in a home-rule city; </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 Impaired growth; and</a:t>
            </a:r>
          </a:p>
          <a:p>
            <a:pPr lvl="1">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 Sign relocation.</a:t>
            </a:r>
          </a:p>
          <a:p>
            <a:pPr marL="0" indent="0">
              <a:buNone/>
            </a:pPr>
            <a:endParaRPr lang="en-US" dirty="0"/>
          </a:p>
        </p:txBody>
      </p:sp>
      <p:pic>
        <p:nvPicPr>
          <p:cNvPr id="3074" name="Picture 2" descr="Image result for checklist">
            <a:extLst>
              <a:ext uri="{FF2B5EF4-FFF2-40B4-BE49-F238E27FC236}">
                <a16:creationId xmlns:a16="http://schemas.microsoft.com/office/drawing/2014/main" id="{AFEDE2B8-BF8E-4BA9-A337-0E51770C32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74" r="36421"/>
          <a:stretch/>
        </p:blipFill>
        <p:spPr bwMode="auto">
          <a:xfrm>
            <a:off x="327546" y="1988288"/>
            <a:ext cx="3368563" cy="47246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152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8" y="1211907"/>
            <a:ext cx="8654903" cy="941708"/>
          </a:xfrm>
        </p:spPr>
        <p:txBody>
          <a:bodyPr>
            <a:normAutofit fontScale="90000"/>
          </a:bodyPr>
          <a:lstStyle/>
          <a:p>
            <a:r>
              <a:rPr lang="en-US" b="1" dirty="0">
                <a:solidFill>
                  <a:srgbClr val="002060"/>
                </a:solidFill>
              </a:rPr>
              <a:t>Step 5a - Appointing &amp; Composition of the TIRZ Board</a:t>
            </a:r>
            <a:endParaRPr lang="en-US" dirty="0"/>
          </a:p>
        </p:txBody>
      </p:sp>
      <p:sp>
        <p:nvSpPr>
          <p:cNvPr id="4" name="TextBox 3"/>
          <p:cNvSpPr txBox="1"/>
          <p:nvPr/>
        </p:nvSpPr>
        <p:spPr>
          <a:xfrm>
            <a:off x="4571999" y="2461586"/>
            <a:ext cx="4221480" cy="4216539"/>
          </a:xfrm>
          <a:prstGeom prst="rect">
            <a:avLst/>
          </a:prstGeom>
          <a:noFill/>
        </p:spPr>
        <p:txBody>
          <a:bodyPr wrap="square" rtlCol="0">
            <a:spAutoFit/>
          </a:bodyPr>
          <a:lstStyle/>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5-15 members</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1 per “participating” taxing unit</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Lead Taxing Unit Appointments </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Other Participating Units Combined Total</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 2 Year Terms</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 Staggered Terms</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 Chairman </a:t>
            </a:r>
          </a:p>
          <a:p>
            <a:pPr marL="285750" indent="-285750">
              <a:buFont typeface="Wingdings" panose="05000000000000000000" pitchFamily="2" charset="2"/>
              <a:buChar char="Ø"/>
            </a:pPr>
            <a:r>
              <a:rPr lang="en-US" sz="2300" dirty="0">
                <a:latin typeface="Times New Roman" panose="02020603050405020304" pitchFamily="18" charset="0"/>
                <a:cs typeface="Times New Roman" panose="02020603050405020304" pitchFamily="18" charset="0"/>
              </a:rPr>
              <a:t> Vice Chairman </a:t>
            </a:r>
          </a:p>
          <a:p>
            <a:endParaRPr lang="en-US" sz="2200" dirty="0">
              <a:latin typeface="Times New Roman" panose="02020603050405020304" pitchFamily="18" charset="0"/>
              <a:cs typeface="Times New Roman" panose="02020603050405020304" pitchFamily="18" charset="0"/>
            </a:endParaRPr>
          </a:p>
          <a:p>
            <a:pPr lvl="1" algn="r"/>
            <a:r>
              <a:rPr lang="en-US" sz="1600" b="1" dirty="0">
                <a:solidFill>
                  <a:srgbClr val="0070C0"/>
                </a:solidFill>
                <a:latin typeface="Times New Roman" panose="02020603050405020304" pitchFamily="18" charset="0"/>
                <a:cs typeface="Times New Roman" panose="02020603050405020304" pitchFamily="18" charset="0"/>
              </a:rPr>
              <a:t>Tax Code, Section 311.009(a) and (e)-(f)</a:t>
            </a:r>
          </a:p>
        </p:txBody>
      </p:sp>
      <p:pic>
        <p:nvPicPr>
          <p:cNvPr id="8194" name="Picture 2" descr="https://chiefexecutive.net/wp-content/uploads/2016/08/board-of-directors.jpg">
            <a:extLst>
              <a:ext uri="{FF2B5EF4-FFF2-40B4-BE49-F238E27FC236}">
                <a16:creationId xmlns:a16="http://schemas.microsoft.com/office/drawing/2014/main" id="{690F9365-5F60-48FE-9CBF-1AA419B3B2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75" y="2256112"/>
            <a:ext cx="3795017" cy="4422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0325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D5B9-B973-43C9-A710-60C7D5694D5E}"/>
              </a:ext>
            </a:extLst>
          </p:cNvPr>
          <p:cNvSpPr>
            <a:spLocks noGrp="1"/>
          </p:cNvSpPr>
          <p:nvPr>
            <p:ph type="title"/>
          </p:nvPr>
        </p:nvSpPr>
        <p:spPr>
          <a:xfrm>
            <a:off x="217170" y="977643"/>
            <a:ext cx="8709660" cy="815446"/>
          </a:xfrm>
        </p:spPr>
        <p:txBody>
          <a:bodyPr>
            <a:normAutofit fontScale="90000"/>
          </a:bodyPr>
          <a:lstStyle/>
          <a:p>
            <a:r>
              <a:rPr lang="en-US" b="1" dirty="0">
                <a:solidFill>
                  <a:srgbClr val="002060"/>
                </a:solidFill>
              </a:rPr>
              <a:t>Step 5b – The Project and Finance Plans</a:t>
            </a:r>
            <a:endParaRPr lang="en-US" dirty="0"/>
          </a:p>
        </p:txBody>
      </p:sp>
      <p:sp>
        <p:nvSpPr>
          <p:cNvPr id="4" name="TextBox 3">
            <a:extLst>
              <a:ext uri="{FF2B5EF4-FFF2-40B4-BE49-F238E27FC236}">
                <a16:creationId xmlns:a16="http://schemas.microsoft.com/office/drawing/2014/main" id="{4C1F25C5-70CD-4BC4-9FFD-32B991316624}"/>
              </a:ext>
            </a:extLst>
          </p:cNvPr>
          <p:cNvSpPr txBox="1"/>
          <p:nvPr/>
        </p:nvSpPr>
        <p:spPr>
          <a:xfrm>
            <a:off x="111212" y="1793089"/>
            <a:ext cx="3280255" cy="4062651"/>
          </a:xfrm>
          <a:prstGeom prst="rect">
            <a:avLst/>
          </a:prstGeom>
          <a:noFill/>
        </p:spPr>
        <p:txBody>
          <a:bodyPr wrap="square" rtlCol="0">
            <a:spAutoFit/>
          </a:bodyPr>
          <a:lstStyle/>
          <a:p>
            <a:r>
              <a:rPr lang="en-US" b="1" dirty="0">
                <a:solidFill>
                  <a:srgbClr val="FF0000"/>
                </a:solidFill>
              </a:rPr>
              <a:t>PROJECT PLAN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Description and map showing existing and proposed uses of property</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Proposed changes to zoning ordinances, the master plan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list of estimated non-project costs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Statement of a method to relocate displaced persons, if any, resulting from implementation of the plan</a:t>
            </a:r>
          </a:p>
        </p:txBody>
      </p:sp>
      <p:sp>
        <p:nvSpPr>
          <p:cNvPr id="5" name="TextBox 4">
            <a:extLst>
              <a:ext uri="{FF2B5EF4-FFF2-40B4-BE49-F238E27FC236}">
                <a16:creationId xmlns:a16="http://schemas.microsoft.com/office/drawing/2014/main" id="{B769FD44-5265-43B7-A377-6E9E6B9576D8}"/>
              </a:ext>
            </a:extLst>
          </p:cNvPr>
          <p:cNvSpPr txBox="1"/>
          <p:nvPr/>
        </p:nvSpPr>
        <p:spPr>
          <a:xfrm>
            <a:off x="3271221" y="1793089"/>
            <a:ext cx="5761566" cy="4801314"/>
          </a:xfrm>
          <a:prstGeom prst="rect">
            <a:avLst/>
          </a:prstGeom>
          <a:noFill/>
        </p:spPr>
        <p:txBody>
          <a:bodyPr wrap="square" rtlCol="0">
            <a:spAutoFit/>
          </a:bodyPr>
          <a:lstStyle/>
          <a:p>
            <a:r>
              <a:rPr lang="en-US" b="1" dirty="0">
                <a:solidFill>
                  <a:srgbClr val="FF0000"/>
                </a:solidFill>
              </a:rPr>
              <a:t>FINANCE PLAN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Detailed list of estimated project costs;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List the proposed kind, number and location of all public works or public improvements to be financed;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plan showing economic feasibility and producing an economic feasibility study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Bond indebtedness estimate to be incurred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Estimated time when related costs or monetary obligations are to be incurred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Annual estimated captured appraised value of the zone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Current total appraised value of taxable real property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Describe: (a) financing methods of all estimated project costs, and (b) sources of revenue to finance or pay project costs and (c) the percentage of tax increment derived from each taxing unit(s) property taxes contributing to the zone’s tax increment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Duration of the zone</a:t>
            </a:r>
          </a:p>
        </p:txBody>
      </p:sp>
      <p:sp>
        <p:nvSpPr>
          <p:cNvPr id="3" name="TextBox 2">
            <a:extLst>
              <a:ext uri="{FF2B5EF4-FFF2-40B4-BE49-F238E27FC236}">
                <a16:creationId xmlns:a16="http://schemas.microsoft.com/office/drawing/2014/main" id="{50F1D80A-597F-4A4F-B8B0-05021C5BC279}"/>
              </a:ext>
            </a:extLst>
          </p:cNvPr>
          <p:cNvSpPr txBox="1"/>
          <p:nvPr/>
        </p:nvSpPr>
        <p:spPr>
          <a:xfrm>
            <a:off x="217170" y="6018028"/>
            <a:ext cx="2972597" cy="646331"/>
          </a:xfrm>
          <a:prstGeom prst="rect">
            <a:avLst/>
          </a:prstGeom>
          <a:noFill/>
        </p:spPr>
        <p:txBody>
          <a:bodyPr wrap="square" rtlCol="0">
            <a:spAutoFit/>
          </a:bodyPr>
          <a:lstStyle/>
          <a:p>
            <a:r>
              <a:rPr lang="en-US" dirty="0">
                <a:solidFill>
                  <a:srgbClr val="0070C0"/>
                </a:solidFill>
                <a:latin typeface="Times New Roman" panose="02020603050405020304" pitchFamily="18" charset="0"/>
                <a:cs typeface="Times New Roman" panose="02020603050405020304" pitchFamily="18" charset="0"/>
              </a:rPr>
              <a:t>(Tax Code, Section 311.011(b) and 311.011(c)</a:t>
            </a:r>
          </a:p>
        </p:txBody>
      </p:sp>
    </p:spTree>
    <p:extLst>
      <p:ext uri="{BB962C8B-B14F-4D97-AF65-F5344CB8AC3E}">
        <p14:creationId xmlns:p14="http://schemas.microsoft.com/office/powerpoint/2010/main" val="402573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80">
                                          <p:stCondLst>
                                            <p:cond delay="0"/>
                                          </p:stCondLst>
                                        </p:cTn>
                                        <p:tgtEl>
                                          <p:spTgt spid="4">
                                            <p:txEl>
                                              <p:pRg st="1" end="1"/>
                                            </p:txEl>
                                          </p:spTgt>
                                        </p:tgtEl>
                                      </p:cBhvr>
                                    </p:animEffect>
                                    <p:anim calcmode="lin" valueType="num">
                                      <p:cBhvr>
                                        <p:cTn id="8"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1" end="1"/>
                                            </p:txEl>
                                          </p:spTgt>
                                        </p:tgtEl>
                                      </p:cBhvr>
                                      <p:to x="100000" y="60000"/>
                                    </p:animScale>
                                    <p:animScale>
                                      <p:cBhvr>
                                        <p:cTn id="14" dur="166" decel="50000">
                                          <p:stCondLst>
                                            <p:cond delay="676"/>
                                          </p:stCondLst>
                                        </p:cTn>
                                        <p:tgtEl>
                                          <p:spTgt spid="4">
                                            <p:txEl>
                                              <p:pRg st="1" end="1"/>
                                            </p:txEl>
                                          </p:spTgt>
                                        </p:tgtEl>
                                      </p:cBhvr>
                                      <p:to x="100000" y="100000"/>
                                    </p:animScale>
                                    <p:animScale>
                                      <p:cBhvr>
                                        <p:cTn id="15" dur="26">
                                          <p:stCondLst>
                                            <p:cond delay="1312"/>
                                          </p:stCondLst>
                                        </p:cTn>
                                        <p:tgtEl>
                                          <p:spTgt spid="4">
                                            <p:txEl>
                                              <p:pRg st="1" end="1"/>
                                            </p:txEl>
                                          </p:spTgt>
                                        </p:tgtEl>
                                      </p:cBhvr>
                                      <p:to x="100000" y="80000"/>
                                    </p:animScale>
                                    <p:animScale>
                                      <p:cBhvr>
                                        <p:cTn id="16" dur="166" decel="50000">
                                          <p:stCondLst>
                                            <p:cond delay="1338"/>
                                          </p:stCondLst>
                                        </p:cTn>
                                        <p:tgtEl>
                                          <p:spTgt spid="4">
                                            <p:txEl>
                                              <p:pRg st="1" end="1"/>
                                            </p:txEl>
                                          </p:spTgt>
                                        </p:tgtEl>
                                      </p:cBhvr>
                                      <p:to x="100000" y="100000"/>
                                    </p:animScale>
                                    <p:animScale>
                                      <p:cBhvr>
                                        <p:cTn id="17" dur="26">
                                          <p:stCondLst>
                                            <p:cond delay="1642"/>
                                          </p:stCondLst>
                                        </p:cTn>
                                        <p:tgtEl>
                                          <p:spTgt spid="4">
                                            <p:txEl>
                                              <p:pRg st="1" end="1"/>
                                            </p:txEl>
                                          </p:spTgt>
                                        </p:tgtEl>
                                      </p:cBhvr>
                                      <p:to x="100000" y="90000"/>
                                    </p:animScale>
                                    <p:animScale>
                                      <p:cBhvr>
                                        <p:cTn id="18" dur="166" decel="50000">
                                          <p:stCondLst>
                                            <p:cond delay="1668"/>
                                          </p:stCondLst>
                                        </p:cTn>
                                        <p:tgtEl>
                                          <p:spTgt spid="4">
                                            <p:txEl>
                                              <p:pRg st="1" end="1"/>
                                            </p:txEl>
                                          </p:spTgt>
                                        </p:tgtEl>
                                      </p:cBhvr>
                                      <p:to x="100000" y="100000"/>
                                    </p:animScale>
                                    <p:animScale>
                                      <p:cBhvr>
                                        <p:cTn id="19" dur="26">
                                          <p:stCondLst>
                                            <p:cond delay="1808"/>
                                          </p:stCondLst>
                                        </p:cTn>
                                        <p:tgtEl>
                                          <p:spTgt spid="4">
                                            <p:txEl>
                                              <p:pRg st="1" end="1"/>
                                            </p:txEl>
                                          </p:spTgt>
                                        </p:tgtEl>
                                      </p:cBhvr>
                                      <p:to x="100000" y="95000"/>
                                    </p:animScale>
                                    <p:animScale>
                                      <p:cBhvr>
                                        <p:cTn id="20" dur="166" decel="50000">
                                          <p:stCondLst>
                                            <p:cond delay="1834"/>
                                          </p:stCondLst>
                                        </p:cTn>
                                        <p:tgtEl>
                                          <p:spTgt spid="4">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80">
                                          <p:stCondLst>
                                            <p:cond delay="0"/>
                                          </p:stCondLst>
                                        </p:cTn>
                                        <p:tgtEl>
                                          <p:spTgt spid="4">
                                            <p:txEl>
                                              <p:pRg st="2" end="2"/>
                                            </p:txEl>
                                          </p:spTgt>
                                        </p:tgtEl>
                                      </p:cBhvr>
                                    </p:animEffect>
                                    <p:anim calcmode="lin" valueType="num">
                                      <p:cBhvr>
                                        <p:cTn id="2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2" end="2"/>
                                            </p:txEl>
                                          </p:spTgt>
                                        </p:tgtEl>
                                      </p:cBhvr>
                                      <p:to x="100000" y="60000"/>
                                    </p:animScale>
                                    <p:animScale>
                                      <p:cBhvr>
                                        <p:cTn id="30" dur="166" decel="50000">
                                          <p:stCondLst>
                                            <p:cond delay="676"/>
                                          </p:stCondLst>
                                        </p:cTn>
                                        <p:tgtEl>
                                          <p:spTgt spid="4">
                                            <p:txEl>
                                              <p:pRg st="2" end="2"/>
                                            </p:txEl>
                                          </p:spTgt>
                                        </p:tgtEl>
                                      </p:cBhvr>
                                      <p:to x="100000" y="100000"/>
                                    </p:animScale>
                                    <p:animScale>
                                      <p:cBhvr>
                                        <p:cTn id="31" dur="26">
                                          <p:stCondLst>
                                            <p:cond delay="1312"/>
                                          </p:stCondLst>
                                        </p:cTn>
                                        <p:tgtEl>
                                          <p:spTgt spid="4">
                                            <p:txEl>
                                              <p:pRg st="2" end="2"/>
                                            </p:txEl>
                                          </p:spTgt>
                                        </p:tgtEl>
                                      </p:cBhvr>
                                      <p:to x="100000" y="80000"/>
                                    </p:animScale>
                                    <p:animScale>
                                      <p:cBhvr>
                                        <p:cTn id="32" dur="166" decel="50000">
                                          <p:stCondLst>
                                            <p:cond delay="1338"/>
                                          </p:stCondLst>
                                        </p:cTn>
                                        <p:tgtEl>
                                          <p:spTgt spid="4">
                                            <p:txEl>
                                              <p:pRg st="2" end="2"/>
                                            </p:txEl>
                                          </p:spTgt>
                                        </p:tgtEl>
                                      </p:cBhvr>
                                      <p:to x="100000" y="100000"/>
                                    </p:animScale>
                                    <p:animScale>
                                      <p:cBhvr>
                                        <p:cTn id="33" dur="26">
                                          <p:stCondLst>
                                            <p:cond delay="1642"/>
                                          </p:stCondLst>
                                        </p:cTn>
                                        <p:tgtEl>
                                          <p:spTgt spid="4">
                                            <p:txEl>
                                              <p:pRg st="2" end="2"/>
                                            </p:txEl>
                                          </p:spTgt>
                                        </p:tgtEl>
                                      </p:cBhvr>
                                      <p:to x="100000" y="90000"/>
                                    </p:animScale>
                                    <p:animScale>
                                      <p:cBhvr>
                                        <p:cTn id="34" dur="166" decel="50000">
                                          <p:stCondLst>
                                            <p:cond delay="1668"/>
                                          </p:stCondLst>
                                        </p:cTn>
                                        <p:tgtEl>
                                          <p:spTgt spid="4">
                                            <p:txEl>
                                              <p:pRg st="2" end="2"/>
                                            </p:txEl>
                                          </p:spTgt>
                                        </p:tgtEl>
                                      </p:cBhvr>
                                      <p:to x="100000" y="100000"/>
                                    </p:animScale>
                                    <p:animScale>
                                      <p:cBhvr>
                                        <p:cTn id="35" dur="26">
                                          <p:stCondLst>
                                            <p:cond delay="1808"/>
                                          </p:stCondLst>
                                        </p:cTn>
                                        <p:tgtEl>
                                          <p:spTgt spid="4">
                                            <p:txEl>
                                              <p:pRg st="2" end="2"/>
                                            </p:txEl>
                                          </p:spTgt>
                                        </p:tgtEl>
                                      </p:cBhvr>
                                      <p:to x="100000" y="95000"/>
                                    </p:animScale>
                                    <p:animScale>
                                      <p:cBhvr>
                                        <p:cTn id="36" dur="166" decel="50000">
                                          <p:stCondLst>
                                            <p:cond delay="1834"/>
                                          </p:stCondLst>
                                        </p:cTn>
                                        <p:tgtEl>
                                          <p:spTgt spid="4">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wipe(down)">
                                      <p:cBhvr>
                                        <p:cTn id="41" dur="580">
                                          <p:stCondLst>
                                            <p:cond delay="0"/>
                                          </p:stCondLst>
                                        </p:cTn>
                                        <p:tgtEl>
                                          <p:spTgt spid="4">
                                            <p:txEl>
                                              <p:pRg st="3" end="3"/>
                                            </p:txEl>
                                          </p:spTgt>
                                        </p:tgtEl>
                                      </p:cBhvr>
                                    </p:animEffect>
                                    <p:anim calcmode="lin" valueType="num">
                                      <p:cBhvr>
                                        <p:cTn id="4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xEl>
                                              <p:pRg st="3" end="3"/>
                                            </p:txEl>
                                          </p:spTgt>
                                        </p:tgtEl>
                                      </p:cBhvr>
                                      <p:to x="100000" y="60000"/>
                                    </p:animScale>
                                    <p:animScale>
                                      <p:cBhvr>
                                        <p:cTn id="48" dur="166" decel="50000">
                                          <p:stCondLst>
                                            <p:cond delay="676"/>
                                          </p:stCondLst>
                                        </p:cTn>
                                        <p:tgtEl>
                                          <p:spTgt spid="4">
                                            <p:txEl>
                                              <p:pRg st="3" end="3"/>
                                            </p:txEl>
                                          </p:spTgt>
                                        </p:tgtEl>
                                      </p:cBhvr>
                                      <p:to x="100000" y="100000"/>
                                    </p:animScale>
                                    <p:animScale>
                                      <p:cBhvr>
                                        <p:cTn id="49" dur="26">
                                          <p:stCondLst>
                                            <p:cond delay="1312"/>
                                          </p:stCondLst>
                                        </p:cTn>
                                        <p:tgtEl>
                                          <p:spTgt spid="4">
                                            <p:txEl>
                                              <p:pRg st="3" end="3"/>
                                            </p:txEl>
                                          </p:spTgt>
                                        </p:tgtEl>
                                      </p:cBhvr>
                                      <p:to x="100000" y="80000"/>
                                    </p:animScale>
                                    <p:animScale>
                                      <p:cBhvr>
                                        <p:cTn id="50" dur="166" decel="50000">
                                          <p:stCondLst>
                                            <p:cond delay="1338"/>
                                          </p:stCondLst>
                                        </p:cTn>
                                        <p:tgtEl>
                                          <p:spTgt spid="4">
                                            <p:txEl>
                                              <p:pRg st="3" end="3"/>
                                            </p:txEl>
                                          </p:spTgt>
                                        </p:tgtEl>
                                      </p:cBhvr>
                                      <p:to x="100000" y="100000"/>
                                    </p:animScale>
                                    <p:animScale>
                                      <p:cBhvr>
                                        <p:cTn id="51" dur="26">
                                          <p:stCondLst>
                                            <p:cond delay="1642"/>
                                          </p:stCondLst>
                                        </p:cTn>
                                        <p:tgtEl>
                                          <p:spTgt spid="4">
                                            <p:txEl>
                                              <p:pRg st="3" end="3"/>
                                            </p:txEl>
                                          </p:spTgt>
                                        </p:tgtEl>
                                      </p:cBhvr>
                                      <p:to x="100000" y="90000"/>
                                    </p:animScale>
                                    <p:animScale>
                                      <p:cBhvr>
                                        <p:cTn id="52" dur="166" decel="50000">
                                          <p:stCondLst>
                                            <p:cond delay="1668"/>
                                          </p:stCondLst>
                                        </p:cTn>
                                        <p:tgtEl>
                                          <p:spTgt spid="4">
                                            <p:txEl>
                                              <p:pRg st="3" end="3"/>
                                            </p:txEl>
                                          </p:spTgt>
                                        </p:tgtEl>
                                      </p:cBhvr>
                                      <p:to x="100000" y="100000"/>
                                    </p:animScale>
                                    <p:animScale>
                                      <p:cBhvr>
                                        <p:cTn id="53" dur="26">
                                          <p:stCondLst>
                                            <p:cond delay="1808"/>
                                          </p:stCondLst>
                                        </p:cTn>
                                        <p:tgtEl>
                                          <p:spTgt spid="4">
                                            <p:txEl>
                                              <p:pRg st="3" end="3"/>
                                            </p:txEl>
                                          </p:spTgt>
                                        </p:tgtEl>
                                      </p:cBhvr>
                                      <p:to x="100000" y="95000"/>
                                    </p:animScale>
                                    <p:animScale>
                                      <p:cBhvr>
                                        <p:cTn id="54" dur="166" decel="50000">
                                          <p:stCondLst>
                                            <p:cond delay="1834"/>
                                          </p:stCondLst>
                                        </p:cTn>
                                        <p:tgtEl>
                                          <p:spTgt spid="4">
                                            <p:txEl>
                                              <p:pRg st="3" end="3"/>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down)">
                                      <p:cBhvr>
                                        <p:cTn id="57" dur="580">
                                          <p:stCondLst>
                                            <p:cond delay="0"/>
                                          </p:stCondLst>
                                        </p:cTn>
                                        <p:tgtEl>
                                          <p:spTgt spid="4">
                                            <p:txEl>
                                              <p:pRg st="4" end="4"/>
                                            </p:txEl>
                                          </p:spTgt>
                                        </p:tgtEl>
                                      </p:cBhvr>
                                    </p:animEffect>
                                    <p:anim calcmode="lin" valueType="num">
                                      <p:cBhvr>
                                        <p:cTn id="5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4" end="4"/>
                                            </p:txEl>
                                          </p:spTgt>
                                        </p:tgtEl>
                                      </p:cBhvr>
                                      <p:to x="100000" y="60000"/>
                                    </p:animScale>
                                    <p:animScale>
                                      <p:cBhvr>
                                        <p:cTn id="64" dur="166" decel="50000">
                                          <p:stCondLst>
                                            <p:cond delay="676"/>
                                          </p:stCondLst>
                                        </p:cTn>
                                        <p:tgtEl>
                                          <p:spTgt spid="4">
                                            <p:txEl>
                                              <p:pRg st="4" end="4"/>
                                            </p:txEl>
                                          </p:spTgt>
                                        </p:tgtEl>
                                      </p:cBhvr>
                                      <p:to x="100000" y="100000"/>
                                    </p:animScale>
                                    <p:animScale>
                                      <p:cBhvr>
                                        <p:cTn id="65" dur="26">
                                          <p:stCondLst>
                                            <p:cond delay="1312"/>
                                          </p:stCondLst>
                                        </p:cTn>
                                        <p:tgtEl>
                                          <p:spTgt spid="4">
                                            <p:txEl>
                                              <p:pRg st="4" end="4"/>
                                            </p:txEl>
                                          </p:spTgt>
                                        </p:tgtEl>
                                      </p:cBhvr>
                                      <p:to x="100000" y="80000"/>
                                    </p:animScale>
                                    <p:animScale>
                                      <p:cBhvr>
                                        <p:cTn id="66" dur="166" decel="50000">
                                          <p:stCondLst>
                                            <p:cond delay="1338"/>
                                          </p:stCondLst>
                                        </p:cTn>
                                        <p:tgtEl>
                                          <p:spTgt spid="4">
                                            <p:txEl>
                                              <p:pRg st="4" end="4"/>
                                            </p:txEl>
                                          </p:spTgt>
                                        </p:tgtEl>
                                      </p:cBhvr>
                                      <p:to x="100000" y="100000"/>
                                    </p:animScale>
                                    <p:animScale>
                                      <p:cBhvr>
                                        <p:cTn id="67" dur="26">
                                          <p:stCondLst>
                                            <p:cond delay="1642"/>
                                          </p:stCondLst>
                                        </p:cTn>
                                        <p:tgtEl>
                                          <p:spTgt spid="4">
                                            <p:txEl>
                                              <p:pRg st="4" end="4"/>
                                            </p:txEl>
                                          </p:spTgt>
                                        </p:tgtEl>
                                      </p:cBhvr>
                                      <p:to x="100000" y="90000"/>
                                    </p:animScale>
                                    <p:animScale>
                                      <p:cBhvr>
                                        <p:cTn id="68" dur="166" decel="50000">
                                          <p:stCondLst>
                                            <p:cond delay="1668"/>
                                          </p:stCondLst>
                                        </p:cTn>
                                        <p:tgtEl>
                                          <p:spTgt spid="4">
                                            <p:txEl>
                                              <p:pRg st="4" end="4"/>
                                            </p:txEl>
                                          </p:spTgt>
                                        </p:tgtEl>
                                      </p:cBhvr>
                                      <p:to x="100000" y="100000"/>
                                    </p:animScale>
                                    <p:animScale>
                                      <p:cBhvr>
                                        <p:cTn id="69" dur="26">
                                          <p:stCondLst>
                                            <p:cond delay="1808"/>
                                          </p:stCondLst>
                                        </p:cTn>
                                        <p:tgtEl>
                                          <p:spTgt spid="4">
                                            <p:txEl>
                                              <p:pRg st="4" end="4"/>
                                            </p:txEl>
                                          </p:spTgt>
                                        </p:tgtEl>
                                      </p:cBhvr>
                                      <p:to x="100000" y="95000"/>
                                    </p:animScale>
                                    <p:animScale>
                                      <p:cBhvr>
                                        <p:cTn id="70" dur="166" decel="50000">
                                          <p:stCondLst>
                                            <p:cond delay="1834"/>
                                          </p:stCondLst>
                                        </p:cTn>
                                        <p:tgtEl>
                                          <p:spTgt spid="4">
                                            <p:txEl>
                                              <p:pRg st="4" end="4"/>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5">
                                            <p:txEl>
                                              <p:pRg st="1" end="1"/>
                                            </p:txEl>
                                          </p:spTgt>
                                        </p:tgtEl>
                                        <p:attrNameLst>
                                          <p:attrName>style.visibility</p:attrName>
                                        </p:attrNameLst>
                                      </p:cBhvr>
                                      <p:to>
                                        <p:strVal val="visible"/>
                                      </p:to>
                                    </p:set>
                                    <p:animEffect transition="in" filter="wipe(down)">
                                      <p:cBhvr>
                                        <p:cTn id="75" dur="580">
                                          <p:stCondLst>
                                            <p:cond delay="0"/>
                                          </p:stCondLst>
                                        </p:cTn>
                                        <p:tgtEl>
                                          <p:spTgt spid="5">
                                            <p:txEl>
                                              <p:pRg st="1" end="1"/>
                                            </p:txEl>
                                          </p:spTgt>
                                        </p:tgtEl>
                                      </p:cBhvr>
                                    </p:animEffect>
                                    <p:anim calcmode="lin" valueType="num">
                                      <p:cBhvr>
                                        <p:cTn id="7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5">
                                            <p:txEl>
                                              <p:pRg st="1" end="1"/>
                                            </p:txEl>
                                          </p:spTgt>
                                        </p:tgtEl>
                                      </p:cBhvr>
                                      <p:to x="100000" y="60000"/>
                                    </p:animScale>
                                    <p:animScale>
                                      <p:cBhvr>
                                        <p:cTn id="82" dur="166" decel="50000">
                                          <p:stCondLst>
                                            <p:cond delay="676"/>
                                          </p:stCondLst>
                                        </p:cTn>
                                        <p:tgtEl>
                                          <p:spTgt spid="5">
                                            <p:txEl>
                                              <p:pRg st="1" end="1"/>
                                            </p:txEl>
                                          </p:spTgt>
                                        </p:tgtEl>
                                      </p:cBhvr>
                                      <p:to x="100000" y="100000"/>
                                    </p:animScale>
                                    <p:animScale>
                                      <p:cBhvr>
                                        <p:cTn id="83" dur="26">
                                          <p:stCondLst>
                                            <p:cond delay="1312"/>
                                          </p:stCondLst>
                                        </p:cTn>
                                        <p:tgtEl>
                                          <p:spTgt spid="5">
                                            <p:txEl>
                                              <p:pRg st="1" end="1"/>
                                            </p:txEl>
                                          </p:spTgt>
                                        </p:tgtEl>
                                      </p:cBhvr>
                                      <p:to x="100000" y="80000"/>
                                    </p:animScale>
                                    <p:animScale>
                                      <p:cBhvr>
                                        <p:cTn id="84" dur="166" decel="50000">
                                          <p:stCondLst>
                                            <p:cond delay="1338"/>
                                          </p:stCondLst>
                                        </p:cTn>
                                        <p:tgtEl>
                                          <p:spTgt spid="5">
                                            <p:txEl>
                                              <p:pRg st="1" end="1"/>
                                            </p:txEl>
                                          </p:spTgt>
                                        </p:tgtEl>
                                      </p:cBhvr>
                                      <p:to x="100000" y="100000"/>
                                    </p:animScale>
                                    <p:animScale>
                                      <p:cBhvr>
                                        <p:cTn id="85" dur="26">
                                          <p:stCondLst>
                                            <p:cond delay="1642"/>
                                          </p:stCondLst>
                                        </p:cTn>
                                        <p:tgtEl>
                                          <p:spTgt spid="5">
                                            <p:txEl>
                                              <p:pRg st="1" end="1"/>
                                            </p:txEl>
                                          </p:spTgt>
                                        </p:tgtEl>
                                      </p:cBhvr>
                                      <p:to x="100000" y="90000"/>
                                    </p:animScale>
                                    <p:animScale>
                                      <p:cBhvr>
                                        <p:cTn id="86" dur="166" decel="50000">
                                          <p:stCondLst>
                                            <p:cond delay="1668"/>
                                          </p:stCondLst>
                                        </p:cTn>
                                        <p:tgtEl>
                                          <p:spTgt spid="5">
                                            <p:txEl>
                                              <p:pRg st="1" end="1"/>
                                            </p:txEl>
                                          </p:spTgt>
                                        </p:tgtEl>
                                      </p:cBhvr>
                                      <p:to x="100000" y="100000"/>
                                    </p:animScale>
                                    <p:animScale>
                                      <p:cBhvr>
                                        <p:cTn id="87" dur="26">
                                          <p:stCondLst>
                                            <p:cond delay="1808"/>
                                          </p:stCondLst>
                                        </p:cTn>
                                        <p:tgtEl>
                                          <p:spTgt spid="5">
                                            <p:txEl>
                                              <p:pRg st="1" end="1"/>
                                            </p:txEl>
                                          </p:spTgt>
                                        </p:tgtEl>
                                      </p:cBhvr>
                                      <p:to x="100000" y="95000"/>
                                    </p:animScale>
                                    <p:animScale>
                                      <p:cBhvr>
                                        <p:cTn id="88" dur="166" decel="50000">
                                          <p:stCondLst>
                                            <p:cond delay="1834"/>
                                          </p:stCondLst>
                                        </p:cTn>
                                        <p:tgtEl>
                                          <p:spTgt spid="5">
                                            <p:txEl>
                                              <p:pRg st="1" end="1"/>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5">
                                            <p:txEl>
                                              <p:pRg st="2" end="2"/>
                                            </p:txEl>
                                          </p:spTgt>
                                        </p:tgtEl>
                                        <p:attrNameLst>
                                          <p:attrName>style.visibility</p:attrName>
                                        </p:attrNameLst>
                                      </p:cBhvr>
                                      <p:to>
                                        <p:strVal val="visible"/>
                                      </p:to>
                                    </p:set>
                                    <p:animEffect transition="in" filter="wipe(down)">
                                      <p:cBhvr>
                                        <p:cTn id="91" dur="580">
                                          <p:stCondLst>
                                            <p:cond delay="0"/>
                                          </p:stCondLst>
                                        </p:cTn>
                                        <p:tgtEl>
                                          <p:spTgt spid="5">
                                            <p:txEl>
                                              <p:pRg st="2" end="2"/>
                                            </p:txEl>
                                          </p:spTgt>
                                        </p:tgtEl>
                                      </p:cBhvr>
                                    </p:animEffect>
                                    <p:anim calcmode="lin" valueType="num">
                                      <p:cBhvr>
                                        <p:cTn id="92"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5">
                                            <p:txEl>
                                              <p:pRg st="2" end="2"/>
                                            </p:txEl>
                                          </p:spTgt>
                                        </p:tgtEl>
                                      </p:cBhvr>
                                      <p:to x="100000" y="60000"/>
                                    </p:animScale>
                                    <p:animScale>
                                      <p:cBhvr>
                                        <p:cTn id="98" dur="166" decel="50000">
                                          <p:stCondLst>
                                            <p:cond delay="676"/>
                                          </p:stCondLst>
                                        </p:cTn>
                                        <p:tgtEl>
                                          <p:spTgt spid="5">
                                            <p:txEl>
                                              <p:pRg st="2" end="2"/>
                                            </p:txEl>
                                          </p:spTgt>
                                        </p:tgtEl>
                                      </p:cBhvr>
                                      <p:to x="100000" y="100000"/>
                                    </p:animScale>
                                    <p:animScale>
                                      <p:cBhvr>
                                        <p:cTn id="99" dur="26">
                                          <p:stCondLst>
                                            <p:cond delay="1312"/>
                                          </p:stCondLst>
                                        </p:cTn>
                                        <p:tgtEl>
                                          <p:spTgt spid="5">
                                            <p:txEl>
                                              <p:pRg st="2" end="2"/>
                                            </p:txEl>
                                          </p:spTgt>
                                        </p:tgtEl>
                                      </p:cBhvr>
                                      <p:to x="100000" y="80000"/>
                                    </p:animScale>
                                    <p:animScale>
                                      <p:cBhvr>
                                        <p:cTn id="100" dur="166" decel="50000">
                                          <p:stCondLst>
                                            <p:cond delay="1338"/>
                                          </p:stCondLst>
                                        </p:cTn>
                                        <p:tgtEl>
                                          <p:spTgt spid="5">
                                            <p:txEl>
                                              <p:pRg st="2" end="2"/>
                                            </p:txEl>
                                          </p:spTgt>
                                        </p:tgtEl>
                                      </p:cBhvr>
                                      <p:to x="100000" y="100000"/>
                                    </p:animScale>
                                    <p:animScale>
                                      <p:cBhvr>
                                        <p:cTn id="101" dur="26">
                                          <p:stCondLst>
                                            <p:cond delay="1642"/>
                                          </p:stCondLst>
                                        </p:cTn>
                                        <p:tgtEl>
                                          <p:spTgt spid="5">
                                            <p:txEl>
                                              <p:pRg st="2" end="2"/>
                                            </p:txEl>
                                          </p:spTgt>
                                        </p:tgtEl>
                                      </p:cBhvr>
                                      <p:to x="100000" y="90000"/>
                                    </p:animScale>
                                    <p:animScale>
                                      <p:cBhvr>
                                        <p:cTn id="102" dur="166" decel="50000">
                                          <p:stCondLst>
                                            <p:cond delay="1668"/>
                                          </p:stCondLst>
                                        </p:cTn>
                                        <p:tgtEl>
                                          <p:spTgt spid="5">
                                            <p:txEl>
                                              <p:pRg st="2" end="2"/>
                                            </p:txEl>
                                          </p:spTgt>
                                        </p:tgtEl>
                                      </p:cBhvr>
                                      <p:to x="100000" y="100000"/>
                                    </p:animScale>
                                    <p:animScale>
                                      <p:cBhvr>
                                        <p:cTn id="103" dur="26">
                                          <p:stCondLst>
                                            <p:cond delay="1808"/>
                                          </p:stCondLst>
                                        </p:cTn>
                                        <p:tgtEl>
                                          <p:spTgt spid="5">
                                            <p:txEl>
                                              <p:pRg st="2" end="2"/>
                                            </p:txEl>
                                          </p:spTgt>
                                        </p:tgtEl>
                                      </p:cBhvr>
                                      <p:to x="100000" y="95000"/>
                                    </p:animScale>
                                    <p:animScale>
                                      <p:cBhvr>
                                        <p:cTn id="104" dur="166" decel="50000">
                                          <p:stCondLst>
                                            <p:cond delay="1834"/>
                                          </p:stCondLst>
                                        </p:cTn>
                                        <p:tgtEl>
                                          <p:spTgt spid="5">
                                            <p:txEl>
                                              <p:pRg st="2" end="2"/>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5">
                                            <p:txEl>
                                              <p:pRg st="3" end="3"/>
                                            </p:txEl>
                                          </p:spTgt>
                                        </p:tgtEl>
                                        <p:attrNameLst>
                                          <p:attrName>style.visibility</p:attrName>
                                        </p:attrNameLst>
                                      </p:cBhvr>
                                      <p:to>
                                        <p:strVal val="visible"/>
                                      </p:to>
                                    </p:set>
                                    <p:animEffect transition="in" filter="wipe(down)">
                                      <p:cBhvr>
                                        <p:cTn id="107" dur="580">
                                          <p:stCondLst>
                                            <p:cond delay="0"/>
                                          </p:stCondLst>
                                        </p:cTn>
                                        <p:tgtEl>
                                          <p:spTgt spid="5">
                                            <p:txEl>
                                              <p:pRg st="3" end="3"/>
                                            </p:txEl>
                                          </p:spTgt>
                                        </p:tgtEl>
                                      </p:cBhvr>
                                    </p:animEffect>
                                    <p:anim calcmode="lin" valueType="num">
                                      <p:cBhvr>
                                        <p:cTn id="10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5">
                                            <p:txEl>
                                              <p:pRg st="3" end="3"/>
                                            </p:txEl>
                                          </p:spTgt>
                                        </p:tgtEl>
                                      </p:cBhvr>
                                      <p:to x="100000" y="60000"/>
                                    </p:animScale>
                                    <p:animScale>
                                      <p:cBhvr>
                                        <p:cTn id="114" dur="166" decel="50000">
                                          <p:stCondLst>
                                            <p:cond delay="676"/>
                                          </p:stCondLst>
                                        </p:cTn>
                                        <p:tgtEl>
                                          <p:spTgt spid="5">
                                            <p:txEl>
                                              <p:pRg st="3" end="3"/>
                                            </p:txEl>
                                          </p:spTgt>
                                        </p:tgtEl>
                                      </p:cBhvr>
                                      <p:to x="100000" y="100000"/>
                                    </p:animScale>
                                    <p:animScale>
                                      <p:cBhvr>
                                        <p:cTn id="115" dur="26">
                                          <p:stCondLst>
                                            <p:cond delay="1312"/>
                                          </p:stCondLst>
                                        </p:cTn>
                                        <p:tgtEl>
                                          <p:spTgt spid="5">
                                            <p:txEl>
                                              <p:pRg st="3" end="3"/>
                                            </p:txEl>
                                          </p:spTgt>
                                        </p:tgtEl>
                                      </p:cBhvr>
                                      <p:to x="100000" y="80000"/>
                                    </p:animScale>
                                    <p:animScale>
                                      <p:cBhvr>
                                        <p:cTn id="116" dur="166" decel="50000">
                                          <p:stCondLst>
                                            <p:cond delay="1338"/>
                                          </p:stCondLst>
                                        </p:cTn>
                                        <p:tgtEl>
                                          <p:spTgt spid="5">
                                            <p:txEl>
                                              <p:pRg st="3" end="3"/>
                                            </p:txEl>
                                          </p:spTgt>
                                        </p:tgtEl>
                                      </p:cBhvr>
                                      <p:to x="100000" y="100000"/>
                                    </p:animScale>
                                    <p:animScale>
                                      <p:cBhvr>
                                        <p:cTn id="117" dur="26">
                                          <p:stCondLst>
                                            <p:cond delay="1642"/>
                                          </p:stCondLst>
                                        </p:cTn>
                                        <p:tgtEl>
                                          <p:spTgt spid="5">
                                            <p:txEl>
                                              <p:pRg st="3" end="3"/>
                                            </p:txEl>
                                          </p:spTgt>
                                        </p:tgtEl>
                                      </p:cBhvr>
                                      <p:to x="100000" y="90000"/>
                                    </p:animScale>
                                    <p:animScale>
                                      <p:cBhvr>
                                        <p:cTn id="118" dur="166" decel="50000">
                                          <p:stCondLst>
                                            <p:cond delay="1668"/>
                                          </p:stCondLst>
                                        </p:cTn>
                                        <p:tgtEl>
                                          <p:spTgt spid="5">
                                            <p:txEl>
                                              <p:pRg st="3" end="3"/>
                                            </p:txEl>
                                          </p:spTgt>
                                        </p:tgtEl>
                                      </p:cBhvr>
                                      <p:to x="100000" y="100000"/>
                                    </p:animScale>
                                    <p:animScale>
                                      <p:cBhvr>
                                        <p:cTn id="119" dur="26">
                                          <p:stCondLst>
                                            <p:cond delay="1808"/>
                                          </p:stCondLst>
                                        </p:cTn>
                                        <p:tgtEl>
                                          <p:spTgt spid="5">
                                            <p:txEl>
                                              <p:pRg st="3" end="3"/>
                                            </p:txEl>
                                          </p:spTgt>
                                        </p:tgtEl>
                                      </p:cBhvr>
                                      <p:to x="100000" y="95000"/>
                                    </p:animScale>
                                    <p:animScale>
                                      <p:cBhvr>
                                        <p:cTn id="120" dur="166" decel="50000">
                                          <p:stCondLst>
                                            <p:cond delay="1834"/>
                                          </p:stCondLst>
                                        </p:cTn>
                                        <p:tgtEl>
                                          <p:spTgt spid="5">
                                            <p:txEl>
                                              <p:pRg st="3" end="3"/>
                                            </p:txEl>
                                          </p:spTgt>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5">
                                            <p:txEl>
                                              <p:pRg st="4" end="4"/>
                                            </p:txEl>
                                          </p:spTgt>
                                        </p:tgtEl>
                                        <p:attrNameLst>
                                          <p:attrName>style.visibility</p:attrName>
                                        </p:attrNameLst>
                                      </p:cBhvr>
                                      <p:to>
                                        <p:strVal val="visible"/>
                                      </p:to>
                                    </p:set>
                                    <p:animEffect transition="in" filter="wipe(down)">
                                      <p:cBhvr>
                                        <p:cTn id="123" dur="580">
                                          <p:stCondLst>
                                            <p:cond delay="0"/>
                                          </p:stCondLst>
                                        </p:cTn>
                                        <p:tgtEl>
                                          <p:spTgt spid="5">
                                            <p:txEl>
                                              <p:pRg st="4" end="4"/>
                                            </p:txEl>
                                          </p:spTgt>
                                        </p:tgtEl>
                                      </p:cBhvr>
                                    </p:animEffect>
                                    <p:anim calcmode="lin" valueType="num">
                                      <p:cBhvr>
                                        <p:cTn id="12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5">
                                            <p:txEl>
                                              <p:pRg st="4" end="4"/>
                                            </p:txEl>
                                          </p:spTgt>
                                        </p:tgtEl>
                                      </p:cBhvr>
                                      <p:to x="100000" y="60000"/>
                                    </p:animScale>
                                    <p:animScale>
                                      <p:cBhvr>
                                        <p:cTn id="130" dur="166" decel="50000">
                                          <p:stCondLst>
                                            <p:cond delay="676"/>
                                          </p:stCondLst>
                                        </p:cTn>
                                        <p:tgtEl>
                                          <p:spTgt spid="5">
                                            <p:txEl>
                                              <p:pRg st="4" end="4"/>
                                            </p:txEl>
                                          </p:spTgt>
                                        </p:tgtEl>
                                      </p:cBhvr>
                                      <p:to x="100000" y="100000"/>
                                    </p:animScale>
                                    <p:animScale>
                                      <p:cBhvr>
                                        <p:cTn id="131" dur="26">
                                          <p:stCondLst>
                                            <p:cond delay="1312"/>
                                          </p:stCondLst>
                                        </p:cTn>
                                        <p:tgtEl>
                                          <p:spTgt spid="5">
                                            <p:txEl>
                                              <p:pRg st="4" end="4"/>
                                            </p:txEl>
                                          </p:spTgt>
                                        </p:tgtEl>
                                      </p:cBhvr>
                                      <p:to x="100000" y="80000"/>
                                    </p:animScale>
                                    <p:animScale>
                                      <p:cBhvr>
                                        <p:cTn id="132" dur="166" decel="50000">
                                          <p:stCondLst>
                                            <p:cond delay="1338"/>
                                          </p:stCondLst>
                                        </p:cTn>
                                        <p:tgtEl>
                                          <p:spTgt spid="5">
                                            <p:txEl>
                                              <p:pRg st="4" end="4"/>
                                            </p:txEl>
                                          </p:spTgt>
                                        </p:tgtEl>
                                      </p:cBhvr>
                                      <p:to x="100000" y="100000"/>
                                    </p:animScale>
                                    <p:animScale>
                                      <p:cBhvr>
                                        <p:cTn id="133" dur="26">
                                          <p:stCondLst>
                                            <p:cond delay="1642"/>
                                          </p:stCondLst>
                                        </p:cTn>
                                        <p:tgtEl>
                                          <p:spTgt spid="5">
                                            <p:txEl>
                                              <p:pRg st="4" end="4"/>
                                            </p:txEl>
                                          </p:spTgt>
                                        </p:tgtEl>
                                      </p:cBhvr>
                                      <p:to x="100000" y="90000"/>
                                    </p:animScale>
                                    <p:animScale>
                                      <p:cBhvr>
                                        <p:cTn id="134" dur="166" decel="50000">
                                          <p:stCondLst>
                                            <p:cond delay="1668"/>
                                          </p:stCondLst>
                                        </p:cTn>
                                        <p:tgtEl>
                                          <p:spTgt spid="5">
                                            <p:txEl>
                                              <p:pRg st="4" end="4"/>
                                            </p:txEl>
                                          </p:spTgt>
                                        </p:tgtEl>
                                      </p:cBhvr>
                                      <p:to x="100000" y="100000"/>
                                    </p:animScale>
                                    <p:animScale>
                                      <p:cBhvr>
                                        <p:cTn id="135" dur="26">
                                          <p:stCondLst>
                                            <p:cond delay="1808"/>
                                          </p:stCondLst>
                                        </p:cTn>
                                        <p:tgtEl>
                                          <p:spTgt spid="5">
                                            <p:txEl>
                                              <p:pRg st="4" end="4"/>
                                            </p:txEl>
                                          </p:spTgt>
                                        </p:tgtEl>
                                      </p:cBhvr>
                                      <p:to x="100000" y="95000"/>
                                    </p:animScale>
                                    <p:animScale>
                                      <p:cBhvr>
                                        <p:cTn id="136" dur="166" decel="50000">
                                          <p:stCondLst>
                                            <p:cond delay="1834"/>
                                          </p:stCondLst>
                                        </p:cTn>
                                        <p:tgtEl>
                                          <p:spTgt spid="5">
                                            <p:txEl>
                                              <p:pRg st="4" end="4"/>
                                            </p:txEl>
                                          </p:spTgt>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5">
                                            <p:txEl>
                                              <p:pRg st="5" end="5"/>
                                            </p:txEl>
                                          </p:spTgt>
                                        </p:tgtEl>
                                        <p:attrNameLst>
                                          <p:attrName>style.visibility</p:attrName>
                                        </p:attrNameLst>
                                      </p:cBhvr>
                                      <p:to>
                                        <p:strVal val="visible"/>
                                      </p:to>
                                    </p:set>
                                    <p:animEffect transition="in" filter="wipe(down)">
                                      <p:cBhvr>
                                        <p:cTn id="139" dur="580">
                                          <p:stCondLst>
                                            <p:cond delay="0"/>
                                          </p:stCondLst>
                                        </p:cTn>
                                        <p:tgtEl>
                                          <p:spTgt spid="5">
                                            <p:txEl>
                                              <p:pRg st="5" end="5"/>
                                            </p:txEl>
                                          </p:spTgt>
                                        </p:tgtEl>
                                      </p:cBhvr>
                                    </p:animEffect>
                                    <p:anim calcmode="lin" valueType="num">
                                      <p:cBhvr>
                                        <p:cTn id="14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5">
                                            <p:txEl>
                                              <p:pRg st="5" end="5"/>
                                            </p:txEl>
                                          </p:spTgt>
                                        </p:tgtEl>
                                      </p:cBhvr>
                                      <p:to x="100000" y="60000"/>
                                    </p:animScale>
                                    <p:animScale>
                                      <p:cBhvr>
                                        <p:cTn id="146" dur="166" decel="50000">
                                          <p:stCondLst>
                                            <p:cond delay="676"/>
                                          </p:stCondLst>
                                        </p:cTn>
                                        <p:tgtEl>
                                          <p:spTgt spid="5">
                                            <p:txEl>
                                              <p:pRg st="5" end="5"/>
                                            </p:txEl>
                                          </p:spTgt>
                                        </p:tgtEl>
                                      </p:cBhvr>
                                      <p:to x="100000" y="100000"/>
                                    </p:animScale>
                                    <p:animScale>
                                      <p:cBhvr>
                                        <p:cTn id="147" dur="26">
                                          <p:stCondLst>
                                            <p:cond delay="1312"/>
                                          </p:stCondLst>
                                        </p:cTn>
                                        <p:tgtEl>
                                          <p:spTgt spid="5">
                                            <p:txEl>
                                              <p:pRg st="5" end="5"/>
                                            </p:txEl>
                                          </p:spTgt>
                                        </p:tgtEl>
                                      </p:cBhvr>
                                      <p:to x="100000" y="80000"/>
                                    </p:animScale>
                                    <p:animScale>
                                      <p:cBhvr>
                                        <p:cTn id="148" dur="166" decel="50000">
                                          <p:stCondLst>
                                            <p:cond delay="1338"/>
                                          </p:stCondLst>
                                        </p:cTn>
                                        <p:tgtEl>
                                          <p:spTgt spid="5">
                                            <p:txEl>
                                              <p:pRg st="5" end="5"/>
                                            </p:txEl>
                                          </p:spTgt>
                                        </p:tgtEl>
                                      </p:cBhvr>
                                      <p:to x="100000" y="100000"/>
                                    </p:animScale>
                                    <p:animScale>
                                      <p:cBhvr>
                                        <p:cTn id="149" dur="26">
                                          <p:stCondLst>
                                            <p:cond delay="1642"/>
                                          </p:stCondLst>
                                        </p:cTn>
                                        <p:tgtEl>
                                          <p:spTgt spid="5">
                                            <p:txEl>
                                              <p:pRg st="5" end="5"/>
                                            </p:txEl>
                                          </p:spTgt>
                                        </p:tgtEl>
                                      </p:cBhvr>
                                      <p:to x="100000" y="90000"/>
                                    </p:animScale>
                                    <p:animScale>
                                      <p:cBhvr>
                                        <p:cTn id="150" dur="166" decel="50000">
                                          <p:stCondLst>
                                            <p:cond delay="1668"/>
                                          </p:stCondLst>
                                        </p:cTn>
                                        <p:tgtEl>
                                          <p:spTgt spid="5">
                                            <p:txEl>
                                              <p:pRg st="5" end="5"/>
                                            </p:txEl>
                                          </p:spTgt>
                                        </p:tgtEl>
                                      </p:cBhvr>
                                      <p:to x="100000" y="100000"/>
                                    </p:animScale>
                                    <p:animScale>
                                      <p:cBhvr>
                                        <p:cTn id="151" dur="26">
                                          <p:stCondLst>
                                            <p:cond delay="1808"/>
                                          </p:stCondLst>
                                        </p:cTn>
                                        <p:tgtEl>
                                          <p:spTgt spid="5">
                                            <p:txEl>
                                              <p:pRg st="5" end="5"/>
                                            </p:txEl>
                                          </p:spTgt>
                                        </p:tgtEl>
                                      </p:cBhvr>
                                      <p:to x="100000" y="95000"/>
                                    </p:animScale>
                                    <p:animScale>
                                      <p:cBhvr>
                                        <p:cTn id="152" dur="166" decel="50000">
                                          <p:stCondLst>
                                            <p:cond delay="1834"/>
                                          </p:stCondLst>
                                        </p:cTn>
                                        <p:tgtEl>
                                          <p:spTgt spid="5">
                                            <p:txEl>
                                              <p:pRg st="5" end="5"/>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nodeType="clickEffect">
                                  <p:stCondLst>
                                    <p:cond delay="0"/>
                                  </p:stCondLst>
                                  <p:childTnLst>
                                    <p:set>
                                      <p:cBhvr>
                                        <p:cTn id="156" dur="1" fill="hold">
                                          <p:stCondLst>
                                            <p:cond delay="0"/>
                                          </p:stCondLst>
                                        </p:cTn>
                                        <p:tgtEl>
                                          <p:spTgt spid="5">
                                            <p:txEl>
                                              <p:pRg st="6" end="6"/>
                                            </p:txEl>
                                          </p:spTgt>
                                        </p:tgtEl>
                                        <p:attrNameLst>
                                          <p:attrName>style.visibility</p:attrName>
                                        </p:attrNameLst>
                                      </p:cBhvr>
                                      <p:to>
                                        <p:strVal val="visible"/>
                                      </p:to>
                                    </p:set>
                                    <p:animEffect transition="in" filter="wipe(down)">
                                      <p:cBhvr>
                                        <p:cTn id="157" dur="580">
                                          <p:stCondLst>
                                            <p:cond delay="0"/>
                                          </p:stCondLst>
                                        </p:cTn>
                                        <p:tgtEl>
                                          <p:spTgt spid="5">
                                            <p:txEl>
                                              <p:pRg st="6" end="6"/>
                                            </p:txEl>
                                          </p:spTgt>
                                        </p:tgtEl>
                                      </p:cBhvr>
                                    </p:animEffect>
                                    <p:anim calcmode="lin" valueType="num">
                                      <p:cBhvr>
                                        <p:cTn id="158"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5">
                                            <p:txEl>
                                              <p:pRg st="6" end="6"/>
                                            </p:txEl>
                                          </p:spTgt>
                                        </p:tgtEl>
                                      </p:cBhvr>
                                      <p:to x="100000" y="60000"/>
                                    </p:animScale>
                                    <p:animScale>
                                      <p:cBhvr>
                                        <p:cTn id="164" dur="166" decel="50000">
                                          <p:stCondLst>
                                            <p:cond delay="676"/>
                                          </p:stCondLst>
                                        </p:cTn>
                                        <p:tgtEl>
                                          <p:spTgt spid="5">
                                            <p:txEl>
                                              <p:pRg st="6" end="6"/>
                                            </p:txEl>
                                          </p:spTgt>
                                        </p:tgtEl>
                                      </p:cBhvr>
                                      <p:to x="100000" y="100000"/>
                                    </p:animScale>
                                    <p:animScale>
                                      <p:cBhvr>
                                        <p:cTn id="165" dur="26">
                                          <p:stCondLst>
                                            <p:cond delay="1312"/>
                                          </p:stCondLst>
                                        </p:cTn>
                                        <p:tgtEl>
                                          <p:spTgt spid="5">
                                            <p:txEl>
                                              <p:pRg st="6" end="6"/>
                                            </p:txEl>
                                          </p:spTgt>
                                        </p:tgtEl>
                                      </p:cBhvr>
                                      <p:to x="100000" y="80000"/>
                                    </p:animScale>
                                    <p:animScale>
                                      <p:cBhvr>
                                        <p:cTn id="166" dur="166" decel="50000">
                                          <p:stCondLst>
                                            <p:cond delay="1338"/>
                                          </p:stCondLst>
                                        </p:cTn>
                                        <p:tgtEl>
                                          <p:spTgt spid="5">
                                            <p:txEl>
                                              <p:pRg st="6" end="6"/>
                                            </p:txEl>
                                          </p:spTgt>
                                        </p:tgtEl>
                                      </p:cBhvr>
                                      <p:to x="100000" y="100000"/>
                                    </p:animScale>
                                    <p:animScale>
                                      <p:cBhvr>
                                        <p:cTn id="167" dur="26">
                                          <p:stCondLst>
                                            <p:cond delay="1642"/>
                                          </p:stCondLst>
                                        </p:cTn>
                                        <p:tgtEl>
                                          <p:spTgt spid="5">
                                            <p:txEl>
                                              <p:pRg st="6" end="6"/>
                                            </p:txEl>
                                          </p:spTgt>
                                        </p:tgtEl>
                                      </p:cBhvr>
                                      <p:to x="100000" y="90000"/>
                                    </p:animScale>
                                    <p:animScale>
                                      <p:cBhvr>
                                        <p:cTn id="168" dur="166" decel="50000">
                                          <p:stCondLst>
                                            <p:cond delay="1668"/>
                                          </p:stCondLst>
                                        </p:cTn>
                                        <p:tgtEl>
                                          <p:spTgt spid="5">
                                            <p:txEl>
                                              <p:pRg st="6" end="6"/>
                                            </p:txEl>
                                          </p:spTgt>
                                        </p:tgtEl>
                                      </p:cBhvr>
                                      <p:to x="100000" y="100000"/>
                                    </p:animScale>
                                    <p:animScale>
                                      <p:cBhvr>
                                        <p:cTn id="169" dur="26">
                                          <p:stCondLst>
                                            <p:cond delay="1808"/>
                                          </p:stCondLst>
                                        </p:cTn>
                                        <p:tgtEl>
                                          <p:spTgt spid="5">
                                            <p:txEl>
                                              <p:pRg st="6" end="6"/>
                                            </p:txEl>
                                          </p:spTgt>
                                        </p:tgtEl>
                                      </p:cBhvr>
                                      <p:to x="100000" y="95000"/>
                                    </p:animScale>
                                    <p:animScale>
                                      <p:cBhvr>
                                        <p:cTn id="170" dur="166" decel="50000">
                                          <p:stCondLst>
                                            <p:cond delay="1834"/>
                                          </p:stCondLst>
                                        </p:cTn>
                                        <p:tgtEl>
                                          <p:spTgt spid="5">
                                            <p:txEl>
                                              <p:pRg st="6" end="6"/>
                                            </p:txEl>
                                          </p:spTgt>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5">
                                            <p:txEl>
                                              <p:pRg st="7" end="7"/>
                                            </p:txEl>
                                          </p:spTgt>
                                        </p:tgtEl>
                                        <p:attrNameLst>
                                          <p:attrName>style.visibility</p:attrName>
                                        </p:attrNameLst>
                                      </p:cBhvr>
                                      <p:to>
                                        <p:strVal val="visible"/>
                                      </p:to>
                                    </p:set>
                                    <p:animEffect transition="in" filter="wipe(down)">
                                      <p:cBhvr>
                                        <p:cTn id="173" dur="580">
                                          <p:stCondLst>
                                            <p:cond delay="0"/>
                                          </p:stCondLst>
                                        </p:cTn>
                                        <p:tgtEl>
                                          <p:spTgt spid="5">
                                            <p:txEl>
                                              <p:pRg st="7" end="7"/>
                                            </p:txEl>
                                          </p:spTgt>
                                        </p:tgtEl>
                                      </p:cBhvr>
                                    </p:animEffect>
                                    <p:anim calcmode="lin" valueType="num">
                                      <p:cBhvr>
                                        <p:cTn id="174" dur="1822" tmFilter="0,0; 0.14,0.36; 0.43,0.73; 0.71,0.91; 1.0,1.0">
                                          <p:stCondLst>
                                            <p:cond delay="0"/>
                                          </p:stCondLst>
                                        </p:cTn>
                                        <p:tgtEl>
                                          <p:spTgt spid="5">
                                            <p:txEl>
                                              <p:pRg st="7" end="7"/>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5">
                                            <p:txEl>
                                              <p:pRg st="7" end="7"/>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5">
                                            <p:txEl>
                                              <p:pRg st="7" end="7"/>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5">
                                            <p:txEl>
                                              <p:pRg st="7" end="7"/>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5">
                                            <p:txEl>
                                              <p:pRg st="7" end="7"/>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5">
                                            <p:txEl>
                                              <p:pRg st="7" end="7"/>
                                            </p:txEl>
                                          </p:spTgt>
                                        </p:tgtEl>
                                      </p:cBhvr>
                                      <p:to x="100000" y="60000"/>
                                    </p:animScale>
                                    <p:animScale>
                                      <p:cBhvr>
                                        <p:cTn id="180" dur="166" decel="50000">
                                          <p:stCondLst>
                                            <p:cond delay="676"/>
                                          </p:stCondLst>
                                        </p:cTn>
                                        <p:tgtEl>
                                          <p:spTgt spid="5">
                                            <p:txEl>
                                              <p:pRg st="7" end="7"/>
                                            </p:txEl>
                                          </p:spTgt>
                                        </p:tgtEl>
                                      </p:cBhvr>
                                      <p:to x="100000" y="100000"/>
                                    </p:animScale>
                                    <p:animScale>
                                      <p:cBhvr>
                                        <p:cTn id="181" dur="26">
                                          <p:stCondLst>
                                            <p:cond delay="1312"/>
                                          </p:stCondLst>
                                        </p:cTn>
                                        <p:tgtEl>
                                          <p:spTgt spid="5">
                                            <p:txEl>
                                              <p:pRg st="7" end="7"/>
                                            </p:txEl>
                                          </p:spTgt>
                                        </p:tgtEl>
                                      </p:cBhvr>
                                      <p:to x="100000" y="80000"/>
                                    </p:animScale>
                                    <p:animScale>
                                      <p:cBhvr>
                                        <p:cTn id="182" dur="166" decel="50000">
                                          <p:stCondLst>
                                            <p:cond delay="1338"/>
                                          </p:stCondLst>
                                        </p:cTn>
                                        <p:tgtEl>
                                          <p:spTgt spid="5">
                                            <p:txEl>
                                              <p:pRg st="7" end="7"/>
                                            </p:txEl>
                                          </p:spTgt>
                                        </p:tgtEl>
                                      </p:cBhvr>
                                      <p:to x="100000" y="100000"/>
                                    </p:animScale>
                                    <p:animScale>
                                      <p:cBhvr>
                                        <p:cTn id="183" dur="26">
                                          <p:stCondLst>
                                            <p:cond delay="1642"/>
                                          </p:stCondLst>
                                        </p:cTn>
                                        <p:tgtEl>
                                          <p:spTgt spid="5">
                                            <p:txEl>
                                              <p:pRg st="7" end="7"/>
                                            </p:txEl>
                                          </p:spTgt>
                                        </p:tgtEl>
                                      </p:cBhvr>
                                      <p:to x="100000" y="90000"/>
                                    </p:animScale>
                                    <p:animScale>
                                      <p:cBhvr>
                                        <p:cTn id="184" dur="166" decel="50000">
                                          <p:stCondLst>
                                            <p:cond delay="1668"/>
                                          </p:stCondLst>
                                        </p:cTn>
                                        <p:tgtEl>
                                          <p:spTgt spid="5">
                                            <p:txEl>
                                              <p:pRg st="7" end="7"/>
                                            </p:txEl>
                                          </p:spTgt>
                                        </p:tgtEl>
                                      </p:cBhvr>
                                      <p:to x="100000" y="100000"/>
                                    </p:animScale>
                                    <p:animScale>
                                      <p:cBhvr>
                                        <p:cTn id="185" dur="26">
                                          <p:stCondLst>
                                            <p:cond delay="1808"/>
                                          </p:stCondLst>
                                        </p:cTn>
                                        <p:tgtEl>
                                          <p:spTgt spid="5">
                                            <p:txEl>
                                              <p:pRg st="7" end="7"/>
                                            </p:txEl>
                                          </p:spTgt>
                                        </p:tgtEl>
                                      </p:cBhvr>
                                      <p:to x="100000" y="95000"/>
                                    </p:animScale>
                                    <p:animScale>
                                      <p:cBhvr>
                                        <p:cTn id="186" dur="166" decel="50000">
                                          <p:stCondLst>
                                            <p:cond delay="1834"/>
                                          </p:stCondLst>
                                        </p:cTn>
                                        <p:tgtEl>
                                          <p:spTgt spid="5">
                                            <p:txEl>
                                              <p:pRg st="7" end="7"/>
                                            </p:txEl>
                                          </p:spTgt>
                                        </p:tgtEl>
                                      </p:cBhvr>
                                      <p:to x="100000" y="100000"/>
                                    </p:animScale>
                                  </p:childTnLst>
                                </p:cTn>
                              </p:par>
                              <p:par>
                                <p:cTn id="187" presetID="26" presetClass="entr" presetSubtype="0" fill="hold" nodeType="withEffect">
                                  <p:stCondLst>
                                    <p:cond delay="0"/>
                                  </p:stCondLst>
                                  <p:childTnLst>
                                    <p:set>
                                      <p:cBhvr>
                                        <p:cTn id="188" dur="1" fill="hold">
                                          <p:stCondLst>
                                            <p:cond delay="0"/>
                                          </p:stCondLst>
                                        </p:cTn>
                                        <p:tgtEl>
                                          <p:spTgt spid="5">
                                            <p:txEl>
                                              <p:pRg st="8" end="8"/>
                                            </p:txEl>
                                          </p:spTgt>
                                        </p:tgtEl>
                                        <p:attrNameLst>
                                          <p:attrName>style.visibility</p:attrName>
                                        </p:attrNameLst>
                                      </p:cBhvr>
                                      <p:to>
                                        <p:strVal val="visible"/>
                                      </p:to>
                                    </p:set>
                                    <p:animEffect transition="in" filter="wipe(down)">
                                      <p:cBhvr>
                                        <p:cTn id="189" dur="580">
                                          <p:stCondLst>
                                            <p:cond delay="0"/>
                                          </p:stCondLst>
                                        </p:cTn>
                                        <p:tgtEl>
                                          <p:spTgt spid="5">
                                            <p:txEl>
                                              <p:pRg st="8" end="8"/>
                                            </p:txEl>
                                          </p:spTgt>
                                        </p:tgtEl>
                                      </p:cBhvr>
                                    </p:animEffect>
                                    <p:anim calcmode="lin" valueType="num">
                                      <p:cBhvr>
                                        <p:cTn id="190"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95" dur="26">
                                          <p:stCondLst>
                                            <p:cond delay="650"/>
                                          </p:stCondLst>
                                        </p:cTn>
                                        <p:tgtEl>
                                          <p:spTgt spid="5">
                                            <p:txEl>
                                              <p:pRg st="8" end="8"/>
                                            </p:txEl>
                                          </p:spTgt>
                                        </p:tgtEl>
                                      </p:cBhvr>
                                      <p:to x="100000" y="60000"/>
                                    </p:animScale>
                                    <p:animScale>
                                      <p:cBhvr>
                                        <p:cTn id="196" dur="166" decel="50000">
                                          <p:stCondLst>
                                            <p:cond delay="676"/>
                                          </p:stCondLst>
                                        </p:cTn>
                                        <p:tgtEl>
                                          <p:spTgt spid="5">
                                            <p:txEl>
                                              <p:pRg st="8" end="8"/>
                                            </p:txEl>
                                          </p:spTgt>
                                        </p:tgtEl>
                                      </p:cBhvr>
                                      <p:to x="100000" y="100000"/>
                                    </p:animScale>
                                    <p:animScale>
                                      <p:cBhvr>
                                        <p:cTn id="197" dur="26">
                                          <p:stCondLst>
                                            <p:cond delay="1312"/>
                                          </p:stCondLst>
                                        </p:cTn>
                                        <p:tgtEl>
                                          <p:spTgt spid="5">
                                            <p:txEl>
                                              <p:pRg st="8" end="8"/>
                                            </p:txEl>
                                          </p:spTgt>
                                        </p:tgtEl>
                                      </p:cBhvr>
                                      <p:to x="100000" y="80000"/>
                                    </p:animScale>
                                    <p:animScale>
                                      <p:cBhvr>
                                        <p:cTn id="198" dur="166" decel="50000">
                                          <p:stCondLst>
                                            <p:cond delay="1338"/>
                                          </p:stCondLst>
                                        </p:cTn>
                                        <p:tgtEl>
                                          <p:spTgt spid="5">
                                            <p:txEl>
                                              <p:pRg st="8" end="8"/>
                                            </p:txEl>
                                          </p:spTgt>
                                        </p:tgtEl>
                                      </p:cBhvr>
                                      <p:to x="100000" y="100000"/>
                                    </p:animScale>
                                    <p:animScale>
                                      <p:cBhvr>
                                        <p:cTn id="199" dur="26">
                                          <p:stCondLst>
                                            <p:cond delay="1642"/>
                                          </p:stCondLst>
                                        </p:cTn>
                                        <p:tgtEl>
                                          <p:spTgt spid="5">
                                            <p:txEl>
                                              <p:pRg st="8" end="8"/>
                                            </p:txEl>
                                          </p:spTgt>
                                        </p:tgtEl>
                                      </p:cBhvr>
                                      <p:to x="100000" y="90000"/>
                                    </p:animScale>
                                    <p:animScale>
                                      <p:cBhvr>
                                        <p:cTn id="200" dur="166" decel="50000">
                                          <p:stCondLst>
                                            <p:cond delay="1668"/>
                                          </p:stCondLst>
                                        </p:cTn>
                                        <p:tgtEl>
                                          <p:spTgt spid="5">
                                            <p:txEl>
                                              <p:pRg st="8" end="8"/>
                                            </p:txEl>
                                          </p:spTgt>
                                        </p:tgtEl>
                                      </p:cBhvr>
                                      <p:to x="100000" y="100000"/>
                                    </p:animScale>
                                    <p:animScale>
                                      <p:cBhvr>
                                        <p:cTn id="201" dur="26">
                                          <p:stCondLst>
                                            <p:cond delay="1808"/>
                                          </p:stCondLst>
                                        </p:cTn>
                                        <p:tgtEl>
                                          <p:spTgt spid="5">
                                            <p:txEl>
                                              <p:pRg st="8" end="8"/>
                                            </p:txEl>
                                          </p:spTgt>
                                        </p:tgtEl>
                                      </p:cBhvr>
                                      <p:to x="100000" y="95000"/>
                                    </p:animScale>
                                    <p:animScale>
                                      <p:cBhvr>
                                        <p:cTn id="202" dur="166" decel="50000">
                                          <p:stCondLst>
                                            <p:cond delay="1834"/>
                                          </p:stCondLst>
                                        </p:cTn>
                                        <p:tgtEl>
                                          <p:spTgt spid="5">
                                            <p:txEl>
                                              <p:pRg st="8" end="8"/>
                                            </p:txEl>
                                          </p:spTgt>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5">
                                            <p:txEl>
                                              <p:pRg st="9" end="9"/>
                                            </p:txEl>
                                          </p:spTgt>
                                        </p:tgtEl>
                                        <p:attrNameLst>
                                          <p:attrName>style.visibility</p:attrName>
                                        </p:attrNameLst>
                                      </p:cBhvr>
                                      <p:to>
                                        <p:strVal val="visible"/>
                                      </p:to>
                                    </p:set>
                                    <p:animEffect transition="in" filter="wipe(down)">
                                      <p:cBhvr>
                                        <p:cTn id="205" dur="580">
                                          <p:stCondLst>
                                            <p:cond delay="0"/>
                                          </p:stCondLst>
                                        </p:cTn>
                                        <p:tgtEl>
                                          <p:spTgt spid="5">
                                            <p:txEl>
                                              <p:pRg st="9" end="9"/>
                                            </p:txEl>
                                          </p:spTgt>
                                        </p:tgtEl>
                                      </p:cBhvr>
                                    </p:animEffect>
                                    <p:anim calcmode="lin" valueType="num">
                                      <p:cBhvr>
                                        <p:cTn id="206"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5">
                                            <p:txEl>
                                              <p:pRg st="9" end="9"/>
                                            </p:txEl>
                                          </p:spTgt>
                                        </p:tgtEl>
                                      </p:cBhvr>
                                      <p:to x="100000" y="60000"/>
                                    </p:animScale>
                                    <p:animScale>
                                      <p:cBhvr>
                                        <p:cTn id="212" dur="166" decel="50000">
                                          <p:stCondLst>
                                            <p:cond delay="676"/>
                                          </p:stCondLst>
                                        </p:cTn>
                                        <p:tgtEl>
                                          <p:spTgt spid="5">
                                            <p:txEl>
                                              <p:pRg st="9" end="9"/>
                                            </p:txEl>
                                          </p:spTgt>
                                        </p:tgtEl>
                                      </p:cBhvr>
                                      <p:to x="100000" y="100000"/>
                                    </p:animScale>
                                    <p:animScale>
                                      <p:cBhvr>
                                        <p:cTn id="213" dur="26">
                                          <p:stCondLst>
                                            <p:cond delay="1312"/>
                                          </p:stCondLst>
                                        </p:cTn>
                                        <p:tgtEl>
                                          <p:spTgt spid="5">
                                            <p:txEl>
                                              <p:pRg st="9" end="9"/>
                                            </p:txEl>
                                          </p:spTgt>
                                        </p:tgtEl>
                                      </p:cBhvr>
                                      <p:to x="100000" y="80000"/>
                                    </p:animScale>
                                    <p:animScale>
                                      <p:cBhvr>
                                        <p:cTn id="214" dur="166" decel="50000">
                                          <p:stCondLst>
                                            <p:cond delay="1338"/>
                                          </p:stCondLst>
                                        </p:cTn>
                                        <p:tgtEl>
                                          <p:spTgt spid="5">
                                            <p:txEl>
                                              <p:pRg st="9" end="9"/>
                                            </p:txEl>
                                          </p:spTgt>
                                        </p:tgtEl>
                                      </p:cBhvr>
                                      <p:to x="100000" y="100000"/>
                                    </p:animScale>
                                    <p:animScale>
                                      <p:cBhvr>
                                        <p:cTn id="215" dur="26">
                                          <p:stCondLst>
                                            <p:cond delay="1642"/>
                                          </p:stCondLst>
                                        </p:cTn>
                                        <p:tgtEl>
                                          <p:spTgt spid="5">
                                            <p:txEl>
                                              <p:pRg st="9" end="9"/>
                                            </p:txEl>
                                          </p:spTgt>
                                        </p:tgtEl>
                                      </p:cBhvr>
                                      <p:to x="100000" y="90000"/>
                                    </p:animScale>
                                    <p:animScale>
                                      <p:cBhvr>
                                        <p:cTn id="216" dur="166" decel="50000">
                                          <p:stCondLst>
                                            <p:cond delay="1668"/>
                                          </p:stCondLst>
                                        </p:cTn>
                                        <p:tgtEl>
                                          <p:spTgt spid="5">
                                            <p:txEl>
                                              <p:pRg st="9" end="9"/>
                                            </p:txEl>
                                          </p:spTgt>
                                        </p:tgtEl>
                                      </p:cBhvr>
                                      <p:to x="100000" y="100000"/>
                                    </p:animScale>
                                    <p:animScale>
                                      <p:cBhvr>
                                        <p:cTn id="217" dur="26">
                                          <p:stCondLst>
                                            <p:cond delay="1808"/>
                                          </p:stCondLst>
                                        </p:cTn>
                                        <p:tgtEl>
                                          <p:spTgt spid="5">
                                            <p:txEl>
                                              <p:pRg st="9" end="9"/>
                                            </p:txEl>
                                          </p:spTgt>
                                        </p:tgtEl>
                                      </p:cBhvr>
                                      <p:to x="100000" y="95000"/>
                                    </p:animScale>
                                    <p:animScale>
                                      <p:cBhvr>
                                        <p:cTn id="218" dur="166" decel="50000">
                                          <p:stCondLst>
                                            <p:cond delay="1834"/>
                                          </p:stCondLst>
                                        </p:cTn>
                                        <p:tgtEl>
                                          <p:spTgt spid="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512"/>
            <a:ext cx="8229600" cy="866350"/>
          </a:xfrm>
        </p:spPr>
        <p:txBody>
          <a:bodyPr>
            <a:normAutofit fontScale="90000"/>
          </a:bodyPr>
          <a:lstStyle/>
          <a:p>
            <a:r>
              <a:rPr lang="en-US" b="1" dirty="0">
                <a:solidFill>
                  <a:srgbClr val="002060"/>
                </a:solidFill>
              </a:rPr>
              <a:t>Steps 6-8:  Contribution to the Fund &amp; its Implementation &amp; Reporting</a:t>
            </a:r>
            <a:endParaRPr lang="en-US" dirty="0"/>
          </a:p>
        </p:txBody>
      </p:sp>
      <p:sp>
        <p:nvSpPr>
          <p:cNvPr id="5" name="TextBox 4"/>
          <p:cNvSpPr txBox="1"/>
          <p:nvPr/>
        </p:nvSpPr>
        <p:spPr>
          <a:xfrm>
            <a:off x="251460" y="2051154"/>
            <a:ext cx="8435339" cy="4893647"/>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Step 6</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Lead taxing unit contribution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Participating taxing unit(s) contribution</a:t>
            </a:r>
          </a:p>
          <a:p>
            <a:r>
              <a:rPr lang="en-US" sz="2400" dirty="0">
                <a:solidFill>
                  <a:srgbClr val="0070C0"/>
                </a:solidFill>
                <a:latin typeface="Times New Roman" panose="02020603050405020304" pitchFamily="18" charset="0"/>
                <a:cs typeface="Times New Roman" panose="02020603050405020304" pitchFamily="18" charset="0"/>
              </a:rPr>
              <a:t>(Tax Code, Section 311.013)</a:t>
            </a:r>
            <a:endParaRPr lang="en-US" sz="24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Step 7</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Creation of a separate fund account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Collecting and depositing tax increments</a:t>
            </a:r>
          </a:p>
          <a:p>
            <a:r>
              <a:rPr lang="en-US" sz="2400" dirty="0">
                <a:solidFill>
                  <a:srgbClr val="0070C0"/>
                </a:solidFill>
                <a:latin typeface="Times New Roman" panose="02020603050405020304" pitchFamily="18" charset="0"/>
                <a:cs typeface="Times New Roman" panose="02020603050405020304" pitchFamily="18" charset="0"/>
              </a:rPr>
              <a:t>(Tax Code, Section 311.010(a))</a:t>
            </a:r>
            <a:r>
              <a:rPr lang="en-US" sz="2400" dirty="0"/>
              <a:t> </a:t>
            </a:r>
          </a:p>
          <a:p>
            <a:endParaRPr lang="en-US" sz="1000" dirty="0"/>
          </a:p>
          <a:p>
            <a:r>
              <a:rPr lang="en-US" sz="2400" b="1" dirty="0">
                <a:solidFill>
                  <a:srgbClr val="FF0000"/>
                </a:solidFill>
              </a:rPr>
              <a:t>Step 8</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Submitting required Comptroller form and                                                      filing annual reports</a:t>
            </a:r>
          </a:p>
          <a:p>
            <a:r>
              <a:rPr lang="en-US" sz="2400" dirty="0">
                <a:solidFill>
                  <a:srgbClr val="0070C0"/>
                </a:solidFill>
                <a:latin typeface="Times New Roman" panose="02020603050405020304" pitchFamily="18" charset="0"/>
                <a:cs typeface="Times New Roman" panose="02020603050405020304" pitchFamily="18" charset="0"/>
              </a:rPr>
              <a:t>(Tax Code, Section 311.016(a)-(b))</a:t>
            </a:r>
            <a:endParaRPr lang="en-US" sz="2400" dirty="0">
              <a:latin typeface="Times New Roman" panose="02020603050405020304" pitchFamily="18" charset="0"/>
              <a:cs typeface="Times New Roman" panose="02020603050405020304" pitchFamily="18" charset="0"/>
            </a:endParaRPr>
          </a:p>
        </p:txBody>
      </p:sp>
      <p:pic>
        <p:nvPicPr>
          <p:cNvPr id="6" name="Picture 4" descr="Employee Contributions Cliparts - Cliparts Zone">
            <a:extLst>
              <a:ext uri="{FF2B5EF4-FFF2-40B4-BE49-F238E27FC236}">
                <a16:creationId xmlns:a16="http://schemas.microsoft.com/office/drawing/2014/main" id="{4A78CC05-31D8-4DF0-8452-1137B64DB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965" y="2258967"/>
            <a:ext cx="2251075" cy="1304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plementation Is Almost Always The Hardest Step Which - Arrows Circle  Clipart (#581654) - PinClipart">
            <a:extLst>
              <a:ext uri="{FF2B5EF4-FFF2-40B4-BE49-F238E27FC236}">
                <a16:creationId xmlns:a16="http://schemas.microsoft.com/office/drawing/2014/main" id="{08A4A462-F4A5-4FD5-B609-DCBF86B3ED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815" t="5524" r="13896" b="7201"/>
          <a:stretch/>
        </p:blipFill>
        <p:spPr bwMode="auto">
          <a:xfrm>
            <a:off x="7152640" y="3876038"/>
            <a:ext cx="1534160" cy="15893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lipart For Church Annual Report | Free Images at Clker.com - vector clip  art online, royalty free &amp;amp; public domain">
            <a:extLst>
              <a:ext uri="{FF2B5EF4-FFF2-40B4-BE49-F238E27FC236}">
                <a16:creationId xmlns:a16="http://schemas.microsoft.com/office/drawing/2014/main" id="{D66D351E-574C-4A92-B8C4-CFC05132CD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9091"/>
          <a:stretch/>
        </p:blipFill>
        <p:spPr bwMode="auto">
          <a:xfrm>
            <a:off x="6880860" y="5673197"/>
            <a:ext cx="1805939" cy="10781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189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 calcmode="lin" valueType="num">
                                      <p:cBhvr additive="base">
                                        <p:cTn id="1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 calcmode="lin" valueType="num">
                                      <p:cBhvr additive="base">
                                        <p:cTn id="2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anim calcmode="lin" valueType="num">
                                      <p:cBhvr additive="base">
                                        <p:cTn id="2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ctuators | Free Full-Text | Conductive Fabric Heaters for Heat-Activated  Soft Actuators">
            <a:extLst>
              <a:ext uri="{FF2B5EF4-FFF2-40B4-BE49-F238E27FC236}">
                <a16:creationId xmlns:a16="http://schemas.microsoft.com/office/drawing/2014/main" id="{C60EA355-73A4-469D-8FCD-E4F72E3D2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424"/>
            <a:ext cx="9144000" cy="4625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A46050-DB94-4D6F-B0B8-0520D2CF6FDE}"/>
              </a:ext>
            </a:extLst>
          </p:cNvPr>
          <p:cNvSpPr txBox="1"/>
          <p:nvPr/>
        </p:nvSpPr>
        <p:spPr>
          <a:xfrm>
            <a:off x="708213" y="1681979"/>
            <a:ext cx="7727576" cy="4339650"/>
          </a:xfrm>
          <a:prstGeom prst="rect">
            <a:avLst/>
          </a:prstGeom>
          <a:noFill/>
        </p:spPr>
        <p:txBody>
          <a:bodyPr wrap="square" rtlCol="0">
            <a:spAutoFit/>
          </a:bodyPr>
          <a:lstStyle/>
          <a:p>
            <a:pPr algn="ctr"/>
            <a:r>
              <a:rPr lang="en-US" sz="9200" b="1" dirty="0">
                <a:solidFill>
                  <a:srgbClr val="FF0000"/>
                </a:solidFill>
                <a:latin typeface="Informal Roman" panose="030604020304060B0204" pitchFamily="66" charset="0"/>
                <a:cs typeface="Aldhabi" panose="020B0604020202020204" pitchFamily="2" charset="-78"/>
              </a:rPr>
              <a:t>Operation &amp; Function </a:t>
            </a:r>
          </a:p>
          <a:p>
            <a:pPr algn="ctr"/>
            <a:r>
              <a:rPr lang="en-US" sz="9200" b="1" dirty="0">
                <a:solidFill>
                  <a:srgbClr val="FF0000"/>
                </a:solidFill>
                <a:latin typeface="Informal Roman" panose="030604020304060B0204" pitchFamily="66" charset="0"/>
                <a:cs typeface="Aldhabi" panose="020B0604020202020204" pitchFamily="2" charset="-78"/>
              </a:rPr>
              <a:t>of a TIRZ</a:t>
            </a:r>
          </a:p>
        </p:txBody>
      </p:sp>
    </p:spTree>
    <p:extLst>
      <p:ext uri="{BB962C8B-B14F-4D97-AF65-F5344CB8AC3E}">
        <p14:creationId xmlns:p14="http://schemas.microsoft.com/office/powerpoint/2010/main" val="118387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1184804"/>
            <a:ext cx="8595360" cy="668380"/>
          </a:xfrm>
        </p:spPr>
        <p:txBody>
          <a:bodyPr>
            <a:noAutofit/>
          </a:bodyPr>
          <a:lstStyle/>
          <a:p>
            <a:r>
              <a:rPr lang="en-US" b="1" dirty="0">
                <a:solidFill>
                  <a:srgbClr val="002060"/>
                </a:solidFill>
              </a:rPr>
              <a:t>Zone Development &amp; Enlargement</a:t>
            </a:r>
          </a:p>
        </p:txBody>
      </p:sp>
      <p:pic>
        <p:nvPicPr>
          <p:cNvPr id="4" name="Picture 3"/>
          <p:cNvPicPr>
            <a:picLocks noChangeAspect="1"/>
          </p:cNvPicPr>
          <p:nvPr/>
        </p:nvPicPr>
        <p:blipFill>
          <a:blip r:embed="rId3"/>
          <a:stretch>
            <a:fillRect/>
          </a:stretch>
        </p:blipFill>
        <p:spPr>
          <a:xfrm>
            <a:off x="1207008" y="1901952"/>
            <a:ext cx="6888480" cy="4776419"/>
          </a:xfrm>
          <a:prstGeom prst="rect">
            <a:avLst/>
          </a:prstGeom>
        </p:spPr>
      </p:pic>
      <p:pic>
        <p:nvPicPr>
          <p:cNvPr id="5" name="Picture 4"/>
          <p:cNvPicPr>
            <a:picLocks noChangeAspect="1"/>
          </p:cNvPicPr>
          <p:nvPr/>
        </p:nvPicPr>
        <p:blipFill>
          <a:blip r:embed="rId4"/>
          <a:stretch>
            <a:fillRect/>
          </a:stretch>
        </p:blipFill>
        <p:spPr>
          <a:xfrm>
            <a:off x="5185130" y="3694301"/>
            <a:ext cx="1889924" cy="2359356"/>
          </a:xfrm>
          <a:prstGeom prst="rect">
            <a:avLst/>
          </a:prstGeom>
        </p:spPr>
      </p:pic>
      <p:pic>
        <p:nvPicPr>
          <p:cNvPr id="6" name="Picture 5"/>
          <p:cNvPicPr>
            <a:picLocks noChangeAspect="1"/>
          </p:cNvPicPr>
          <p:nvPr/>
        </p:nvPicPr>
        <p:blipFill>
          <a:blip r:embed="rId5"/>
          <a:stretch>
            <a:fillRect/>
          </a:stretch>
        </p:blipFill>
        <p:spPr>
          <a:xfrm>
            <a:off x="6231078" y="6053657"/>
            <a:ext cx="1152244" cy="567276"/>
          </a:xfrm>
          <a:prstGeom prst="rect">
            <a:avLst/>
          </a:prstGeom>
          <a:ln w="28575">
            <a:solidFill>
              <a:schemeClr val="tx1"/>
            </a:solidFill>
          </a:ln>
        </p:spPr>
      </p:pic>
      <p:pic>
        <p:nvPicPr>
          <p:cNvPr id="8" name="Picture 7"/>
          <p:cNvPicPr>
            <a:picLocks noChangeAspect="1"/>
          </p:cNvPicPr>
          <p:nvPr/>
        </p:nvPicPr>
        <p:blipFill>
          <a:blip r:embed="rId6"/>
          <a:stretch>
            <a:fillRect/>
          </a:stretch>
        </p:blipFill>
        <p:spPr>
          <a:xfrm>
            <a:off x="6338026" y="6295457"/>
            <a:ext cx="208950" cy="270308"/>
          </a:xfrm>
          <a:prstGeom prst="rect">
            <a:avLst/>
          </a:prstGeom>
        </p:spPr>
      </p:pic>
      <p:sp>
        <p:nvSpPr>
          <p:cNvPr id="10" name="TextBox 9"/>
          <p:cNvSpPr txBox="1"/>
          <p:nvPr/>
        </p:nvSpPr>
        <p:spPr>
          <a:xfrm>
            <a:off x="7075054" y="5667022"/>
            <a:ext cx="482857" cy="386635"/>
          </a:xfrm>
          <a:prstGeom prst="rect">
            <a:avLst/>
          </a:prstGeom>
          <a:noFill/>
          <a:ln w="28575">
            <a:solidFill>
              <a:srgbClr val="FF0000"/>
            </a:solidFill>
          </a:ln>
        </p:spPr>
        <p:txBody>
          <a:bodyPr wrap="square" rtlCol="0">
            <a:spAutoFit/>
          </a:bodyPr>
          <a:lstStyle/>
          <a:p>
            <a:endParaRPr lang="en-US" dirty="0"/>
          </a:p>
        </p:txBody>
      </p:sp>
      <p:sp>
        <p:nvSpPr>
          <p:cNvPr id="11" name="TextBox 10"/>
          <p:cNvSpPr txBox="1"/>
          <p:nvPr/>
        </p:nvSpPr>
        <p:spPr>
          <a:xfrm>
            <a:off x="5537425" y="4412314"/>
            <a:ext cx="1185333" cy="307777"/>
          </a:xfrm>
          <a:prstGeom prst="rect">
            <a:avLst/>
          </a:prstGeom>
          <a:solidFill>
            <a:srgbClr val="FFFF00"/>
          </a:solidFill>
        </p:spPr>
        <p:txBody>
          <a:bodyPr wrap="square" rtlCol="0">
            <a:spAutoFit/>
          </a:bodyPr>
          <a:lstStyle/>
          <a:p>
            <a:r>
              <a:rPr lang="en-US" sz="1400" b="1" dirty="0">
                <a:solidFill>
                  <a:srgbClr val="00B050"/>
                </a:solidFill>
              </a:rPr>
              <a:t>Original Zone</a:t>
            </a:r>
          </a:p>
        </p:txBody>
      </p:sp>
      <p:sp>
        <p:nvSpPr>
          <p:cNvPr id="13" name="TextBox 12"/>
          <p:cNvSpPr txBox="1"/>
          <p:nvPr/>
        </p:nvSpPr>
        <p:spPr>
          <a:xfrm>
            <a:off x="7075054" y="5420801"/>
            <a:ext cx="1256146" cy="246221"/>
          </a:xfrm>
          <a:prstGeom prst="rect">
            <a:avLst/>
          </a:prstGeom>
          <a:solidFill>
            <a:srgbClr val="FFFF00"/>
          </a:solidFill>
        </p:spPr>
        <p:txBody>
          <a:bodyPr wrap="square" rtlCol="0">
            <a:spAutoFit/>
          </a:bodyPr>
          <a:lstStyle/>
          <a:p>
            <a:r>
              <a:rPr lang="en-US" sz="1000" b="1" dirty="0" err="1">
                <a:solidFill>
                  <a:srgbClr val="00B050"/>
                </a:solidFill>
              </a:rPr>
              <a:t>Treadway</a:t>
            </a:r>
            <a:r>
              <a:rPr lang="en-US" sz="1000" b="1" dirty="0">
                <a:solidFill>
                  <a:srgbClr val="00B050"/>
                </a:solidFill>
              </a:rPr>
              <a:t> Sub-Zone</a:t>
            </a:r>
          </a:p>
        </p:txBody>
      </p:sp>
      <p:sp>
        <p:nvSpPr>
          <p:cNvPr id="14" name="TextBox 13"/>
          <p:cNvSpPr txBox="1"/>
          <p:nvPr/>
        </p:nvSpPr>
        <p:spPr>
          <a:xfrm>
            <a:off x="4967111" y="6186600"/>
            <a:ext cx="1263967" cy="246221"/>
          </a:xfrm>
          <a:prstGeom prst="rect">
            <a:avLst/>
          </a:prstGeom>
          <a:solidFill>
            <a:srgbClr val="FFFF00"/>
          </a:solidFill>
        </p:spPr>
        <p:txBody>
          <a:bodyPr wrap="square" rtlCol="0">
            <a:spAutoFit/>
          </a:bodyPr>
          <a:lstStyle/>
          <a:p>
            <a:r>
              <a:rPr lang="en-US" sz="1000" b="1" dirty="0">
                <a:solidFill>
                  <a:srgbClr val="00B050"/>
                </a:solidFill>
              </a:rPr>
              <a:t>13</a:t>
            </a:r>
            <a:r>
              <a:rPr lang="en-US" sz="1000" b="1" baseline="30000" dirty="0">
                <a:solidFill>
                  <a:srgbClr val="00B050"/>
                </a:solidFill>
              </a:rPr>
              <a:t>th</a:t>
            </a:r>
            <a:r>
              <a:rPr lang="en-US" sz="1000" b="1" dirty="0">
                <a:solidFill>
                  <a:srgbClr val="00B050"/>
                </a:solidFill>
              </a:rPr>
              <a:t> Street Sub-Zone</a:t>
            </a:r>
          </a:p>
        </p:txBody>
      </p:sp>
      <p:sp>
        <p:nvSpPr>
          <p:cNvPr id="16" name="TextBox 15"/>
          <p:cNvSpPr txBox="1"/>
          <p:nvPr/>
        </p:nvSpPr>
        <p:spPr>
          <a:xfrm>
            <a:off x="6546976" y="6295457"/>
            <a:ext cx="886757" cy="246221"/>
          </a:xfrm>
          <a:prstGeom prst="rect">
            <a:avLst/>
          </a:prstGeom>
          <a:solidFill>
            <a:srgbClr val="00B050"/>
          </a:solidFill>
        </p:spPr>
        <p:txBody>
          <a:bodyPr wrap="square" rtlCol="0">
            <a:spAutoFit/>
          </a:bodyPr>
          <a:lstStyle/>
          <a:p>
            <a:r>
              <a:rPr lang="en-US" sz="1000" b="1" dirty="0">
                <a:solidFill>
                  <a:srgbClr val="002060"/>
                </a:solidFill>
              </a:rPr>
              <a:t>Abatement 1</a:t>
            </a:r>
          </a:p>
        </p:txBody>
      </p:sp>
    </p:spTree>
    <p:extLst>
      <p:ext uri="{BB962C8B-B14F-4D97-AF65-F5344CB8AC3E}">
        <p14:creationId xmlns:p14="http://schemas.microsoft.com/office/powerpoint/2010/main" val="29634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602"/>
            <a:ext cx="8229600" cy="908691"/>
          </a:xfrm>
        </p:spPr>
        <p:txBody>
          <a:bodyPr/>
          <a:lstStyle/>
          <a:p>
            <a:r>
              <a:rPr lang="en-US" b="1" dirty="0">
                <a:solidFill>
                  <a:srgbClr val="002060"/>
                </a:solidFill>
              </a:rPr>
              <a:t>TIRZ Financing</a:t>
            </a:r>
            <a:endParaRPr lang="en-US" dirty="0"/>
          </a:p>
        </p:txBody>
      </p:sp>
      <p:sp>
        <p:nvSpPr>
          <p:cNvPr id="5" name="TextBox 4"/>
          <p:cNvSpPr txBox="1"/>
          <p:nvPr/>
        </p:nvSpPr>
        <p:spPr>
          <a:xfrm>
            <a:off x="277070" y="1720847"/>
            <a:ext cx="8333530" cy="517064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Using tax increments in the TIF Fund to make payments directly</a:t>
            </a:r>
          </a:p>
          <a:p>
            <a:pPr marL="285750" indent="-28575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Municipality issues tax increment bonds</a:t>
            </a:r>
          </a:p>
          <a:p>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Municipality creates a                                                   Local Government Corporation</a:t>
            </a:r>
          </a:p>
          <a:p>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Tax Increments are pledged                                                as security</a:t>
            </a:r>
          </a:p>
          <a:p>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Public/Private Financing</a:t>
            </a:r>
          </a:p>
          <a:p>
            <a:endParaRPr lang="en-US" sz="1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Counties may not issue Tax                                                      Increment Bonds</a:t>
            </a:r>
          </a:p>
        </p:txBody>
      </p:sp>
      <p:pic>
        <p:nvPicPr>
          <p:cNvPr id="4098" name="Picture 2" descr="Image result for financing">
            <a:extLst>
              <a:ext uri="{FF2B5EF4-FFF2-40B4-BE49-F238E27FC236}">
                <a16:creationId xmlns:a16="http://schemas.microsoft.com/office/drawing/2014/main" id="{DB11A6BE-1D50-4585-A780-7E8462F51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619" y="3252633"/>
            <a:ext cx="3718359" cy="31120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2630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down)">
                                      <p:cBhvr>
                                        <p:cTn id="61" dur="580">
                                          <p:stCondLst>
                                            <p:cond delay="0"/>
                                          </p:stCondLst>
                                        </p:cTn>
                                        <p:tgtEl>
                                          <p:spTgt spid="5">
                                            <p:txEl>
                                              <p:pRg st="6" end="6"/>
                                            </p:txEl>
                                          </p:spTgt>
                                        </p:tgtEl>
                                      </p:cBhvr>
                                    </p:animEffect>
                                    <p:anim calcmode="lin" valueType="num">
                                      <p:cBhvr>
                                        <p:cTn id="6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6" end="6"/>
                                            </p:txEl>
                                          </p:spTgt>
                                        </p:tgtEl>
                                      </p:cBhvr>
                                      <p:to x="100000" y="60000"/>
                                    </p:animScale>
                                    <p:animScale>
                                      <p:cBhvr>
                                        <p:cTn id="68" dur="166" decel="50000">
                                          <p:stCondLst>
                                            <p:cond delay="676"/>
                                          </p:stCondLst>
                                        </p:cTn>
                                        <p:tgtEl>
                                          <p:spTgt spid="5">
                                            <p:txEl>
                                              <p:pRg st="6" end="6"/>
                                            </p:txEl>
                                          </p:spTgt>
                                        </p:tgtEl>
                                      </p:cBhvr>
                                      <p:to x="100000" y="100000"/>
                                    </p:animScale>
                                    <p:animScale>
                                      <p:cBhvr>
                                        <p:cTn id="69" dur="26">
                                          <p:stCondLst>
                                            <p:cond delay="1312"/>
                                          </p:stCondLst>
                                        </p:cTn>
                                        <p:tgtEl>
                                          <p:spTgt spid="5">
                                            <p:txEl>
                                              <p:pRg st="6" end="6"/>
                                            </p:txEl>
                                          </p:spTgt>
                                        </p:tgtEl>
                                      </p:cBhvr>
                                      <p:to x="100000" y="80000"/>
                                    </p:animScale>
                                    <p:animScale>
                                      <p:cBhvr>
                                        <p:cTn id="70" dur="166" decel="50000">
                                          <p:stCondLst>
                                            <p:cond delay="1338"/>
                                          </p:stCondLst>
                                        </p:cTn>
                                        <p:tgtEl>
                                          <p:spTgt spid="5">
                                            <p:txEl>
                                              <p:pRg st="6" end="6"/>
                                            </p:txEl>
                                          </p:spTgt>
                                        </p:tgtEl>
                                      </p:cBhvr>
                                      <p:to x="100000" y="100000"/>
                                    </p:animScale>
                                    <p:animScale>
                                      <p:cBhvr>
                                        <p:cTn id="71" dur="26">
                                          <p:stCondLst>
                                            <p:cond delay="1642"/>
                                          </p:stCondLst>
                                        </p:cTn>
                                        <p:tgtEl>
                                          <p:spTgt spid="5">
                                            <p:txEl>
                                              <p:pRg st="6" end="6"/>
                                            </p:txEl>
                                          </p:spTgt>
                                        </p:tgtEl>
                                      </p:cBhvr>
                                      <p:to x="100000" y="90000"/>
                                    </p:animScale>
                                    <p:animScale>
                                      <p:cBhvr>
                                        <p:cTn id="72" dur="166" decel="50000">
                                          <p:stCondLst>
                                            <p:cond delay="1668"/>
                                          </p:stCondLst>
                                        </p:cTn>
                                        <p:tgtEl>
                                          <p:spTgt spid="5">
                                            <p:txEl>
                                              <p:pRg st="6" end="6"/>
                                            </p:txEl>
                                          </p:spTgt>
                                        </p:tgtEl>
                                      </p:cBhvr>
                                      <p:to x="100000" y="100000"/>
                                    </p:animScale>
                                    <p:animScale>
                                      <p:cBhvr>
                                        <p:cTn id="73" dur="26">
                                          <p:stCondLst>
                                            <p:cond delay="1808"/>
                                          </p:stCondLst>
                                        </p:cTn>
                                        <p:tgtEl>
                                          <p:spTgt spid="5">
                                            <p:txEl>
                                              <p:pRg st="6" end="6"/>
                                            </p:txEl>
                                          </p:spTgt>
                                        </p:tgtEl>
                                      </p:cBhvr>
                                      <p:to x="100000" y="95000"/>
                                    </p:animScale>
                                    <p:animScale>
                                      <p:cBhvr>
                                        <p:cTn id="74" dur="166" decel="50000">
                                          <p:stCondLst>
                                            <p:cond delay="1834"/>
                                          </p:stCondLst>
                                        </p:cTn>
                                        <p:tgtEl>
                                          <p:spTgt spid="5">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8" end="8"/>
                                            </p:txEl>
                                          </p:spTgt>
                                        </p:tgtEl>
                                        <p:attrNameLst>
                                          <p:attrName>style.visibility</p:attrName>
                                        </p:attrNameLst>
                                      </p:cBhvr>
                                      <p:to>
                                        <p:strVal val="visible"/>
                                      </p:to>
                                    </p:set>
                                    <p:animEffect transition="in" filter="wipe(down)">
                                      <p:cBhvr>
                                        <p:cTn id="79" dur="580">
                                          <p:stCondLst>
                                            <p:cond delay="0"/>
                                          </p:stCondLst>
                                        </p:cTn>
                                        <p:tgtEl>
                                          <p:spTgt spid="5">
                                            <p:txEl>
                                              <p:pRg st="8" end="8"/>
                                            </p:txEl>
                                          </p:spTgt>
                                        </p:tgtEl>
                                      </p:cBhvr>
                                    </p:animEffect>
                                    <p:anim calcmode="lin" valueType="num">
                                      <p:cBhvr>
                                        <p:cTn id="80"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8" end="8"/>
                                            </p:txEl>
                                          </p:spTgt>
                                        </p:tgtEl>
                                      </p:cBhvr>
                                      <p:to x="100000" y="60000"/>
                                    </p:animScale>
                                    <p:animScale>
                                      <p:cBhvr>
                                        <p:cTn id="86" dur="166" decel="50000">
                                          <p:stCondLst>
                                            <p:cond delay="676"/>
                                          </p:stCondLst>
                                        </p:cTn>
                                        <p:tgtEl>
                                          <p:spTgt spid="5">
                                            <p:txEl>
                                              <p:pRg st="8" end="8"/>
                                            </p:txEl>
                                          </p:spTgt>
                                        </p:tgtEl>
                                      </p:cBhvr>
                                      <p:to x="100000" y="100000"/>
                                    </p:animScale>
                                    <p:animScale>
                                      <p:cBhvr>
                                        <p:cTn id="87" dur="26">
                                          <p:stCondLst>
                                            <p:cond delay="1312"/>
                                          </p:stCondLst>
                                        </p:cTn>
                                        <p:tgtEl>
                                          <p:spTgt spid="5">
                                            <p:txEl>
                                              <p:pRg st="8" end="8"/>
                                            </p:txEl>
                                          </p:spTgt>
                                        </p:tgtEl>
                                      </p:cBhvr>
                                      <p:to x="100000" y="80000"/>
                                    </p:animScale>
                                    <p:animScale>
                                      <p:cBhvr>
                                        <p:cTn id="88" dur="166" decel="50000">
                                          <p:stCondLst>
                                            <p:cond delay="1338"/>
                                          </p:stCondLst>
                                        </p:cTn>
                                        <p:tgtEl>
                                          <p:spTgt spid="5">
                                            <p:txEl>
                                              <p:pRg st="8" end="8"/>
                                            </p:txEl>
                                          </p:spTgt>
                                        </p:tgtEl>
                                      </p:cBhvr>
                                      <p:to x="100000" y="100000"/>
                                    </p:animScale>
                                    <p:animScale>
                                      <p:cBhvr>
                                        <p:cTn id="89" dur="26">
                                          <p:stCondLst>
                                            <p:cond delay="1642"/>
                                          </p:stCondLst>
                                        </p:cTn>
                                        <p:tgtEl>
                                          <p:spTgt spid="5">
                                            <p:txEl>
                                              <p:pRg st="8" end="8"/>
                                            </p:txEl>
                                          </p:spTgt>
                                        </p:tgtEl>
                                      </p:cBhvr>
                                      <p:to x="100000" y="90000"/>
                                    </p:animScale>
                                    <p:animScale>
                                      <p:cBhvr>
                                        <p:cTn id="90" dur="166" decel="50000">
                                          <p:stCondLst>
                                            <p:cond delay="1668"/>
                                          </p:stCondLst>
                                        </p:cTn>
                                        <p:tgtEl>
                                          <p:spTgt spid="5">
                                            <p:txEl>
                                              <p:pRg st="8" end="8"/>
                                            </p:txEl>
                                          </p:spTgt>
                                        </p:tgtEl>
                                      </p:cBhvr>
                                      <p:to x="100000" y="100000"/>
                                    </p:animScale>
                                    <p:animScale>
                                      <p:cBhvr>
                                        <p:cTn id="91" dur="26">
                                          <p:stCondLst>
                                            <p:cond delay="1808"/>
                                          </p:stCondLst>
                                        </p:cTn>
                                        <p:tgtEl>
                                          <p:spTgt spid="5">
                                            <p:txEl>
                                              <p:pRg st="8" end="8"/>
                                            </p:txEl>
                                          </p:spTgt>
                                        </p:tgtEl>
                                      </p:cBhvr>
                                      <p:to x="100000" y="95000"/>
                                    </p:animScale>
                                    <p:animScale>
                                      <p:cBhvr>
                                        <p:cTn id="92" dur="166" decel="50000">
                                          <p:stCondLst>
                                            <p:cond delay="1834"/>
                                          </p:stCondLst>
                                        </p:cTn>
                                        <p:tgtEl>
                                          <p:spTgt spid="5">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xEl>
                                              <p:pRg st="10" end="10"/>
                                            </p:txEl>
                                          </p:spTgt>
                                        </p:tgtEl>
                                        <p:attrNameLst>
                                          <p:attrName>style.visibility</p:attrName>
                                        </p:attrNameLst>
                                      </p:cBhvr>
                                      <p:to>
                                        <p:strVal val="visible"/>
                                      </p:to>
                                    </p:set>
                                    <p:animEffect transition="in" filter="wipe(down)">
                                      <p:cBhvr>
                                        <p:cTn id="97" dur="580">
                                          <p:stCondLst>
                                            <p:cond delay="0"/>
                                          </p:stCondLst>
                                        </p:cTn>
                                        <p:tgtEl>
                                          <p:spTgt spid="5">
                                            <p:txEl>
                                              <p:pRg st="10" end="10"/>
                                            </p:txEl>
                                          </p:spTgt>
                                        </p:tgtEl>
                                      </p:cBhvr>
                                    </p:animEffect>
                                    <p:anim calcmode="lin" valueType="num">
                                      <p:cBhvr>
                                        <p:cTn id="98"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10" end="10"/>
                                            </p:txEl>
                                          </p:spTgt>
                                        </p:tgtEl>
                                      </p:cBhvr>
                                      <p:to x="100000" y="60000"/>
                                    </p:animScale>
                                    <p:animScale>
                                      <p:cBhvr>
                                        <p:cTn id="104" dur="166" decel="50000">
                                          <p:stCondLst>
                                            <p:cond delay="676"/>
                                          </p:stCondLst>
                                        </p:cTn>
                                        <p:tgtEl>
                                          <p:spTgt spid="5">
                                            <p:txEl>
                                              <p:pRg st="10" end="10"/>
                                            </p:txEl>
                                          </p:spTgt>
                                        </p:tgtEl>
                                      </p:cBhvr>
                                      <p:to x="100000" y="100000"/>
                                    </p:animScale>
                                    <p:animScale>
                                      <p:cBhvr>
                                        <p:cTn id="105" dur="26">
                                          <p:stCondLst>
                                            <p:cond delay="1312"/>
                                          </p:stCondLst>
                                        </p:cTn>
                                        <p:tgtEl>
                                          <p:spTgt spid="5">
                                            <p:txEl>
                                              <p:pRg st="10" end="10"/>
                                            </p:txEl>
                                          </p:spTgt>
                                        </p:tgtEl>
                                      </p:cBhvr>
                                      <p:to x="100000" y="80000"/>
                                    </p:animScale>
                                    <p:animScale>
                                      <p:cBhvr>
                                        <p:cTn id="106" dur="166" decel="50000">
                                          <p:stCondLst>
                                            <p:cond delay="1338"/>
                                          </p:stCondLst>
                                        </p:cTn>
                                        <p:tgtEl>
                                          <p:spTgt spid="5">
                                            <p:txEl>
                                              <p:pRg st="10" end="10"/>
                                            </p:txEl>
                                          </p:spTgt>
                                        </p:tgtEl>
                                      </p:cBhvr>
                                      <p:to x="100000" y="100000"/>
                                    </p:animScale>
                                    <p:animScale>
                                      <p:cBhvr>
                                        <p:cTn id="107" dur="26">
                                          <p:stCondLst>
                                            <p:cond delay="1642"/>
                                          </p:stCondLst>
                                        </p:cTn>
                                        <p:tgtEl>
                                          <p:spTgt spid="5">
                                            <p:txEl>
                                              <p:pRg st="10" end="10"/>
                                            </p:txEl>
                                          </p:spTgt>
                                        </p:tgtEl>
                                      </p:cBhvr>
                                      <p:to x="100000" y="90000"/>
                                    </p:animScale>
                                    <p:animScale>
                                      <p:cBhvr>
                                        <p:cTn id="108" dur="166" decel="50000">
                                          <p:stCondLst>
                                            <p:cond delay="1668"/>
                                          </p:stCondLst>
                                        </p:cTn>
                                        <p:tgtEl>
                                          <p:spTgt spid="5">
                                            <p:txEl>
                                              <p:pRg st="10" end="10"/>
                                            </p:txEl>
                                          </p:spTgt>
                                        </p:tgtEl>
                                      </p:cBhvr>
                                      <p:to x="100000" y="100000"/>
                                    </p:animScale>
                                    <p:animScale>
                                      <p:cBhvr>
                                        <p:cTn id="109" dur="26">
                                          <p:stCondLst>
                                            <p:cond delay="1808"/>
                                          </p:stCondLst>
                                        </p:cTn>
                                        <p:tgtEl>
                                          <p:spTgt spid="5">
                                            <p:txEl>
                                              <p:pRg st="10" end="10"/>
                                            </p:txEl>
                                          </p:spTgt>
                                        </p:tgtEl>
                                      </p:cBhvr>
                                      <p:to x="100000" y="95000"/>
                                    </p:animScale>
                                    <p:animScale>
                                      <p:cBhvr>
                                        <p:cTn id="110" dur="166" decel="50000">
                                          <p:stCondLst>
                                            <p:cond delay="1834"/>
                                          </p:stCondLst>
                                        </p:cTn>
                                        <p:tgtEl>
                                          <p:spTgt spid="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81" y="1108604"/>
            <a:ext cx="8633637" cy="1143000"/>
          </a:xfrm>
        </p:spPr>
        <p:txBody>
          <a:bodyPr>
            <a:normAutofit fontScale="90000"/>
          </a:bodyPr>
          <a:lstStyle/>
          <a:p>
            <a:r>
              <a:rPr lang="en-US" b="1" dirty="0">
                <a:solidFill>
                  <a:srgbClr val="002060"/>
                </a:solidFill>
              </a:rPr>
              <a:t>Abatement Agreements within the TIRZ</a:t>
            </a:r>
            <a:endParaRPr lang="en-US" dirty="0"/>
          </a:p>
        </p:txBody>
      </p:sp>
      <p:pic>
        <p:nvPicPr>
          <p:cNvPr id="2050" name="Picture 2" descr="Image result for texas abatement agreement clipa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181" y="2266950"/>
            <a:ext cx="4450169" cy="4038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2266950"/>
            <a:ext cx="4012018" cy="4031873"/>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Any taxing unit except a school district may enter into an agreement; and</a:t>
            </a:r>
          </a:p>
          <a:p>
            <a:endParaRPr lang="en-US" sz="3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 Board and Governing Body Approval</a:t>
            </a:r>
          </a:p>
          <a:p>
            <a:endParaRPr lang="en-US" sz="2800" dirty="0">
              <a:latin typeface="Times New Roman" panose="02020603050405020304" pitchFamily="18" charset="0"/>
              <a:cs typeface="Times New Roman" panose="02020603050405020304" pitchFamily="18" charset="0"/>
            </a:endParaRPr>
          </a:p>
          <a:p>
            <a:pPr algn="r"/>
            <a:r>
              <a:rPr lang="en-US" b="1" dirty="0">
                <a:solidFill>
                  <a:srgbClr val="0070C0"/>
                </a:solidFill>
                <a:latin typeface="Times New Roman" panose="02020603050405020304" pitchFamily="18" charset="0"/>
                <a:cs typeface="Times New Roman" panose="02020603050405020304" pitchFamily="18" charset="0"/>
              </a:rPr>
              <a:t>Tax Code, Section 311.0125 </a:t>
            </a:r>
          </a:p>
        </p:txBody>
      </p:sp>
    </p:spTree>
    <p:extLst>
      <p:ext uri="{BB962C8B-B14F-4D97-AF65-F5344CB8AC3E}">
        <p14:creationId xmlns:p14="http://schemas.microsoft.com/office/powerpoint/2010/main" val="124893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tuators | Free Full-Text | Conductive Fabric Heaters for Heat-Activated  Soft Actuators">
            <a:extLst>
              <a:ext uri="{FF2B5EF4-FFF2-40B4-BE49-F238E27FC236}">
                <a16:creationId xmlns:a16="http://schemas.microsoft.com/office/drawing/2014/main" id="{367527C0-6E9C-4B2D-81BE-2BDC8421B9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4424"/>
            <a:ext cx="9144000" cy="4625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73D8AE9-DC14-48EF-B406-B7A0BD83666C}"/>
              </a:ext>
            </a:extLst>
          </p:cNvPr>
          <p:cNvSpPr txBox="1"/>
          <p:nvPr/>
        </p:nvSpPr>
        <p:spPr>
          <a:xfrm>
            <a:off x="901337" y="2298060"/>
            <a:ext cx="7367452" cy="3170099"/>
          </a:xfrm>
          <a:prstGeom prst="rect">
            <a:avLst/>
          </a:prstGeom>
          <a:noFill/>
        </p:spPr>
        <p:txBody>
          <a:bodyPr wrap="square" rtlCol="0">
            <a:spAutoFit/>
          </a:bodyPr>
          <a:lstStyle/>
          <a:p>
            <a:pPr algn="ctr"/>
            <a:r>
              <a:rPr lang="en-US" sz="10000" b="1" dirty="0">
                <a:solidFill>
                  <a:srgbClr val="FF0000"/>
                </a:solidFill>
                <a:latin typeface="Informal Roman" panose="030604020304060B0204" pitchFamily="66" charset="0"/>
                <a:cs typeface="Aldhabi" panose="020B0604020202020204" pitchFamily="2" charset="-78"/>
              </a:rPr>
              <a:t>Introduction to TIRZs</a:t>
            </a:r>
          </a:p>
        </p:txBody>
      </p:sp>
    </p:spTree>
    <p:extLst>
      <p:ext uri="{BB962C8B-B14F-4D97-AF65-F5344CB8AC3E}">
        <p14:creationId xmlns:p14="http://schemas.microsoft.com/office/powerpoint/2010/main" val="1143767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ctuators | Free Full-Text | Conductive Fabric Heaters for Heat-Activated  Soft Actuators">
            <a:extLst>
              <a:ext uri="{FF2B5EF4-FFF2-40B4-BE49-F238E27FC236}">
                <a16:creationId xmlns:a16="http://schemas.microsoft.com/office/drawing/2014/main" id="{BB691961-9D52-470F-B3A6-B12D3AD39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424"/>
            <a:ext cx="9144000" cy="4625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447032-F6FB-4AC6-8CA6-D7583D8F2A68}"/>
              </a:ext>
            </a:extLst>
          </p:cNvPr>
          <p:cNvSpPr/>
          <p:nvPr/>
        </p:nvSpPr>
        <p:spPr>
          <a:xfrm>
            <a:off x="439270" y="1692499"/>
            <a:ext cx="8507505" cy="4524315"/>
          </a:xfrm>
          <a:prstGeom prst="rect">
            <a:avLst/>
          </a:prstGeom>
        </p:spPr>
        <p:txBody>
          <a:bodyPr wrap="square">
            <a:spAutoFit/>
          </a:bodyPr>
          <a:lstStyle/>
          <a:p>
            <a:pPr algn="ctr"/>
            <a:r>
              <a:rPr lang="en-US" sz="9600" b="1" dirty="0">
                <a:solidFill>
                  <a:srgbClr val="FF0000"/>
                </a:solidFill>
                <a:latin typeface="Informal Roman" panose="030604020304060B0204" pitchFamily="66" charset="0"/>
              </a:rPr>
              <a:t>Comptroller Role, Forms &amp; Available Materials</a:t>
            </a:r>
          </a:p>
        </p:txBody>
      </p:sp>
    </p:spTree>
    <p:extLst>
      <p:ext uri="{BB962C8B-B14F-4D97-AF65-F5344CB8AC3E}">
        <p14:creationId xmlns:p14="http://schemas.microsoft.com/office/powerpoint/2010/main" val="906006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52762"/>
            <a:ext cx="8229600" cy="969824"/>
          </a:xfrm>
        </p:spPr>
        <p:txBody>
          <a:bodyPr>
            <a:normAutofit/>
          </a:bodyPr>
          <a:lstStyle/>
          <a:p>
            <a:r>
              <a:rPr lang="en-US" b="1" dirty="0">
                <a:solidFill>
                  <a:srgbClr val="002060"/>
                </a:solidFill>
              </a:rPr>
              <a:t>Comptroller Role</a:t>
            </a:r>
          </a:p>
        </p:txBody>
      </p:sp>
      <p:sp>
        <p:nvSpPr>
          <p:cNvPr id="5" name="Content Placeholder 2"/>
          <p:cNvSpPr>
            <a:spLocks noGrp="1"/>
          </p:cNvSpPr>
          <p:nvPr>
            <p:ph idx="1"/>
          </p:nvPr>
        </p:nvSpPr>
        <p:spPr>
          <a:xfrm>
            <a:off x="228600" y="2039815"/>
            <a:ext cx="8145379" cy="4372707"/>
          </a:xfrm>
        </p:spPr>
        <p:txBody>
          <a:bodyPr>
            <a:no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Central registry for TIRZs </a:t>
            </a:r>
            <a:r>
              <a:rPr lang="en-US" sz="2800" dirty="0">
                <a:solidFill>
                  <a:srgbClr val="0070C0"/>
                </a:solidFill>
                <a:latin typeface="Times New Roman" panose="02020603050405020304" pitchFamily="18" charset="0"/>
                <a:cs typeface="Times New Roman" panose="02020603050405020304" pitchFamily="18" charset="0"/>
              </a:rPr>
              <a:t>(Tax Code, Section 311.019(a))</a:t>
            </a:r>
            <a:r>
              <a:rPr lang="en-US" sz="28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Submit a report to the Legislature                             and the Governor no later than                               December 31 of each even-                                    numbered year </a:t>
            </a:r>
            <a:r>
              <a:rPr lang="en-US" sz="2800" dirty="0">
                <a:solidFill>
                  <a:srgbClr val="0070C0"/>
                </a:solidFill>
                <a:latin typeface="Times New Roman" panose="02020603050405020304" pitchFamily="18" charset="0"/>
                <a:cs typeface="Times New Roman" panose="02020603050405020304" pitchFamily="18" charset="0"/>
              </a:rPr>
              <a:t>(Tax Code, Section                                                   311.020(a))</a:t>
            </a:r>
            <a:r>
              <a:rPr lang="en-US" sz="2800" dirty="0">
                <a:latin typeface="Times New Roman" panose="02020603050405020304" pitchFamily="18" charset="0"/>
                <a:cs typeface="Times New Roman" panose="02020603050405020304" pitchFamily="18" charset="0"/>
              </a:rPr>
              <a:t>.</a:t>
            </a:r>
          </a:p>
          <a:p>
            <a:pPr marL="0" indent="0">
              <a:buNone/>
            </a:pP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Technical assistance </a:t>
            </a:r>
            <a:r>
              <a:rPr lang="en-US" sz="2800" dirty="0">
                <a:solidFill>
                  <a:srgbClr val="0070C0"/>
                </a:solidFill>
                <a:latin typeface="Times New Roman" panose="02020603050405020304" pitchFamily="18" charset="0"/>
                <a:cs typeface="Times New Roman" panose="02020603050405020304" pitchFamily="18" charset="0"/>
              </a:rPr>
              <a:t>(Tax Code, Section 311.063(a))</a:t>
            </a:r>
            <a:r>
              <a:rPr lang="en-US" sz="28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p:pic>
        <p:nvPicPr>
          <p:cNvPr id="6" name="Picture 2" descr="Image result for texas comptroller duties">
            <a:extLst>
              <a:ext uri="{FF2B5EF4-FFF2-40B4-BE49-F238E27FC236}">
                <a16:creationId xmlns:a16="http://schemas.microsoft.com/office/drawing/2014/main" id="{8F2ECD26-6454-46D0-B25C-767C0A02E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684" y="2695074"/>
            <a:ext cx="3426654" cy="30078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2931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9" y="1003194"/>
            <a:ext cx="8229600" cy="712748"/>
          </a:xfrm>
        </p:spPr>
        <p:txBody>
          <a:bodyPr>
            <a:normAutofit fontScale="90000"/>
          </a:bodyPr>
          <a:lstStyle/>
          <a:p>
            <a:r>
              <a:rPr lang="en-US" b="1" dirty="0">
                <a:solidFill>
                  <a:srgbClr val="002060"/>
                </a:solidFill>
                <a:cs typeface="Times New Roman" panose="02020603050405020304" pitchFamily="18" charset="0"/>
              </a:rPr>
              <a:t>Key Portions of the Forms</a:t>
            </a:r>
            <a:r>
              <a:rPr lang="en-US" b="1" dirty="0">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7F3FD2F2-0611-40D2-B3DE-F99A7702028D}"/>
              </a:ext>
            </a:extLst>
          </p:cNvPr>
          <p:cNvPicPr>
            <a:picLocks noChangeAspect="1"/>
          </p:cNvPicPr>
          <p:nvPr/>
        </p:nvPicPr>
        <p:blipFill rotWithShape="1">
          <a:blip r:embed="rId3"/>
          <a:srcRect t="16256" r="11184" b="6784"/>
          <a:stretch/>
        </p:blipFill>
        <p:spPr>
          <a:xfrm>
            <a:off x="-1" y="1660358"/>
            <a:ext cx="9158081" cy="5197642"/>
          </a:xfrm>
          <a:prstGeom prst="rect">
            <a:avLst/>
          </a:prstGeom>
        </p:spPr>
      </p:pic>
      <p:sp>
        <p:nvSpPr>
          <p:cNvPr id="4" name="TextBox 3">
            <a:extLst>
              <a:ext uri="{FF2B5EF4-FFF2-40B4-BE49-F238E27FC236}">
                <a16:creationId xmlns:a16="http://schemas.microsoft.com/office/drawing/2014/main" id="{2963B40F-BE22-4D29-ACC2-EA81883C157F}"/>
              </a:ext>
            </a:extLst>
          </p:cNvPr>
          <p:cNvSpPr txBox="1"/>
          <p:nvPr/>
        </p:nvSpPr>
        <p:spPr>
          <a:xfrm>
            <a:off x="194310" y="1546058"/>
            <a:ext cx="1474470" cy="369332"/>
          </a:xfrm>
          <a:prstGeom prst="rect">
            <a:avLst/>
          </a:prstGeom>
          <a:noFill/>
        </p:spPr>
        <p:txBody>
          <a:bodyPr wrap="square" rtlCol="0">
            <a:spAutoFit/>
          </a:bodyPr>
          <a:lstStyle/>
          <a:p>
            <a:r>
              <a:rPr lang="en-US" b="1" dirty="0">
                <a:hlinkClick r:id="rId4" action="ppaction://hlinkfile"/>
              </a:rPr>
              <a:t>Form 50-806</a:t>
            </a:r>
            <a:endParaRPr lang="en-US" b="1" dirty="0"/>
          </a:p>
        </p:txBody>
      </p:sp>
      <p:sp>
        <p:nvSpPr>
          <p:cNvPr id="10" name="TextBox 9">
            <a:extLst>
              <a:ext uri="{FF2B5EF4-FFF2-40B4-BE49-F238E27FC236}">
                <a16:creationId xmlns:a16="http://schemas.microsoft.com/office/drawing/2014/main" id="{90A9D9EB-1424-42D1-9FAE-69F1322399F6}"/>
              </a:ext>
            </a:extLst>
          </p:cNvPr>
          <p:cNvSpPr txBox="1"/>
          <p:nvPr/>
        </p:nvSpPr>
        <p:spPr>
          <a:xfrm>
            <a:off x="4780345" y="1592070"/>
            <a:ext cx="1632031" cy="369332"/>
          </a:xfrm>
          <a:prstGeom prst="rect">
            <a:avLst/>
          </a:prstGeom>
          <a:noFill/>
        </p:spPr>
        <p:txBody>
          <a:bodyPr wrap="square" rtlCol="0">
            <a:spAutoFit/>
          </a:bodyPr>
          <a:lstStyle/>
          <a:p>
            <a:r>
              <a:rPr lang="en-US" b="1" dirty="0">
                <a:hlinkClick r:id="rId4" action="ppaction://hlinkfile"/>
              </a:rPr>
              <a:t>Form 50-807</a:t>
            </a:r>
            <a:endParaRPr lang="en-US" b="1" dirty="0"/>
          </a:p>
        </p:txBody>
      </p:sp>
    </p:spTree>
    <p:extLst>
      <p:ext uri="{BB962C8B-B14F-4D97-AF65-F5344CB8AC3E}">
        <p14:creationId xmlns:p14="http://schemas.microsoft.com/office/powerpoint/2010/main" val="3217626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54829"/>
            <a:ext cx="8229600" cy="872358"/>
          </a:xfrm>
        </p:spPr>
        <p:txBody>
          <a:bodyPr>
            <a:normAutofit/>
          </a:bodyPr>
          <a:lstStyle/>
          <a:p>
            <a:r>
              <a:rPr lang="en-US" b="1" dirty="0">
                <a:solidFill>
                  <a:srgbClr val="002060"/>
                </a:solidFill>
              </a:rPr>
              <a:t>General Reporting Requirements</a:t>
            </a:r>
            <a:endParaRPr lang="en-US" dirty="0">
              <a:solidFill>
                <a:srgbClr val="002060"/>
              </a:solidFill>
            </a:endParaRPr>
          </a:p>
        </p:txBody>
      </p:sp>
      <p:pic>
        <p:nvPicPr>
          <p:cNvPr id="6" name="Picture 5"/>
          <p:cNvPicPr>
            <a:picLocks noChangeAspect="1"/>
          </p:cNvPicPr>
          <p:nvPr/>
        </p:nvPicPr>
        <p:blipFill>
          <a:blip r:embed="rId4"/>
          <a:stretch>
            <a:fillRect/>
          </a:stretch>
        </p:blipFill>
        <p:spPr>
          <a:xfrm>
            <a:off x="4733366" y="1620998"/>
            <a:ext cx="4342264" cy="1202884"/>
          </a:xfrm>
          <a:prstGeom prst="rect">
            <a:avLst/>
          </a:prstGeom>
        </p:spPr>
      </p:pic>
      <p:sp>
        <p:nvSpPr>
          <p:cNvPr id="2" name="Rectangle 1"/>
          <p:cNvSpPr/>
          <p:nvPr/>
        </p:nvSpPr>
        <p:spPr>
          <a:xfrm>
            <a:off x="519952" y="1827187"/>
            <a:ext cx="4432262" cy="4401205"/>
          </a:xfrm>
          <a:prstGeom prst="rect">
            <a:avLst/>
          </a:prstGeom>
        </p:spPr>
        <p:txBody>
          <a:bodyPr wrap="square">
            <a:spAutoFit/>
          </a:bodyPr>
          <a:lstStyle/>
          <a:p>
            <a:pPr marL="576263" indent="-576263">
              <a:buFont typeface="Wingdings" panose="05000000000000000000" pitchFamily="2" charset="2"/>
              <a:buChar char="q"/>
            </a:pPr>
            <a:r>
              <a:rPr lang="en-US" sz="2000" b="1" dirty="0">
                <a:latin typeface="Times New Roman" panose="02020603050405020304" pitchFamily="18" charset="0"/>
                <a:ea typeface="Tahoma" panose="020B0604030504040204" pitchFamily="34" charset="0"/>
                <a:cs typeface="Times New Roman" panose="02020603050405020304" pitchFamily="18" charset="0"/>
              </a:rPr>
              <a:t>New TIRZ</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976313" lvl="1" indent="-403225">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Form 50-807</a:t>
            </a:r>
          </a:p>
          <a:p>
            <a:pPr marL="976313" lvl="1" indent="-403225">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Ordinance</a:t>
            </a:r>
          </a:p>
          <a:p>
            <a:pPr marL="976313" lvl="1" indent="-403225">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Project Plan &amp; Finance Plan</a:t>
            </a:r>
          </a:p>
          <a:p>
            <a:pPr marL="976313" lvl="1" indent="-403225">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Due April 1 of the year following the year in which the zone is designated</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573088" indent="-573088">
              <a:buFont typeface="Wingdings" panose="05000000000000000000" pitchFamily="2" charset="2"/>
              <a:buChar char="q"/>
            </a:pPr>
            <a:r>
              <a:rPr lang="en-US" sz="2000" b="1" dirty="0">
                <a:latin typeface="Times New Roman" panose="02020603050405020304" pitchFamily="18" charset="0"/>
                <a:ea typeface="Tahoma" panose="020B0604030504040204" pitchFamily="34" charset="0"/>
                <a:cs typeface="Times New Roman" panose="02020603050405020304" pitchFamily="18" charset="0"/>
              </a:rPr>
              <a:t>Modified TIRZ</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973138" lvl="1" indent="-400050">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Ordinance</a:t>
            </a:r>
          </a:p>
          <a:p>
            <a:pPr marL="973138" lvl="1" indent="-400050">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Project Plan</a:t>
            </a:r>
          </a:p>
          <a:p>
            <a:pPr marL="973138" lvl="1" indent="-400050">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Finance Plan</a:t>
            </a:r>
          </a:p>
          <a:p>
            <a:pPr marL="973138" lvl="1" indent="-400050">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Due </a:t>
            </a:r>
            <a:r>
              <a:rPr lang="en-US" sz="2000" dirty="0">
                <a:latin typeface="Times New Roman" panose="02020603050405020304" pitchFamily="18" charset="0"/>
                <a:cs typeface="Times New Roman" panose="02020603050405020304" pitchFamily="18" charset="0"/>
              </a:rPr>
              <a:t>before April 1 of the year following the year the amendment is made</a:t>
            </a:r>
            <a:r>
              <a:rPr lang="en-US" sz="2000"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8" name="TextBox 7"/>
          <p:cNvSpPr txBox="1"/>
          <p:nvPr/>
        </p:nvSpPr>
        <p:spPr>
          <a:xfrm>
            <a:off x="4952214" y="2652264"/>
            <a:ext cx="4057315" cy="4108817"/>
          </a:xfrm>
          <a:prstGeom prst="rect">
            <a:avLst/>
          </a:prstGeom>
          <a:noFill/>
        </p:spPr>
        <p:txBody>
          <a:bodyPr wrap="square" rtlCol="0">
            <a:spAutoFit/>
          </a:bodyPr>
          <a:lstStyle/>
          <a:p>
            <a:pPr marL="576263" indent="-576263">
              <a:buFont typeface="Wingdings" panose="05000000000000000000" pitchFamily="2" charset="2"/>
              <a:buChar char="q"/>
            </a:pPr>
            <a:r>
              <a:rPr lang="en-US" sz="2000" b="1" dirty="0">
                <a:latin typeface="Times New Roman" panose="02020603050405020304" pitchFamily="18" charset="0"/>
                <a:ea typeface="Tahoma" panose="020B0604030504040204" pitchFamily="34" charset="0"/>
                <a:cs typeface="Times New Roman" panose="02020603050405020304" pitchFamily="18" charset="0"/>
              </a:rPr>
              <a:t>Annual Report</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976313" lvl="1" indent="-403225">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Form 50-806</a:t>
            </a:r>
            <a:endParaRPr lang="en-US" sz="20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976313" lvl="1" indent="-403225">
              <a:buFont typeface="Wingdings" panose="05000000000000000000" pitchFamily="2" charset="2"/>
              <a:buChar char="ü"/>
            </a:pPr>
            <a:r>
              <a:rPr lang="en-US" sz="2000" dirty="0">
                <a:latin typeface="Times New Roman" panose="02020603050405020304" pitchFamily="18" charset="0"/>
                <a:ea typeface="Tahoma" panose="020B0604030504040204" pitchFamily="34" charset="0"/>
                <a:cs typeface="Times New Roman" panose="02020603050405020304" pitchFamily="18" charset="0"/>
              </a:rPr>
              <a:t>Annual Report</a:t>
            </a:r>
          </a:p>
          <a:p>
            <a:pPr marL="976313" lvl="1" indent="-403225">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Due on or before the 150th day following the end of the city’s fiscal year</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p>
            <a:pPr marL="573088" indent="-573088">
              <a:buFont typeface="Wingdings" panose="05000000000000000000" pitchFamily="2" charset="2"/>
              <a:buChar char="q"/>
            </a:pPr>
            <a:r>
              <a:rPr lang="en-US" sz="2000" b="1" dirty="0">
                <a:latin typeface="Times New Roman" panose="02020603050405020304" pitchFamily="18" charset="0"/>
                <a:ea typeface="Tahoma" panose="020B0604030504040204" pitchFamily="34" charset="0"/>
                <a:cs typeface="Times New Roman" panose="02020603050405020304" pitchFamily="18" charset="0"/>
              </a:rPr>
              <a:t>Reporting Party</a:t>
            </a:r>
          </a:p>
          <a:p>
            <a:pPr marL="573088" indent="-573088">
              <a:buFont typeface="Wingdings" panose="05000000000000000000" pitchFamily="2" charset="2"/>
              <a:buChar char="q"/>
            </a:pPr>
            <a:r>
              <a:rPr lang="en-US" sz="2000" b="1" dirty="0">
                <a:latin typeface="Times New Roman" panose="02020603050405020304" pitchFamily="18" charset="0"/>
                <a:ea typeface="Tahoma" panose="020B0604030504040204" pitchFamily="34" charset="0"/>
                <a:cs typeface="Times New Roman" panose="02020603050405020304" pitchFamily="18" charset="0"/>
              </a:rPr>
              <a:t>Recommended</a:t>
            </a:r>
            <a:r>
              <a:rPr lang="en-US" sz="2000" dirty="0">
                <a:latin typeface="Times New Roman" panose="02020603050405020304" pitchFamily="18" charset="0"/>
                <a:ea typeface="Tahoma" panose="020B0604030504040204" pitchFamily="34"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Submit the forms ASAP  </a:t>
            </a:r>
          </a:p>
          <a:p>
            <a:pPr marL="573088" indent="-573088">
              <a:buFont typeface="Wingdings" panose="05000000000000000000" pitchFamily="2" charset="2"/>
              <a:buChar char="q"/>
            </a:pPr>
            <a:r>
              <a:rPr lang="en-US" sz="2000" b="1" dirty="0">
                <a:solidFill>
                  <a:srgbClr val="FF0000"/>
                </a:solidFill>
                <a:latin typeface="Times New Roman" panose="02020603050405020304" pitchFamily="18" charset="0"/>
                <a:cs typeface="Times New Roman" panose="02020603050405020304" pitchFamily="18" charset="0"/>
              </a:rPr>
              <a:t>Forms</a:t>
            </a:r>
            <a:r>
              <a:rPr lang="en-US" sz="2000" dirty="0">
                <a:solidFill>
                  <a:srgbClr val="FF0000"/>
                </a:solidFill>
                <a:latin typeface="Times New Roman" panose="02020603050405020304" pitchFamily="18" charset="0"/>
                <a:cs typeface="Times New Roman" panose="02020603050405020304" pitchFamily="18" charset="0"/>
              </a:rPr>
              <a:t>- www.comptroller.texas.gov/economy/local/ch311/reporting.php</a:t>
            </a:r>
          </a:p>
          <a:p>
            <a:pPr marL="573088" indent="-573088">
              <a:buFont typeface="Wingdings" panose="05000000000000000000" pitchFamily="2" charset="2"/>
              <a:buChar char="q"/>
            </a:pPr>
            <a:endParaRPr lang="en-US" sz="21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49078" y="6334780"/>
            <a:ext cx="2726551" cy="523220"/>
          </a:xfrm>
          <a:prstGeom prst="rect">
            <a:avLst/>
          </a:prstGeom>
          <a:noFill/>
        </p:spPr>
        <p:txBody>
          <a:bodyPr wrap="square" rtlCol="0">
            <a:spAutoFit/>
          </a:bodyPr>
          <a:lstStyle/>
          <a:p>
            <a:r>
              <a:rPr lang="en-US" sz="1400" b="1" dirty="0">
                <a:solidFill>
                  <a:srgbClr val="0070C0"/>
                </a:solidFill>
                <a:latin typeface="Times New Roman" panose="02020603050405020304" pitchFamily="18" charset="0"/>
                <a:cs typeface="Times New Roman" panose="02020603050405020304" pitchFamily="18" charset="0"/>
              </a:rPr>
              <a:t>Tax Code, Sections 311.016(b) and 311.019(b), and 311.019(c)</a:t>
            </a:r>
            <a:endParaRPr lang="en-US" sz="1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689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2">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p:cTn id="54"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2">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p:cTn id="6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8">
                                            <p:txEl>
                                              <p:pRg st="0" end="0"/>
                                            </p:tx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8">
                                            <p:txEl>
                                              <p:pRg st="1" end="1"/>
                                            </p:txEl>
                                          </p:spTgt>
                                        </p:tgtEl>
                                        <p:attrNameLst>
                                          <p:attrName>style.visibility</p:attrName>
                                        </p:attrNameLst>
                                      </p:cBhvr>
                                      <p:to>
                                        <p:strVal val="visible"/>
                                      </p:to>
                                    </p:set>
                                    <p:anim calcmode="lin" valueType="num">
                                      <p:cBhvr>
                                        <p:cTn id="6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8">
                                            <p:txEl>
                                              <p:pRg st="1" end="1"/>
                                            </p:txEl>
                                          </p:spTgt>
                                        </p:tgtEl>
                                      </p:cBhvr>
                                    </p:animEffect>
                                  </p:childTnLst>
                                </p:cTn>
                              </p:par>
                              <p:par>
                                <p:cTn id="69" presetID="53" presetClass="entr" presetSubtype="16" fill="hold" nodeType="withEffect">
                                  <p:stCondLst>
                                    <p:cond delay="0"/>
                                  </p:stCondLst>
                                  <p:childTnLst>
                                    <p:set>
                                      <p:cBhvr>
                                        <p:cTn id="70" dur="1" fill="hold">
                                          <p:stCondLst>
                                            <p:cond delay="0"/>
                                          </p:stCondLst>
                                        </p:cTn>
                                        <p:tgtEl>
                                          <p:spTgt spid="8">
                                            <p:txEl>
                                              <p:pRg st="2" end="2"/>
                                            </p:txEl>
                                          </p:spTgt>
                                        </p:tgtEl>
                                        <p:attrNameLst>
                                          <p:attrName>style.visibility</p:attrName>
                                        </p:attrNameLst>
                                      </p:cBhvr>
                                      <p:to>
                                        <p:strVal val="visible"/>
                                      </p:to>
                                    </p:set>
                                    <p:anim calcmode="lin" valueType="num">
                                      <p:cBhvr>
                                        <p:cTn id="7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7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73" dur="500"/>
                                        <p:tgtEl>
                                          <p:spTgt spid="8">
                                            <p:txEl>
                                              <p:pRg st="2" end="2"/>
                                            </p:txEl>
                                          </p:spTgt>
                                        </p:tgtEl>
                                      </p:cBhvr>
                                    </p:animEffect>
                                  </p:childTnLst>
                                </p:cTn>
                              </p:par>
                              <p:par>
                                <p:cTn id="74" presetID="53" presetClass="entr" presetSubtype="16" fill="hold" nodeType="withEffect">
                                  <p:stCondLst>
                                    <p:cond delay="0"/>
                                  </p:stCondLst>
                                  <p:childTnLst>
                                    <p:set>
                                      <p:cBhvr>
                                        <p:cTn id="75" dur="1" fill="hold">
                                          <p:stCondLst>
                                            <p:cond delay="0"/>
                                          </p:stCondLst>
                                        </p:cTn>
                                        <p:tgtEl>
                                          <p:spTgt spid="8">
                                            <p:txEl>
                                              <p:pRg st="3" end="3"/>
                                            </p:txEl>
                                          </p:spTgt>
                                        </p:tgtEl>
                                        <p:attrNameLst>
                                          <p:attrName>style.visibility</p:attrName>
                                        </p:attrNameLst>
                                      </p:cBhvr>
                                      <p:to>
                                        <p:strVal val="visible"/>
                                      </p:to>
                                    </p:set>
                                    <p:anim calcmode="lin" valueType="num">
                                      <p:cBhvr>
                                        <p:cTn id="76"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7"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78" dur="500"/>
                                        <p:tgtEl>
                                          <p:spTgt spid="8">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8">
                                            <p:txEl>
                                              <p:pRg st="4" end="4"/>
                                            </p:txEl>
                                          </p:spTgt>
                                        </p:tgtEl>
                                        <p:attrNameLst>
                                          <p:attrName>style.visibility</p:attrName>
                                        </p:attrNameLst>
                                      </p:cBhvr>
                                      <p:to>
                                        <p:strVal val="visible"/>
                                      </p:to>
                                    </p:set>
                                    <p:anim calcmode="lin" valueType="num">
                                      <p:cBhvr>
                                        <p:cTn id="8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84"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85" dur="500"/>
                                        <p:tgtEl>
                                          <p:spTgt spid="8">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8">
                                            <p:txEl>
                                              <p:pRg st="5" end="5"/>
                                            </p:txEl>
                                          </p:spTgt>
                                        </p:tgtEl>
                                        <p:attrNameLst>
                                          <p:attrName>style.visibility</p:attrName>
                                        </p:attrNameLst>
                                      </p:cBhvr>
                                      <p:to>
                                        <p:strVal val="visible"/>
                                      </p:to>
                                    </p:set>
                                    <p:anim calcmode="lin" valueType="num">
                                      <p:cBhvr>
                                        <p:cTn id="90"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91"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92" dur="500"/>
                                        <p:tgtEl>
                                          <p:spTgt spid="8">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8">
                                            <p:txEl>
                                              <p:pRg st="6" end="6"/>
                                            </p:txEl>
                                          </p:spTgt>
                                        </p:tgtEl>
                                        <p:attrNameLst>
                                          <p:attrName>style.visibility</p:attrName>
                                        </p:attrNameLst>
                                      </p:cBhvr>
                                      <p:to>
                                        <p:strVal val="visible"/>
                                      </p:to>
                                    </p:set>
                                    <p:anim calcmode="lin" valueType="num">
                                      <p:cBhvr>
                                        <p:cTn id="97"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98"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9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06A882-3ADF-4F38-B996-603FCA22641E}"/>
              </a:ext>
            </a:extLst>
          </p:cNvPr>
          <p:cNvSpPr>
            <a:spLocks noGrp="1"/>
          </p:cNvSpPr>
          <p:nvPr>
            <p:ph type="title"/>
          </p:nvPr>
        </p:nvSpPr>
        <p:spPr>
          <a:xfrm>
            <a:off x="147638" y="962025"/>
            <a:ext cx="8872537" cy="854075"/>
          </a:xfrm>
        </p:spPr>
        <p:txBody>
          <a:bodyPr>
            <a:normAutofit/>
          </a:bodyPr>
          <a:lstStyle/>
          <a:p>
            <a:r>
              <a:rPr lang="en-US" sz="3600" b="1" dirty="0">
                <a:solidFill>
                  <a:srgbClr val="0070C0"/>
                </a:solidFill>
              </a:rPr>
              <a:t>New Reporting Requirements: Spring 2022</a:t>
            </a:r>
          </a:p>
        </p:txBody>
      </p:sp>
      <p:sp>
        <p:nvSpPr>
          <p:cNvPr id="8" name="Content Placeholder 7">
            <a:extLst>
              <a:ext uri="{FF2B5EF4-FFF2-40B4-BE49-F238E27FC236}">
                <a16:creationId xmlns:a16="http://schemas.microsoft.com/office/drawing/2014/main" id="{EACFEEDA-30F0-40C7-9D54-BB02B8807C11}"/>
              </a:ext>
            </a:extLst>
          </p:cNvPr>
          <p:cNvSpPr>
            <a:spLocks noGrp="1"/>
          </p:cNvSpPr>
          <p:nvPr>
            <p:ph idx="1"/>
          </p:nvPr>
        </p:nvSpPr>
        <p:spPr>
          <a:xfrm>
            <a:off x="457200" y="1839975"/>
            <a:ext cx="8229600" cy="3798359"/>
          </a:xfrm>
        </p:spPr>
        <p:txBody>
          <a:bodyPr>
            <a:normAutofit fontScale="85000" lnSpcReduction="20000"/>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reporting will be done electronically on the Comptroller website.</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reporting for new TIRZs, modified TIRZs and Annual Reports will be done online and ALL supporting documents will be expected to be submitted with those forms as well.</a:t>
            </a:r>
          </a:p>
          <a:p>
            <a:pPr marL="0" indent="0">
              <a:buNone/>
            </a:pPr>
            <a:endParaRPr lang="en-US" sz="2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submissions of TIRZ data will be made recorded and made public in real time in a Comptroller database.</a:t>
            </a:r>
          </a:p>
        </p:txBody>
      </p:sp>
    </p:spTree>
    <p:extLst>
      <p:ext uri="{BB962C8B-B14F-4D97-AF65-F5344CB8AC3E}">
        <p14:creationId xmlns:p14="http://schemas.microsoft.com/office/powerpoint/2010/main" val="333110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p:cTn id="23"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7" y="1184804"/>
            <a:ext cx="8931349" cy="675894"/>
          </a:xfrm>
        </p:spPr>
        <p:txBody>
          <a:bodyPr>
            <a:noAutofit/>
          </a:bodyPr>
          <a:lstStyle/>
          <a:p>
            <a:r>
              <a:rPr lang="en-US" sz="4000" b="1" dirty="0">
                <a:solidFill>
                  <a:srgbClr val="002060"/>
                </a:solidFill>
              </a:rPr>
              <a:t>Contact Information</a:t>
            </a:r>
            <a:endParaRPr lang="en-US" sz="38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lnSpcReduction="10000"/>
          </a:bodyPr>
          <a:lstStyle/>
          <a:p>
            <a:pPr algn="ctr">
              <a:buFont typeface="Arial" charset="0"/>
              <a:buNone/>
            </a:pPr>
            <a:r>
              <a:rPr lang="en-US" b="1" dirty="0">
                <a:solidFill>
                  <a:schemeClr val="accent5">
                    <a:lumMod val="75000"/>
                  </a:schemeClr>
                </a:solidFill>
                <a:latin typeface="Arial Bold" pitchFamily="34" charset="0"/>
                <a:cs typeface="Arial Bold" pitchFamily="34" charset="0"/>
              </a:rPr>
              <a:t>Data Analysis &amp; Transparency Division</a:t>
            </a:r>
          </a:p>
          <a:p>
            <a:pPr algn="ctr">
              <a:buFont typeface="Arial" charset="0"/>
              <a:buNone/>
            </a:pPr>
            <a:endParaRPr lang="en-US" dirty="0">
              <a:latin typeface="Arial Bold" pitchFamily="34" charset="0"/>
              <a:cs typeface="Arial Bold" pitchFamily="34" charset="0"/>
            </a:endParaRPr>
          </a:p>
          <a:p>
            <a:pPr algn="ctr">
              <a:buFont typeface="Arial" charset="0"/>
              <a:buNone/>
            </a:pPr>
            <a:r>
              <a:rPr lang="en-US" b="1" dirty="0">
                <a:latin typeface="Arial" panose="020B0604020202020204" pitchFamily="34" charset="0"/>
                <a:cs typeface="Arial" panose="020B0604020202020204" pitchFamily="34" charset="0"/>
              </a:rPr>
              <a:t>Call</a:t>
            </a:r>
            <a:r>
              <a:rPr lang="en-US" b="1">
                <a:latin typeface="Arial" panose="020B0604020202020204" pitchFamily="34" charset="0"/>
                <a:cs typeface="Arial" panose="020B0604020202020204" pitchFamily="34" charset="0"/>
              </a:rPr>
              <a:t>: 1-844-519-5672</a:t>
            </a:r>
            <a:endParaRPr lang="en-US" b="1" dirty="0">
              <a:latin typeface="Arial" panose="020B0604020202020204" pitchFamily="34" charset="0"/>
              <a:cs typeface="Arial" panose="020B0604020202020204" pitchFamily="34" charset="0"/>
            </a:endParaRPr>
          </a:p>
          <a:p>
            <a:pPr algn="ctr">
              <a:buNone/>
            </a:pPr>
            <a:r>
              <a:rPr lang="en-US" dirty="0">
                <a:latin typeface="Arial Bold" pitchFamily="34" charset="0"/>
                <a:cs typeface="Arial Bold" pitchFamily="34" charset="0"/>
              </a:rPr>
              <a:t>Email: </a:t>
            </a:r>
            <a:r>
              <a:rPr lang="en-US" dirty="0">
                <a:solidFill>
                  <a:srgbClr val="30797B"/>
                </a:solidFill>
                <a:latin typeface="Arial Bold" pitchFamily="34" charset="0"/>
                <a:cs typeface="Arial Bold" pitchFamily="34" charset="0"/>
              </a:rPr>
              <a:t>econ.dev@cpa.texas.gov</a:t>
            </a:r>
            <a:endParaRPr lang="en-US" dirty="0">
              <a:latin typeface="Arial Bold" pitchFamily="34" charset="0"/>
              <a:cs typeface="Arial Bold" pitchFamily="34" charset="0"/>
            </a:endParaRPr>
          </a:p>
          <a:p>
            <a:pPr algn="ctr">
              <a:buFont typeface="Arial" charset="0"/>
              <a:buNone/>
            </a:pPr>
            <a:endParaRPr lang="en-US" dirty="0">
              <a:latin typeface="Arial Bold" pitchFamily="34" charset="0"/>
              <a:cs typeface="Arial Bold" pitchFamily="34" charset="0"/>
            </a:endParaRPr>
          </a:p>
          <a:p>
            <a:pPr algn="ctr">
              <a:buFont typeface="Arial" charset="0"/>
              <a:buNone/>
            </a:pPr>
            <a:r>
              <a:rPr lang="en-US" dirty="0">
                <a:latin typeface="Arial Bold" pitchFamily="34" charset="0"/>
                <a:cs typeface="Arial Bold" pitchFamily="34" charset="0"/>
              </a:rPr>
              <a:t>Frank Alvarez – ext. 6-9231</a:t>
            </a:r>
          </a:p>
          <a:p>
            <a:pPr algn="ctr">
              <a:buFont typeface="Arial" charset="0"/>
              <a:buNone/>
            </a:pPr>
            <a:r>
              <a:rPr lang="en-US" dirty="0">
                <a:solidFill>
                  <a:schemeClr val="accent5">
                    <a:lumMod val="75000"/>
                  </a:schemeClr>
                </a:solidFill>
                <a:latin typeface="Arial Bold" pitchFamily="34" charset="0"/>
                <a:cs typeface="Arial Bold" pitchFamily="34" charset="0"/>
              </a:rPr>
              <a:t>frank.alvarez@cpa.texas.gov</a:t>
            </a:r>
          </a:p>
          <a:p>
            <a:pPr marL="0" indent="0">
              <a:buNone/>
            </a:pPr>
            <a:endParaRPr lang="en-US" dirty="0"/>
          </a:p>
        </p:txBody>
      </p:sp>
    </p:spTree>
    <p:extLst>
      <p:ext uri="{BB962C8B-B14F-4D97-AF65-F5344CB8AC3E}">
        <p14:creationId xmlns:p14="http://schemas.microsoft.com/office/powerpoint/2010/main" val="64940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804"/>
            <a:ext cx="8229600" cy="771587"/>
          </a:xfrm>
        </p:spPr>
        <p:txBody>
          <a:bodyPr>
            <a:noAutofit/>
          </a:bodyPr>
          <a:lstStyle/>
          <a:p>
            <a:r>
              <a:rPr lang="en-US" sz="4800" b="1" dirty="0">
                <a:solidFill>
                  <a:srgbClr val="002060"/>
                </a:solidFill>
                <a:cs typeface="Times New Roman" panose="02020603050405020304" pitchFamily="18" charset="0"/>
              </a:rPr>
              <a:t>What is a TIF and a TIRZ?</a:t>
            </a:r>
          </a:p>
        </p:txBody>
      </p:sp>
      <p:pic>
        <p:nvPicPr>
          <p:cNvPr id="2050" name="Picture 2" descr="Image result for picture of a tax increment reinvestment zon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7051" y="1956391"/>
            <a:ext cx="6932428" cy="473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04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92"/>
            <a:ext cx="8229600" cy="724990"/>
          </a:xfrm>
        </p:spPr>
        <p:txBody>
          <a:bodyPr>
            <a:normAutofit/>
          </a:bodyPr>
          <a:lstStyle/>
          <a:p>
            <a:r>
              <a:rPr lang="en-US" sz="3600" b="1" dirty="0">
                <a:solidFill>
                  <a:srgbClr val="002060"/>
                </a:solidFill>
                <a:latin typeface="Times New Roman" panose="02020603050405020304" pitchFamily="18" charset="0"/>
                <a:cs typeface="Times New Roman" panose="02020603050405020304" pitchFamily="18" charset="0"/>
              </a:rPr>
              <a:t>TIRZ Registry Status</a:t>
            </a:r>
            <a:endParaRPr lang="en-US" sz="3600" dirty="0">
              <a:solidFill>
                <a:srgbClr val="002060"/>
              </a:solidFill>
            </a:endParaRPr>
          </a:p>
        </p:txBody>
      </p:sp>
      <p:sp>
        <p:nvSpPr>
          <p:cNvPr id="7" name="TextBox 6">
            <a:extLst>
              <a:ext uri="{FF2B5EF4-FFF2-40B4-BE49-F238E27FC236}">
                <a16:creationId xmlns:a16="http://schemas.microsoft.com/office/drawing/2014/main" id="{EFB4AC9F-9340-4FE3-9647-C2B87DB7B32E}"/>
              </a:ext>
            </a:extLst>
          </p:cNvPr>
          <p:cNvSpPr txBox="1"/>
          <p:nvPr/>
        </p:nvSpPr>
        <p:spPr>
          <a:xfrm>
            <a:off x="457200" y="1269671"/>
            <a:ext cx="2572119" cy="1200329"/>
          </a:xfrm>
          <a:prstGeom prst="rect">
            <a:avLst/>
          </a:prstGeom>
          <a:noFill/>
        </p:spPr>
        <p:txBody>
          <a:bodyPr wrap="square" rtlCol="0">
            <a:spAutoFit/>
          </a:bodyPr>
          <a:lstStyle/>
          <a:p>
            <a:pPr>
              <a:defRPr/>
            </a:pPr>
            <a:r>
              <a:rPr lang="en-US" sz="1200" b="1" dirty="0">
                <a:solidFill>
                  <a:srgbClr val="FF0000"/>
                </a:solidFill>
                <a:latin typeface="Times New Roman" panose="02020603050405020304" pitchFamily="18" charset="0"/>
                <a:cs typeface="Times New Roman" panose="02020603050405020304" pitchFamily="18" charset="0"/>
              </a:rPr>
              <a:t>Total Number of TIRZs</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Jul. 2021 # of TIRZs: 382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Dec. 2020 # of TIRZs: 364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Jun. 2020 # of TIRZs: 353</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Jun. 2019 # of TIRZs: 337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Dec. 2018 # of TIRZs: 317</a:t>
            </a:r>
          </a:p>
        </p:txBody>
      </p:sp>
      <p:sp>
        <p:nvSpPr>
          <p:cNvPr id="8" name="TextBox 7">
            <a:extLst>
              <a:ext uri="{FF2B5EF4-FFF2-40B4-BE49-F238E27FC236}">
                <a16:creationId xmlns:a16="http://schemas.microsoft.com/office/drawing/2014/main" id="{E785C259-E14B-44E2-A716-D13E07A0E2EE}"/>
              </a:ext>
            </a:extLst>
          </p:cNvPr>
          <p:cNvSpPr txBox="1"/>
          <p:nvPr/>
        </p:nvSpPr>
        <p:spPr>
          <a:xfrm>
            <a:off x="3472682" y="1284773"/>
            <a:ext cx="2198636" cy="1200329"/>
          </a:xfrm>
          <a:prstGeom prst="rect">
            <a:avLst/>
          </a:prstGeom>
          <a:noFill/>
        </p:spPr>
        <p:txBody>
          <a:bodyPr wrap="square" rtlCol="0">
            <a:spAutoFit/>
          </a:bodyPr>
          <a:lstStyle/>
          <a:p>
            <a:pPr>
              <a:defRPr/>
            </a:pPr>
            <a:r>
              <a:rPr lang="en-US" altLang="en-US" sz="1200" b="1" dirty="0">
                <a:solidFill>
                  <a:srgbClr val="FF0000"/>
                </a:solidFill>
                <a:latin typeface="Times New Roman" panose="02020603050405020304" pitchFamily="18" charset="0"/>
                <a:cs typeface="Times New Roman" panose="02020603050405020304" pitchFamily="18" charset="0"/>
              </a:rPr>
              <a:t>Number counties with a TIRZ</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Jul. 2021 – 59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Dec. 2020 – 59</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Jun. 2020 – 60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Jun. 2019 – 60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Dec. 2018 - 54</a:t>
            </a:r>
          </a:p>
        </p:txBody>
      </p:sp>
      <p:sp>
        <p:nvSpPr>
          <p:cNvPr id="9" name="TextBox 8">
            <a:extLst>
              <a:ext uri="{FF2B5EF4-FFF2-40B4-BE49-F238E27FC236}">
                <a16:creationId xmlns:a16="http://schemas.microsoft.com/office/drawing/2014/main" id="{46C00E05-1024-4628-9696-1C57204DB0CC}"/>
              </a:ext>
            </a:extLst>
          </p:cNvPr>
          <p:cNvSpPr txBox="1"/>
          <p:nvPr/>
        </p:nvSpPr>
        <p:spPr>
          <a:xfrm>
            <a:off x="6535243" y="1284774"/>
            <a:ext cx="2314456" cy="1200329"/>
          </a:xfrm>
          <a:prstGeom prst="rect">
            <a:avLst/>
          </a:prstGeom>
          <a:noFill/>
        </p:spPr>
        <p:txBody>
          <a:bodyPr wrap="square" rtlCol="0">
            <a:spAutoFit/>
          </a:bodyPr>
          <a:lstStyle/>
          <a:p>
            <a:pPr>
              <a:defRPr/>
            </a:pPr>
            <a:r>
              <a:rPr lang="en-US" altLang="en-US" sz="1200" b="1" dirty="0">
                <a:solidFill>
                  <a:srgbClr val="FF0000"/>
                </a:solidFill>
                <a:latin typeface="Times New Roman" panose="02020603050405020304" pitchFamily="18" charset="0"/>
                <a:cs typeface="Times New Roman" panose="02020603050405020304" pitchFamily="18" charset="0"/>
              </a:rPr>
              <a:t>Number cities with a TIRZ</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Jul. 2021 - 175		</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Dec. 2020 – 165</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Jun. 2020 – 170</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Jun. 2019 – 159</a:t>
            </a:r>
          </a:p>
          <a:p>
            <a:pPr marL="285750" indent="-285750">
              <a:buFont typeface="Arial" panose="020B0604020202020204" pitchFamily="34" charset="0"/>
              <a:buChar char="•"/>
              <a:defRPr/>
            </a:pPr>
            <a:r>
              <a:rPr lang="en-US" altLang="en-US" sz="1200" dirty="0">
                <a:latin typeface="Times New Roman" panose="02020603050405020304" pitchFamily="18" charset="0"/>
                <a:cs typeface="Times New Roman" panose="02020603050405020304" pitchFamily="18" charset="0"/>
              </a:rPr>
              <a:t>Dec. 2018 – 145</a:t>
            </a:r>
          </a:p>
        </p:txBody>
      </p:sp>
      <p:sp>
        <p:nvSpPr>
          <p:cNvPr id="10" name="Content Placeholder 2">
            <a:extLst>
              <a:ext uri="{FF2B5EF4-FFF2-40B4-BE49-F238E27FC236}">
                <a16:creationId xmlns:a16="http://schemas.microsoft.com/office/drawing/2014/main" id="{9C863E25-9132-4819-BFBF-CD69A057B3F2}"/>
              </a:ext>
            </a:extLst>
          </p:cNvPr>
          <p:cNvSpPr>
            <a:spLocks noGrp="1"/>
          </p:cNvSpPr>
          <p:nvPr>
            <p:ph idx="1"/>
          </p:nvPr>
        </p:nvSpPr>
        <p:spPr>
          <a:xfrm>
            <a:off x="352697" y="2506029"/>
            <a:ext cx="8582297" cy="4255314"/>
          </a:xfrm>
        </p:spPr>
        <p:txBody>
          <a:bodyPr>
            <a:noAutofit/>
          </a:bodyPr>
          <a:lstStyle/>
          <a:p>
            <a:pPr marL="0" indent="0">
              <a:buNone/>
              <a:defRPr/>
            </a:pPr>
            <a:r>
              <a:rPr lang="en-US" altLang="en-US" sz="1200" b="1" dirty="0">
                <a:solidFill>
                  <a:srgbClr val="FF0000"/>
                </a:solidFill>
                <a:latin typeface="Times New Roman" panose="02020603050405020304" pitchFamily="18" charset="0"/>
                <a:cs typeface="Times New Roman" panose="02020603050405020304" pitchFamily="18" charset="0"/>
              </a:rPr>
              <a:t>Other TIRZ Facts</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City with most TIRZs </a:t>
            </a:r>
            <a:r>
              <a:rPr lang="en-US" altLang="en-US" sz="1200" dirty="0">
                <a:latin typeface="Times New Roman" panose="02020603050405020304" pitchFamily="18" charset="0"/>
                <a:cs typeface="Times New Roman" panose="02020603050405020304" pitchFamily="18" charset="0"/>
              </a:rPr>
              <a:t>– 27 TIRZs located in Houston</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City with largest fund balance of all TIRZs combined </a:t>
            </a:r>
            <a:r>
              <a:rPr lang="en-US" altLang="en-US" sz="1200" dirty="0">
                <a:latin typeface="Times New Roman" panose="02020603050405020304" pitchFamily="18" charset="0"/>
                <a:cs typeface="Times New Roman" panose="02020603050405020304" pitchFamily="18" charset="0"/>
              </a:rPr>
              <a:t>– Houston $467.4 billion</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Largest city with most active TIRZs and the smallest combined debt </a:t>
            </a:r>
            <a:r>
              <a:rPr lang="en-US" altLang="en-US" sz="1200" dirty="0">
                <a:latin typeface="Times New Roman" panose="02020603050405020304" pitchFamily="18" charset="0"/>
                <a:cs typeface="Times New Roman" panose="02020603050405020304" pitchFamily="18" charset="0"/>
              </a:rPr>
              <a:t>– Ft. Worth with a combined $0</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5 Smallest cities with a TIRZ</a:t>
            </a:r>
            <a:r>
              <a:rPr lang="en-US" altLang="en-US" sz="1200" dirty="0">
                <a:latin typeface="Times New Roman" panose="02020603050405020304" pitchFamily="18" charset="0"/>
                <a:cs typeface="Times New Roman" panose="02020603050405020304" pitchFamily="18" charset="0"/>
              </a:rPr>
              <a:t> </a:t>
            </a:r>
          </a:p>
          <a:p>
            <a:pPr marL="0" indent="0">
              <a:buNone/>
              <a:defRPr/>
            </a:pPr>
            <a:r>
              <a:rPr lang="en-US" altLang="en-US" sz="1200" dirty="0">
                <a:latin typeface="Times New Roman" panose="02020603050405020304" pitchFamily="18" charset="0"/>
                <a:cs typeface="Times New Roman" panose="02020603050405020304" pitchFamily="18" charset="0"/>
              </a:rPr>
              <a:t>	1) Iowa Colony - 3,233      2) Aubrey - 4,895	      3) Wolfforth - 5,486	4) Sansom Park - 5,748	5) Palmview - 5,774</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Top 5 active TIRZs with the longest terms</a:t>
            </a:r>
          </a:p>
          <a:p>
            <a:pPr marL="457200" lvl="1" indent="0">
              <a:buNone/>
              <a:defRPr/>
            </a:pPr>
            <a:r>
              <a:rPr lang="en-US" altLang="en-US" sz="1200" dirty="0">
                <a:latin typeface="Times New Roman" panose="02020603050405020304" pitchFamily="18" charset="0"/>
                <a:cs typeface="Times New Roman" panose="02020603050405020304" pitchFamily="18" charset="0"/>
              </a:rPr>
              <a:t>1) Houston TIRZ #1 – 55 years	2) El Paso TIRZ #13 – 52 years	3) Houston Memorial Heights TIRZ #5 – 52 years </a:t>
            </a:r>
          </a:p>
          <a:p>
            <a:pPr marL="457200" lvl="1" indent="0">
              <a:buNone/>
              <a:defRPr/>
            </a:pPr>
            <a:r>
              <a:rPr lang="en-US" altLang="en-US" sz="1200" dirty="0">
                <a:latin typeface="Times New Roman" panose="02020603050405020304" pitchFamily="18" charset="0"/>
                <a:cs typeface="Times New Roman" panose="02020603050405020304" pitchFamily="18" charset="0"/>
              </a:rPr>
              <a:t>4) Houston TIRZ #10 - 52 years 	5) Waco TIRZ #1 - 50 years </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5 Oldest active TIRZs </a:t>
            </a:r>
          </a:p>
          <a:p>
            <a:pPr marL="0" indent="0">
              <a:buNone/>
              <a:defRPr/>
            </a:pPr>
            <a:r>
              <a:rPr lang="en-US" altLang="en-US" sz="1200" dirty="0">
                <a:latin typeface="Times New Roman" panose="02020603050405020304" pitchFamily="18" charset="0"/>
                <a:cs typeface="Times New Roman" panose="02020603050405020304" pitchFamily="18" charset="0"/>
              </a:rPr>
              <a:t>	1) Waco TIRZ #1 - 1982		2) Waco TIRZ #2 -1983		3) Waco TIRZ #3 - 1986	</a:t>
            </a:r>
          </a:p>
          <a:p>
            <a:pPr marL="0" indent="0">
              <a:buNone/>
              <a:defRPr/>
            </a:pPr>
            <a:r>
              <a:rPr lang="en-US" altLang="en-US" sz="1200" dirty="0">
                <a:latin typeface="Times New Roman" panose="02020603050405020304" pitchFamily="18" charset="0"/>
                <a:cs typeface="Times New Roman" panose="02020603050405020304" pitchFamily="18" charset="0"/>
              </a:rPr>
              <a:t>	4) Houston Lamar Street TIRZ #1 -1991	5) Dallas Oak Cliff Gateway TIRZ #3 – 1992          5) Dallas TIRZ Cedars #4 - 1992</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TIRZs with the shortest terms </a:t>
            </a:r>
            <a:r>
              <a:rPr lang="en-US" altLang="en-US" sz="1200" dirty="0">
                <a:latin typeface="Times New Roman" panose="02020603050405020304" pitchFamily="18" charset="0"/>
                <a:cs typeface="Times New Roman" panose="02020603050405020304" pitchFamily="18" charset="0"/>
              </a:rPr>
              <a:t>– Town of Northlake TIRZs 2 thru 4 - 5 years each</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5 Largest TIRZs (in acres) </a:t>
            </a:r>
          </a:p>
          <a:p>
            <a:pPr marL="0" indent="0">
              <a:buNone/>
              <a:defRPr/>
            </a:pPr>
            <a:r>
              <a:rPr lang="en-US" altLang="en-US" sz="1200" dirty="0">
                <a:latin typeface="Times New Roman" panose="02020603050405020304" pitchFamily="18" charset="0"/>
                <a:cs typeface="Times New Roman" panose="02020603050405020304" pitchFamily="18" charset="0"/>
              </a:rPr>
              <a:t>	1) Houston TIRZ #24 - 7,743		2) El Paso TIRZ #13 - 6,879 		3) Houston Hiram Clark TIRZ #25 - 5,736	</a:t>
            </a:r>
          </a:p>
          <a:p>
            <a:pPr marL="0" indent="0">
              <a:buNone/>
              <a:defRPr/>
            </a:pPr>
            <a:r>
              <a:rPr lang="en-US" altLang="en-US" sz="1200" dirty="0">
                <a:latin typeface="Times New Roman" panose="02020603050405020304" pitchFamily="18" charset="0"/>
                <a:cs typeface="Times New Roman" panose="02020603050405020304" pitchFamily="18" charset="0"/>
              </a:rPr>
              <a:t>	4) El Paso TIRZ #10 - 3,970 		5) Pearland TIRZ #2 - 3,932 			</a:t>
            </a:r>
          </a:p>
          <a:p>
            <a:pPr>
              <a:buFont typeface="Wingdings" panose="05000000000000000000" pitchFamily="2" charset="2"/>
              <a:buChar char="ü"/>
              <a:defRPr/>
            </a:pPr>
            <a:r>
              <a:rPr lang="en-US" altLang="en-US" sz="1200" b="1" dirty="0">
                <a:latin typeface="Times New Roman" panose="02020603050405020304" pitchFamily="18" charset="0"/>
                <a:cs typeface="Times New Roman" panose="02020603050405020304" pitchFamily="18" charset="0"/>
              </a:rPr>
              <a:t>5 Smallest TIRZs (in acres)</a:t>
            </a:r>
            <a:r>
              <a:rPr lang="en-US" altLang="en-US" sz="1200" dirty="0">
                <a:latin typeface="Times New Roman" panose="02020603050405020304" pitchFamily="18" charset="0"/>
                <a:cs typeface="Times New Roman" panose="02020603050405020304" pitchFamily="18" charset="0"/>
              </a:rPr>
              <a:t> </a:t>
            </a:r>
          </a:p>
          <a:p>
            <a:pPr marL="0" indent="0">
              <a:buNone/>
              <a:defRPr/>
            </a:pPr>
            <a:r>
              <a:rPr lang="en-US" altLang="en-US" sz="1200" dirty="0">
                <a:latin typeface="Times New Roman" panose="02020603050405020304" pitchFamily="18" charset="0"/>
                <a:cs typeface="Times New Roman" panose="02020603050405020304" pitchFamily="18" charset="0"/>
              </a:rPr>
              <a:t>	1) Austin TIRZ #15 - 5 acres 		2) Trophy Club TIRZ #1 – 6 acres	3) Austin TIRZ #18 – 14 acres 	</a:t>
            </a:r>
          </a:p>
          <a:p>
            <a:pPr marL="0" indent="0">
              <a:buNone/>
              <a:defRPr/>
            </a:pPr>
            <a:r>
              <a:rPr lang="en-US" altLang="en-US" sz="1200" dirty="0">
                <a:latin typeface="Times New Roman" panose="02020603050405020304" pitchFamily="18" charset="0"/>
                <a:cs typeface="Times New Roman" panose="02020603050405020304" pitchFamily="18" charset="0"/>
              </a:rPr>
              <a:t>	4) Bay City TIRZ #3 – 20 acres	5) Sherman Legacy Village TIRZ #7 – 22 acres	</a:t>
            </a:r>
          </a:p>
        </p:txBody>
      </p:sp>
    </p:spTree>
    <p:extLst>
      <p:ext uri="{BB962C8B-B14F-4D97-AF65-F5344CB8AC3E}">
        <p14:creationId xmlns:p14="http://schemas.microsoft.com/office/powerpoint/2010/main" val="345338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wipe(down)">
                                      <p:cBhvr>
                                        <p:cTn id="30" dur="500"/>
                                        <p:tgtEl>
                                          <p:spTgt spid="8">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down)">
                                      <p:cBhvr>
                                        <p:cTn id="33" dur="500"/>
                                        <p:tgtEl>
                                          <p:spTgt spid="8">
                                            <p:txEl>
                                              <p:pRg st="2" end="2"/>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wipe(down)">
                                      <p:cBhvr>
                                        <p:cTn id="36" dur="500"/>
                                        <p:tgtEl>
                                          <p:spTgt spid="8">
                                            <p:txEl>
                                              <p:pRg st="3" end="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down)">
                                      <p:cBhvr>
                                        <p:cTn id="39" dur="500"/>
                                        <p:tgtEl>
                                          <p:spTgt spid="8">
                                            <p:txEl>
                                              <p:pRg st="4" end="4"/>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wipe(down)">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down)">
                                      <p:cBhvr>
                                        <p:cTn id="47" dur="500"/>
                                        <p:tgtEl>
                                          <p:spTgt spid="9">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down)">
                                      <p:cBhvr>
                                        <p:cTn id="50" dur="500"/>
                                        <p:tgtEl>
                                          <p:spTgt spid="9">
                                            <p:txEl>
                                              <p:pRg st="1" end="1"/>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wipe(down)">
                                      <p:cBhvr>
                                        <p:cTn id="53" dur="500"/>
                                        <p:tgtEl>
                                          <p:spTgt spid="9">
                                            <p:txEl>
                                              <p:pRg st="2" end="2"/>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animEffect transition="in" filter="wipe(down)">
                                      <p:cBhvr>
                                        <p:cTn id="56" dur="500"/>
                                        <p:tgtEl>
                                          <p:spTgt spid="9">
                                            <p:txEl>
                                              <p:pRg st="3" end="3"/>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wipe(down)">
                                      <p:cBhvr>
                                        <p:cTn id="59" dur="500"/>
                                        <p:tgtEl>
                                          <p:spTgt spid="9">
                                            <p:txEl>
                                              <p:pRg st="4" end="4"/>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wipe(down)">
                                      <p:cBhvr>
                                        <p:cTn id="62" dur="500"/>
                                        <p:tgtEl>
                                          <p:spTgt spid="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Effect transition="in" filter="wipe(down)">
                                      <p:cBhvr>
                                        <p:cTn id="67" dur="500"/>
                                        <p:tgtEl>
                                          <p:spTgt spid="10">
                                            <p:txEl>
                                              <p:pRg st="0" end="0"/>
                                            </p:txEl>
                                          </p:spTgt>
                                        </p:tgtEl>
                                      </p:cBhvr>
                                    </p:animEffect>
                                  </p:childTnLst>
                                </p:cTn>
                              </p:par>
                              <p:par>
                                <p:cTn id="68" presetID="22" presetClass="entr" presetSubtype="4" fill="hold" nodeType="withEffect">
                                  <p:stCondLst>
                                    <p:cond delay="0"/>
                                  </p:stCondLst>
                                  <p:childTnLst>
                                    <p:set>
                                      <p:cBhvr>
                                        <p:cTn id="69" dur="1" fill="hold">
                                          <p:stCondLst>
                                            <p:cond delay="0"/>
                                          </p:stCondLst>
                                        </p:cTn>
                                        <p:tgtEl>
                                          <p:spTgt spid="10">
                                            <p:txEl>
                                              <p:pRg st="1" end="1"/>
                                            </p:txEl>
                                          </p:spTgt>
                                        </p:tgtEl>
                                        <p:attrNameLst>
                                          <p:attrName>style.visibility</p:attrName>
                                        </p:attrNameLst>
                                      </p:cBhvr>
                                      <p:to>
                                        <p:strVal val="visible"/>
                                      </p:to>
                                    </p:set>
                                    <p:animEffect transition="in" filter="wipe(down)">
                                      <p:cBhvr>
                                        <p:cTn id="70" dur="500"/>
                                        <p:tgtEl>
                                          <p:spTgt spid="10">
                                            <p:txEl>
                                              <p:pRg st="1" end="1"/>
                                            </p:txEl>
                                          </p:spTgt>
                                        </p:tgtEl>
                                      </p:cBhvr>
                                    </p:animEffect>
                                  </p:childTnLst>
                                </p:cTn>
                              </p:par>
                              <p:par>
                                <p:cTn id="71" presetID="22" presetClass="entr" presetSubtype="4" fill="hold" nodeType="withEffect">
                                  <p:stCondLst>
                                    <p:cond delay="0"/>
                                  </p:stCondLst>
                                  <p:childTnLst>
                                    <p:set>
                                      <p:cBhvr>
                                        <p:cTn id="72" dur="1" fill="hold">
                                          <p:stCondLst>
                                            <p:cond delay="0"/>
                                          </p:stCondLst>
                                        </p:cTn>
                                        <p:tgtEl>
                                          <p:spTgt spid="10">
                                            <p:txEl>
                                              <p:pRg st="2" end="2"/>
                                            </p:txEl>
                                          </p:spTgt>
                                        </p:tgtEl>
                                        <p:attrNameLst>
                                          <p:attrName>style.visibility</p:attrName>
                                        </p:attrNameLst>
                                      </p:cBhvr>
                                      <p:to>
                                        <p:strVal val="visible"/>
                                      </p:to>
                                    </p:set>
                                    <p:animEffect transition="in" filter="wipe(down)">
                                      <p:cBhvr>
                                        <p:cTn id="73" dur="500"/>
                                        <p:tgtEl>
                                          <p:spTgt spid="10">
                                            <p:txEl>
                                              <p:pRg st="2" end="2"/>
                                            </p:txEl>
                                          </p:spTgt>
                                        </p:tgtEl>
                                      </p:cBhvr>
                                    </p:animEffect>
                                  </p:childTnLst>
                                </p:cTn>
                              </p:par>
                              <p:par>
                                <p:cTn id="74" presetID="22" presetClass="entr" presetSubtype="4" fill="hold" nodeType="withEffect">
                                  <p:stCondLst>
                                    <p:cond delay="0"/>
                                  </p:stCondLst>
                                  <p:childTnLst>
                                    <p:set>
                                      <p:cBhvr>
                                        <p:cTn id="75" dur="1" fill="hold">
                                          <p:stCondLst>
                                            <p:cond delay="0"/>
                                          </p:stCondLst>
                                        </p:cTn>
                                        <p:tgtEl>
                                          <p:spTgt spid="10">
                                            <p:txEl>
                                              <p:pRg st="3" end="3"/>
                                            </p:txEl>
                                          </p:spTgt>
                                        </p:tgtEl>
                                        <p:attrNameLst>
                                          <p:attrName>style.visibility</p:attrName>
                                        </p:attrNameLst>
                                      </p:cBhvr>
                                      <p:to>
                                        <p:strVal val="visible"/>
                                      </p:to>
                                    </p:set>
                                    <p:animEffect transition="in" filter="wipe(down)">
                                      <p:cBhvr>
                                        <p:cTn id="76" dur="500"/>
                                        <p:tgtEl>
                                          <p:spTgt spid="10">
                                            <p:txEl>
                                              <p:pRg st="3" end="3"/>
                                            </p:txEl>
                                          </p:spTgt>
                                        </p:tgtEl>
                                      </p:cBhvr>
                                    </p:animEffect>
                                  </p:childTnLst>
                                </p:cTn>
                              </p:par>
                              <p:par>
                                <p:cTn id="77" presetID="22" presetClass="entr" presetSubtype="4" fill="hold" nodeType="withEffect">
                                  <p:stCondLst>
                                    <p:cond delay="0"/>
                                  </p:stCondLst>
                                  <p:childTnLst>
                                    <p:set>
                                      <p:cBhvr>
                                        <p:cTn id="78" dur="1" fill="hold">
                                          <p:stCondLst>
                                            <p:cond delay="0"/>
                                          </p:stCondLst>
                                        </p:cTn>
                                        <p:tgtEl>
                                          <p:spTgt spid="10">
                                            <p:txEl>
                                              <p:pRg st="4" end="4"/>
                                            </p:txEl>
                                          </p:spTgt>
                                        </p:tgtEl>
                                        <p:attrNameLst>
                                          <p:attrName>style.visibility</p:attrName>
                                        </p:attrNameLst>
                                      </p:cBhvr>
                                      <p:to>
                                        <p:strVal val="visible"/>
                                      </p:to>
                                    </p:set>
                                    <p:animEffect transition="in" filter="wipe(down)">
                                      <p:cBhvr>
                                        <p:cTn id="79" dur="500"/>
                                        <p:tgtEl>
                                          <p:spTgt spid="10">
                                            <p:txEl>
                                              <p:pRg st="4" end="4"/>
                                            </p:txEl>
                                          </p:spTgt>
                                        </p:tgtEl>
                                      </p:cBhvr>
                                    </p:animEffect>
                                  </p:childTnLst>
                                </p:cTn>
                              </p:par>
                              <p:par>
                                <p:cTn id="80" presetID="22" presetClass="entr" presetSubtype="4" fill="hold" nodeType="withEffect">
                                  <p:stCondLst>
                                    <p:cond delay="0"/>
                                  </p:stCondLst>
                                  <p:childTnLst>
                                    <p:set>
                                      <p:cBhvr>
                                        <p:cTn id="81" dur="1" fill="hold">
                                          <p:stCondLst>
                                            <p:cond delay="0"/>
                                          </p:stCondLst>
                                        </p:cTn>
                                        <p:tgtEl>
                                          <p:spTgt spid="10">
                                            <p:txEl>
                                              <p:pRg st="5" end="5"/>
                                            </p:txEl>
                                          </p:spTgt>
                                        </p:tgtEl>
                                        <p:attrNameLst>
                                          <p:attrName>style.visibility</p:attrName>
                                        </p:attrNameLst>
                                      </p:cBhvr>
                                      <p:to>
                                        <p:strVal val="visible"/>
                                      </p:to>
                                    </p:set>
                                    <p:animEffect transition="in" filter="wipe(down)">
                                      <p:cBhvr>
                                        <p:cTn id="82" dur="500"/>
                                        <p:tgtEl>
                                          <p:spTgt spid="1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0">
                                            <p:txEl>
                                              <p:pRg st="6" end="6"/>
                                            </p:txEl>
                                          </p:spTgt>
                                        </p:tgtEl>
                                        <p:attrNameLst>
                                          <p:attrName>style.visibility</p:attrName>
                                        </p:attrNameLst>
                                      </p:cBhvr>
                                      <p:to>
                                        <p:strVal val="visible"/>
                                      </p:to>
                                    </p:set>
                                    <p:animEffect transition="in" filter="wipe(down)">
                                      <p:cBhvr>
                                        <p:cTn id="87" dur="500"/>
                                        <p:tgtEl>
                                          <p:spTgt spid="10">
                                            <p:txEl>
                                              <p:pRg st="6" end="6"/>
                                            </p:txEl>
                                          </p:spTgt>
                                        </p:tgtEl>
                                      </p:cBhvr>
                                    </p:animEffect>
                                  </p:childTnLst>
                                </p:cTn>
                              </p:par>
                              <p:par>
                                <p:cTn id="88" presetID="22" presetClass="entr" presetSubtype="4" fill="hold" nodeType="withEffect">
                                  <p:stCondLst>
                                    <p:cond delay="0"/>
                                  </p:stCondLst>
                                  <p:childTnLst>
                                    <p:set>
                                      <p:cBhvr>
                                        <p:cTn id="89" dur="1" fill="hold">
                                          <p:stCondLst>
                                            <p:cond delay="0"/>
                                          </p:stCondLst>
                                        </p:cTn>
                                        <p:tgtEl>
                                          <p:spTgt spid="10">
                                            <p:txEl>
                                              <p:pRg st="7" end="7"/>
                                            </p:txEl>
                                          </p:spTgt>
                                        </p:tgtEl>
                                        <p:attrNameLst>
                                          <p:attrName>style.visibility</p:attrName>
                                        </p:attrNameLst>
                                      </p:cBhvr>
                                      <p:to>
                                        <p:strVal val="visible"/>
                                      </p:to>
                                    </p:set>
                                    <p:animEffect transition="in" filter="wipe(down)">
                                      <p:cBhvr>
                                        <p:cTn id="90" dur="500"/>
                                        <p:tgtEl>
                                          <p:spTgt spid="10">
                                            <p:txEl>
                                              <p:pRg st="7" end="7"/>
                                            </p:txEl>
                                          </p:spTgt>
                                        </p:tgtEl>
                                      </p:cBhvr>
                                    </p:animEffect>
                                  </p:childTnLst>
                                </p:cTn>
                              </p:par>
                              <p:par>
                                <p:cTn id="91" presetID="22" presetClass="entr" presetSubtype="4" fill="hold" nodeType="withEffect">
                                  <p:stCondLst>
                                    <p:cond delay="0"/>
                                  </p:stCondLst>
                                  <p:childTnLst>
                                    <p:set>
                                      <p:cBhvr>
                                        <p:cTn id="92" dur="1" fill="hold">
                                          <p:stCondLst>
                                            <p:cond delay="0"/>
                                          </p:stCondLst>
                                        </p:cTn>
                                        <p:tgtEl>
                                          <p:spTgt spid="10">
                                            <p:txEl>
                                              <p:pRg st="8" end="8"/>
                                            </p:txEl>
                                          </p:spTgt>
                                        </p:tgtEl>
                                        <p:attrNameLst>
                                          <p:attrName>style.visibility</p:attrName>
                                        </p:attrNameLst>
                                      </p:cBhvr>
                                      <p:to>
                                        <p:strVal val="visible"/>
                                      </p:to>
                                    </p:set>
                                    <p:animEffect transition="in" filter="wipe(down)">
                                      <p:cBhvr>
                                        <p:cTn id="93" dur="500"/>
                                        <p:tgtEl>
                                          <p:spTgt spid="10">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10">
                                            <p:txEl>
                                              <p:pRg st="9" end="9"/>
                                            </p:txEl>
                                          </p:spTgt>
                                        </p:tgtEl>
                                        <p:attrNameLst>
                                          <p:attrName>style.visibility</p:attrName>
                                        </p:attrNameLst>
                                      </p:cBhvr>
                                      <p:to>
                                        <p:strVal val="visible"/>
                                      </p:to>
                                    </p:set>
                                    <p:animEffect transition="in" filter="wipe(down)">
                                      <p:cBhvr>
                                        <p:cTn id="98" dur="500"/>
                                        <p:tgtEl>
                                          <p:spTgt spid="10">
                                            <p:txEl>
                                              <p:pRg st="9" end="9"/>
                                            </p:txEl>
                                          </p:spTgt>
                                        </p:tgtEl>
                                      </p:cBhvr>
                                    </p:animEffect>
                                  </p:childTnLst>
                                </p:cTn>
                              </p:par>
                              <p:par>
                                <p:cTn id="99" presetID="22" presetClass="entr" presetSubtype="4" fill="hold" nodeType="withEffect">
                                  <p:stCondLst>
                                    <p:cond delay="0"/>
                                  </p:stCondLst>
                                  <p:childTnLst>
                                    <p:set>
                                      <p:cBhvr>
                                        <p:cTn id="100" dur="1" fill="hold">
                                          <p:stCondLst>
                                            <p:cond delay="0"/>
                                          </p:stCondLst>
                                        </p:cTn>
                                        <p:tgtEl>
                                          <p:spTgt spid="10">
                                            <p:txEl>
                                              <p:pRg st="10" end="10"/>
                                            </p:txEl>
                                          </p:spTgt>
                                        </p:tgtEl>
                                        <p:attrNameLst>
                                          <p:attrName>style.visibility</p:attrName>
                                        </p:attrNameLst>
                                      </p:cBhvr>
                                      <p:to>
                                        <p:strVal val="visible"/>
                                      </p:to>
                                    </p:set>
                                    <p:animEffect transition="in" filter="wipe(down)">
                                      <p:cBhvr>
                                        <p:cTn id="101" dur="500"/>
                                        <p:tgtEl>
                                          <p:spTgt spid="10">
                                            <p:txEl>
                                              <p:pRg st="10" end="10"/>
                                            </p:txEl>
                                          </p:spTgt>
                                        </p:tgtEl>
                                      </p:cBhvr>
                                    </p:animEffect>
                                  </p:childTnLst>
                                </p:cTn>
                              </p:par>
                              <p:par>
                                <p:cTn id="102" presetID="22" presetClass="entr" presetSubtype="4" fill="hold" nodeType="withEffect">
                                  <p:stCondLst>
                                    <p:cond delay="0"/>
                                  </p:stCondLst>
                                  <p:childTnLst>
                                    <p:set>
                                      <p:cBhvr>
                                        <p:cTn id="103" dur="1" fill="hold">
                                          <p:stCondLst>
                                            <p:cond delay="0"/>
                                          </p:stCondLst>
                                        </p:cTn>
                                        <p:tgtEl>
                                          <p:spTgt spid="10">
                                            <p:txEl>
                                              <p:pRg st="11" end="11"/>
                                            </p:txEl>
                                          </p:spTgt>
                                        </p:tgtEl>
                                        <p:attrNameLst>
                                          <p:attrName>style.visibility</p:attrName>
                                        </p:attrNameLst>
                                      </p:cBhvr>
                                      <p:to>
                                        <p:strVal val="visible"/>
                                      </p:to>
                                    </p:set>
                                    <p:animEffect transition="in" filter="wipe(down)">
                                      <p:cBhvr>
                                        <p:cTn id="104" dur="500"/>
                                        <p:tgtEl>
                                          <p:spTgt spid="10">
                                            <p:txEl>
                                              <p:pRg st="11" end="11"/>
                                            </p:txEl>
                                          </p:spTgt>
                                        </p:tgtEl>
                                      </p:cBhvr>
                                    </p:animEffect>
                                  </p:childTnLst>
                                </p:cTn>
                              </p:par>
                              <p:par>
                                <p:cTn id="105" presetID="22" presetClass="entr" presetSubtype="4" fill="hold" nodeType="withEffect">
                                  <p:stCondLst>
                                    <p:cond delay="0"/>
                                  </p:stCondLst>
                                  <p:childTnLst>
                                    <p:set>
                                      <p:cBhvr>
                                        <p:cTn id="106" dur="1" fill="hold">
                                          <p:stCondLst>
                                            <p:cond delay="0"/>
                                          </p:stCondLst>
                                        </p:cTn>
                                        <p:tgtEl>
                                          <p:spTgt spid="10">
                                            <p:txEl>
                                              <p:pRg st="12" end="12"/>
                                            </p:txEl>
                                          </p:spTgt>
                                        </p:tgtEl>
                                        <p:attrNameLst>
                                          <p:attrName>style.visibility</p:attrName>
                                        </p:attrNameLst>
                                      </p:cBhvr>
                                      <p:to>
                                        <p:strVal val="visible"/>
                                      </p:to>
                                    </p:set>
                                    <p:animEffect transition="in" filter="wipe(down)">
                                      <p:cBhvr>
                                        <p:cTn id="107" dur="500"/>
                                        <p:tgtEl>
                                          <p:spTgt spid="10">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0">
                                            <p:txEl>
                                              <p:pRg st="13" end="13"/>
                                            </p:txEl>
                                          </p:spTgt>
                                        </p:tgtEl>
                                        <p:attrNameLst>
                                          <p:attrName>style.visibility</p:attrName>
                                        </p:attrNameLst>
                                      </p:cBhvr>
                                      <p:to>
                                        <p:strVal val="visible"/>
                                      </p:to>
                                    </p:set>
                                    <p:animEffect transition="in" filter="wipe(down)">
                                      <p:cBhvr>
                                        <p:cTn id="112" dur="500"/>
                                        <p:tgtEl>
                                          <p:spTgt spid="10">
                                            <p:txEl>
                                              <p:pRg st="13" end="13"/>
                                            </p:txEl>
                                          </p:spTgt>
                                        </p:tgtEl>
                                      </p:cBhvr>
                                    </p:animEffect>
                                  </p:childTnLst>
                                </p:cTn>
                              </p:par>
                              <p:par>
                                <p:cTn id="113" presetID="22" presetClass="entr" presetSubtype="4" fill="hold" nodeType="withEffect">
                                  <p:stCondLst>
                                    <p:cond delay="0"/>
                                  </p:stCondLst>
                                  <p:childTnLst>
                                    <p:set>
                                      <p:cBhvr>
                                        <p:cTn id="114" dur="1" fill="hold">
                                          <p:stCondLst>
                                            <p:cond delay="0"/>
                                          </p:stCondLst>
                                        </p:cTn>
                                        <p:tgtEl>
                                          <p:spTgt spid="10">
                                            <p:txEl>
                                              <p:pRg st="14" end="14"/>
                                            </p:txEl>
                                          </p:spTgt>
                                        </p:tgtEl>
                                        <p:attrNameLst>
                                          <p:attrName>style.visibility</p:attrName>
                                        </p:attrNameLst>
                                      </p:cBhvr>
                                      <p:to>
                                        <p:strVal val="visible"/>
                                      </p:to>
                                    </p:set>
                                    <p:animEffect transition="in" filter="wipe(down)">
                                      <p:cBhvr>
                                        <p:cTn id="115" dur="500"/>
                                        <p:tgtEl>
                                          <p:spTgt spid="10">
                                            <p:txEl>
                                              <p:pRg st="14" end="14"/>
                                            </p:txEl>
                                          </p:spTgt>
                                        </p:tgtEl>
                                      </p:cBhvr>
                                    </p:animEffect>
                                  </p:childTnLst>
                                </p:cTn>
                              </p:par>
                              <p:par>
                                <p:cTn id="116" presetID="22" presetClass="entr" presetSubtype="4" fill="hold" nodeType="withEffect">
                                  <p:stCondLst>
                                    <p:cond delay="0"/>
                                  </p:stCondLst>
                                  <p:childTnLst>
                                    <p:set>
                                      <p:cBhvr>
                                        <p:cTn id="117" dur="1" fill="hold">
                                          <p:stCondLst>
                                            <p:cond delay="0"/>
                                          </p:stCondLst>
                                        </p:cTn>
                                        <p:tgtEl>
                                          <p:spTgt spid="10">
                                            <p:txEl>
                                              <p:pRg st="15" end="15"/>
                                            </p:txEl>
                                          </p:spTgt>
                                        </p:tgtEl>
                                        <p:attrNameLst>
                                          <p:attrName>style.visibility</p:attrName>
                                        </p:attrNameLst>
                                      </p:cBhvr>
                                      <p:to>
                                        <p:strVal val="visible"/>
                                      </p:to>
                                    </p:set>
                                    <p:animEffect transition="in" filter="wipe(down)">
                                      <p:cBhvr>
                                        <p:cTn id="118" dur="500"/>
                                        <p:tgtEl>
                                          <p:spTgt spid="10">
                                            <p:txEl>
                                              <p:pRg st="15" end="15"/>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10">
                                            <p:txEl>
                                              <p:pRg st="16" end="16"/>
                                            </p:txEl>
                                          </p:spTgt>
                                        </p:tgtEl>
                                        <p:attrNameLst>
                                          <p:attrName>style.visibility</p:attrName>
                                        </p:attrNameLst>
                                      </p:cBhvr>
                                      <p:to>
                                        <p:strVal val="visible"/>
                                      </p:to>
                                    </p:set>
                                    <p:animEffect transition="in" filter="wipe(down)">
                                      <p:cBhvr>
                                        <p:cTn id="123" dur="500"/>
                                        <p:tgtEl>
                                          <p:spTgt spid="10">
                                            <p:txEl>
                                              <p:pRg st="16" end="16"/>
                                            </p:txEl>
                                          </p:spTgt>
                                        </p:tgtEl>
                                      </p:cBhvr>
                                    </p:animEffect>
                                  </p:childTnLst>
                                </p:cTn>
                              </p:par>
                              <p:par>
                                <p:cTn id="124" presetID="22" presetClass="entr" presetSubtype="4" fill="hold" nodeType="withEffect">
                                  <p:stCondLst>
                                    <p:cond delay="0"/>
                                  </p:stCondLst>
                                  <p:childTnLst>
                                    <p:set>
                                      <p:cBhvr>
                                        <p:cTn id="125" dur="1" fill="hold">
                                          <p:stCondLst>
                                            <p:cond delay="0"/>
                                          </p:stCondLst>
                                        </p:cTn>
                                        <p:tgtEl>
                                          <p:spTgt spid="10">
                                            <p:txEl>
                                              <p:pRg st="17" end="17"/>
                                            </p:txEl>
                                          </p:spTgt>
                                        </p:tgtEl>
                                        <p:attrNameLst>
                                          <p:attrName>style.visibility</p:attrName>
                                        </p:attrNameLst>
                                      </p:cBhvr>
                                      <p:to>
                                        <p:strVal val="visible"/>
                                      </p:to>
                                    </p:set>
                                    <p:animEffect transition="in" filter="wipe(down)">
                                      <p:cBhvr>
                                        <p:cTn id="126" dur="500"/>
                                        <p:tgtEl>
                                          <p:spTgt spid="10">
                                            <p:txEl>
                                              <p:pRg st="17" end="17"/>
                                            </p:txEl>
                                          </p:spTgt>
                                        </p:tgtEl>
                                      </p:cBhvr>
                                    </p:animEffect>
                                  </p:childTnLst>
                                </p:cTn>
                              </p:par>
                              <p:par>
                                <p:cTn id="127" presetID="22" presetClass="entr" presetSubtype="4" fill="hold" nodeType="withEffect">
                                  <p:stCondLst>
                                    <p:cond delay="0"/>
                                  </p:stCondLst>
                                  <p:childTnLst>
                                    <p:set>
                                      <p:cBhvr>
                                        <p:cTn id="128" dur="1" fill="hold">
                                          <p:stCondLst>
                                            <p:cond delay="0"/>
                                          </p:stCondLst>
                                        </p:cTn>
                                        <p:tgtEl>
                                          <p:spTgt spid="10">
                                            <p:txEl>
                                              <p:pRg st="18" end="18"/>
                                            </p:txEl>
                                          </p:spTgt>
                                        </p:tgtEl>
                                        <p:attrNameLst>
                                          <p:attrName>style.visibility</p:attrName>
                                        </p:attrNameLst>
                                      </p:cBhvr>
                                      <p:to>
                                        <p:strVal val="visible"/>
                                      </p:to>
                                    </p:set>
                                    <p:animEffect transition="in" filter="wipe(down)">
                                      <p:cBhvr>
                                        <p:cTn id="129" dur="500"/>
                                        <p:tgtEl>
                                          <p:spTgt spid="1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1184804"/>
            <a:ext cx="8679976" cy="931075"/>
          </a:xfrm>
        </p:spPr>
        <p:txBody>
          <a:bodyPr>
            <a:normAutofit/>
          </a:bodyPr>
          <a:lstStyle/>
          <a:p>
            <a:r>
              <a:rPr lang="en-US" b="1" dirty="0">
                <a:solidFill>
                  <a:srgbClr val="002060"/>
                </a:solidFill>
                <a:cs typeface="Times New Roman" panose="02020603050405020304" pitchFamily="18" charset="0"/>
              </a:rPr>
              <a:t>Simply Put - How Does a TIRZ Work?</a:t>
            </a:r>
            <a:endParaRPr lang="en-US" dirty="0">
              <a:solidFill>
                <a:srgbClr val="002060"/>
              </a:solidFill>
            </a:endParaRPr>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9119" r="8131"/>
          <a:stretch/>
        </p:blipFill>
        <p:spPr bwMode="auto">
          <a:xfrm>
            <a:off x="245660" y="2312126"/>
            <a:ext cx="8676271" cy="423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22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ctuators | Free Full-Text | Conductive Fabric Heaters for Heat-Activated  Soft Actuators">
            <a:extLst>
              <a:ext uri="{FF2B5EF4-FFF2-40B4-BE49-F238E27FC236}">
                <a16:creationId xmlns:a16="http://schemas.microsoft.com/office/drawing/2014/main" id="{F9077A1B-AE84-4B1B-BB60-F69DDC7B8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424"/>
            <a:ext cx="9144000" cy="46259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4E8DAFF-7E48-4A78-B301-7AB298172E1D}"/>
              </a:ext>
            </a:extLst>
          </p:cNvPr>
          <p:cNvSpPr txBox="1"/>
          <p:nvPr/>
        </p:nvSpPr>
        <p:spPr>
          <a:xfrm>
            <a:off x="439271" y="2412361"/>
            <a:ext cx="8274423" cy="3170099"/>
          </a:xfrm>
          <a:prstGeom prst="rect">
            <a:avLst/>
          </a:prstGeom>
          <a:noFill/>
        </p:spPr>
        <p:txBody>
          <a:bodyPr wrap="square" rtlCol="0">
            <a:spAutoFit/>
          </a:bodyPr>
          <a:lstStyle/>
          <a:p>
            <a:pPr algn="ctr"/>
            <a:r>
              <a:rPr lang="en-US" sz="10000" b="1" dirty="0">
                <a:solidFill>
                  <a:srgbClr val="FF0000"/>
                </a:solidFill>
                <a:latin typeface="Informal Roman" panose="030604020304060B0204" pitchFamily="66" charset="0"/>
                <a:cs typeface="Aldhabi" panose="020B0604020202020204" pitchFamily="2" charset="-78"/>
              </a:rPr>
              <a:t>Steps &amp; Criteria to Create a TIRZ</a:t>
            </a:r>
          </a:p>
        </p:txBody>
      </p:sp>
    </p:spTree>
    <p:extLst>
      <p:ext uri="{BB962C8B-B14F-4D97-AF65-F5344CB8AC3E}">
        <p14:creationId xmlns:p14="http://schemas.microsoft.com/office/powerpoint/2010/main" val="355771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4804"/>
            <a:ext cx="8229600" cy="807769"/>
          </a:xfrm>
        </p:spPr>
        <p:txBody>
          <a:bodyPr>
            <a:normAutofit/>
          </a:bodyPr>
          <a:lstStyle/>
          <a:p>
            <a:r>
              <a:rPr lang="en-US" b="1" dirty="0">
                <a:solidFill>
                  <a:srgbClr val="002060"/>
                </a:solidFill>
              </a:rPr>
              <a:t>Beginning the TIRZ Process: Step 1</a:t>
            </a:r>
            <a:endParaRPr lang="en-US" dirty="0"/>
          </a:p>
        </p:txBody>
      </p:sp>
      <p:sp>
        <p:nvSpPr>
          <p:cNvPr id="3" name="Content Placeholder 2"/>
          <p:cNvSpPr>
            <a:spLocks noGrp="1"/>
          </p:cNvSpPr>
          <p:nvPr>
            <p:ph idx="1"/>
          </p:nvPr>
        </p:nvSpPr>
        <p:spPr>
          <a:xfrm>
            <a:off x="182880" y="2115404"/>
            <a:ext cx="8503919" cy="4638964"/>
          </a:xfrm>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Prepare a preliminary financing plan </a:t>
            </a:r>
            <a:r>
              <a:rPr lang="en-US" sz="2800" dirty="0">
                <a:solidFill>
                  <a:srgbClr val="0070C0"/>
                </a:solidFill>
                <a:latin typeface="Times New Roman" panose="02020603050405020304" pitchFamily="18" charset="0"/>
                <a:cs typeface="Times New Roman" panose="02020603050405020304" pitchFamily="18" charset="0"/>
              </a:rPr>
              <a:t>(Tax Code, Section 311.003(b))</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Formation Process &amp; Politics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Up-Front TIF Sizing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Site Specific v. Project Specific TIRZ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Determining the TIF Boundary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Working with affected taxing                            jurisdictions</a:t>
            </a:r>
          </a:p>
        </p:txBody>
      </p:sp>
      <p:pic>
        <p:nvPicPr>
          <p:cNvPr id="6146" name="Picture 2" descr="Image result for process">
            <a:extLst>
              <a:ext uri="{FF2B5EF4-FFF2-40B4-BE49-F238E27FC236}">
                <a16:creationId xmlns:a16="http://schemas.microsoft.com/office/drawing/2014/main" id="{7A776F96-3B55-4280-9709-9217E02F5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864" y="3114490"/>
            <a:ext cx="2566010" cy="25587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58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7B061-447F-424C-9AB1-302580262C90}"/>
              </a:ext>
            </a:extLst>
          </p:cNvPr>
          <p:cNvSpPr>
            <a:spLocks noGrp="1"/>
          </p:cNvSpPr>
          <p:nvPr>
            <p:ph type="title"/>
          </p:nvPr>
        </p:nvSpPr>
        <p:spPr/>
        <p:txBody>
          <a:bodyPr/>
          <a:lstStyle/>
          <a:p>
            <a:r>
              <a:rPr lang="en-US" b="1" dirty="0">
                <a:solidFill>
                  <a:srgbClr val="002060"/>
                </a:solidFill>
              </a:rPr>
              <a:t>Addressing Risks</a:t>
            </a:r>
            <a:endParaRPr lang="en-US" dirty="0"/>
          </a:p>
        </p:txBody>
      </p:sp>
      <p:sp>
        <p:nvSpPr>
          <p:cNvPr id="3" name="Content Placeholder 2">
            <a:extLst>
              <a:ext uri="{FF2B5EF4-FFF2-40B4-BE49-F238E27FC236}">
                <a16:creationId xmlns:a16="http://schemas.microsoft.com/office/drawing/2014/main" id="{6B742328-2707-4378-8DCD-585D6F2618E8}"/>
              </a:ext>
            </a:extLst>
          </p:cNvPr>
          <p:cNvSpPr>
            <a:spLocks noGrp="1"/>
          </p:cNvSpPr>
          <p:nvPr>
            <p:ph idx="1"/>
          </p:nvPr>
        </p:nvSpPr>
        <p:spPr/>
        <p:txBody>
          <a:bodyPr>
            <a:normAutofit lnSpcReduction="10000"/>
          </a:bodyPr>
          <a:lstStyle/>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Construction Risk</a:t>
            </a:r>
          </a:p>
          <a:p>
            <a:pPr marL="0" indent="0">
              <a:buNone/>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Timing Risk</a:t>
            </a:r>
          </a:p>
          <a:p>
            <a:pPr marL="0" indent="0">
              <a:buNone/>
            </a:pPr>
            <a:endParaRPr lang="en-US" sz="1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Sale/Lease-Up Risk</a:t>
            </a:r>
          </a:p>
          <a:p>
            <a:pPr marL="0" indent="0">
              <a:buNone/>
            </a:pPr>
            <a:endParaRPr lang="en-US" sz="1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Assessment/Taxation Risk</a:t>
            </a:r>
          </a:p>
          <a:p>
            <a:pPr marL="0" indent="0">
              <a:buNone/>
            </a:pPr>
            <a:endParaRPr lang="en-US" sz="13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Ongoing Operational Risk</a:t>
            </a:r>
          </a:p>
        </p:txBody>
      </p:sp>
      <p:pic>
        <p:nvPicPr>
          <p:cNvPr id="4" name="Picture 2" descr="Understanding the Risks of Nonparticipation in Philanthropy">
            <a:extLst>
              <a:ext uri="{FF2B5EF4-FFF2-40B4-BE49-F238E27FC236}">
                <a16:creationId xmlns:a16="http://schemas.microsoft.com/office/drawing/2014/main" id="{170C4581-5303-4AB6-A755-27606F9DCD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6" t="11437" r="1344" b="14261"/>
          <a:stretch/>
        </p:blipFill>
        <p:spPr bwMode="auto">
          <a:xfrm>
            <a:off x="5636291" y="2669059"/>
            <a:ext cx="3270460" cy="279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5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D88F-5FB4-4BF6-AE94-E895FEC3DD99}"/>
              </a:ext>
            </a:extLst>
          </p:cNvPr>
          <p:cNvSpPr>
            <a:spLocks noGrp="1"/>
          </p:cNvSpPr>
          <p:nvPr>
            <p:ph type="title"/>
          </p:nvPr>
        </p:nvSpPr>
        <p:spPr/>
        <p:txBody>
          <a:bodyPr/>
          <a:lstStyle/>
          <a:p>
            <a:r>
              <a:rPr lang="en-US" b="1" dirty="0">
                <a:solidFill>
                  <a:srgbClr val="002060"/>
                </a:solidFill>
              </a:rPr>
              <a:t>Steps 2-3: The Mechanics</a:t>
            </a:r>
            <a:endParaRPr lang="en-US" dirty="0"/>
          </a:p>
        </p:txBody>
      </p:sp>
      <p:sp>
        <p:nvSpPr>
          <p:cNvPr id="3" name="Content Placeholder 2">
            <a:extLst>
              <a:ext uri="{FF2B5EF4-FFF2-40B4-BE49-F238E27FC236}">
                <a16:creationId xmlns:a16="http://schemas.microsoft.com/office/drawing/2014/main" id="{23B384E9-1CCE-447E-99D4-5D032024010A}"/>
              </a:ext>
            </a:extLst>
          </p:cNvPr>
          <p:cNvSpPr>
            <a:spLocks noGrp="1"/>
          </p:cNvSpPr>
          <p:nvPr>
            <p:ph idx="1"/>
          </p:nvPr>
        </p:nvSpPr>
        <p:spPr/>
        <p:txBody>
          <a:bodyPr>
            <a:normAutofit fontScale="92500" lnSpcReduction="20000"/>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Step 2</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Publish the hearing notice </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Wording</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Time frame</a:t>
            </a:r>
          </a:p>
          <a:p>
            <a:r>
              <a:rPr lang="en-US" sz="2400" dirty="0">
                <a:solidFill>
                  <a:srgbClr val="0070C0"/>
                </a:solidFill>
                <a:latin typeface="Times New Roman" panose="02020603050405020304" pitchFamily="18" charset="0"/>
                <a:cs typeface="Times New Roman" panose="02020603050405020304" pitchFamily="18" charset="0"/>
              </a:rPr>
              <a:t>(Tax Code, Sections 311.003(c), (d) and (e))</a:t>
            </a:r>
            <a:endParaRPr lang="en-US" sz="2400" dirty="0">
              <a:latin typeface="Times New Roman" panose="02020603050405020304" pitchFamily="18" charset="0"/>
              <a:cs typeface="Times New Roman" panose="02020603050405020304" pitchFamily="18" charset="0"/>
            </a:endParaRPr>
          </a:p>
          <a:p>
            <a:endParaRPr lang="en-US" sz="1100" dirty="0">
              <a:solidFill>
                <a:srgbClr val="0070C0"/>
              </a:solidFill>
              <a:latin typeface="Times New Roman" panose="02020603050405020304" pitchFamily="18" charset="0"/>
              <a:cs typeface="Times New Roman" panose="02020603050405020304" pitchFamily="18" charset="0"/>
            </a:endParaRP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Step 3</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Hold a public hearing </a:t>
            </a: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People speak for and against</a:t>
            </a:r>
          </a:p>
          <a:p>
            <a:r>
              <a:rPr lang="en-US" sz="2400" dirty="0">
                <a:solidFill>
                  <a:srgbClr val="0070C0"/>
                </a:solidFill>
                <a:latin typeface="Times New Roman" panose="02020603050405020304" pitchFamily="18" charset="0"/>
                <a:cs typeface="Times New Roman" panose="02020603050405020304" pitchFamily="18" charset="0"/>
              </a:rPr>
              <a:t>(Tax Code, Section 311.011(e))</a:t>
            </a:r>
            <a:endParaRPr lang="en-US" sz="24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Interfacing with Affected Taxing Jurisdiction</a:t>
            </a:r>
          </a:p>
        </p:txBody>
      </p:sp>
      <p:pic>
        <p:nvPicPr>
          <p:cNvPr id="4" name="Picture 4" descr="Clipart of mechanics gears graphic transmission free image download">
            <a:extLst>
              <a:ext uri="{FF2B5EF4-FFF2-40B4-BE49-F238E27FC236}">
                <a16:creationId xmlns:a16="http://schemas.microsoft.com/office/drawing/2014/main" id="{26CFC22F-3E62-4046-9E37-8D39779FE0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47" r="15656"/>
          <a:stretch/>
        </p:blipFill>
        <p:spPr bwMode="auto">
          <a:xfrm>
            <a:off x="5936259" y="2844800"/>
            <a:ext cx="3075661" cy="303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wipe(down)">
                                      <p:cBhvr>
                                        <p:cTn id="18" dur="500"/>
                                        <p:tgtEl>
                                          <p:spTgt spid="3">
                                            <p:txEl>
                                              <p:pRg st="7" end="7"/>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wipe(down)">
                                      <p:cBhvr>
                                        <p:cTn id="21" dur="500"/>
                                        <p:tgtEl>
                                          <p:spTgt spid="3">
                                            <p:txEl>
                                              <p:pRg st="8" end="8"/>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wipe(down)">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5.9|16|15.5"/>
</p:tagLst>
</file>

<file path=ppt/tags/tag2.xml><?xml version="1.0" encoding="utf-8"?>
<p:tagLst xmlns:a="http://schemas.openxmlformats.org/drawingml/2006/main" xmlns:r="http://schemas.openxmlformats.org/officeDocument/2006/relationships" xmlns:p="http://schemas.openxmlformats.org/presentationml/2006/main">
  <p:tag name="TIMING" val="|49.9|7.5|6.7|5.5|6|3.1|4.2|4.4"/>
</p:tagLst>
</file>

<file path=ppt/tags/tag3.xml><?xml version="1.0" encoding="utf-8"?>
<p:tagLst xmlns:a="http://schemas.openxmlformats.org/drawingml/2006/main" xmlns:r="http://schemas.openxmlformats.org/officeDocument/2006/relationships" xmlns:p="http://schemas.openxmlformats.org/presentationml/2006/main">
  <p:tag name="TIMING" val="|9.9|6.1|5|9.2"/>
</p:tagLst>
</file>

<file path=ppt/tags/tag4.xml><?xml version="1.0" encoding="utf-8"?>
<p:tagLst xmlns:a="http://schemas.openxmlformats.org/drawingml/2006/main" xmlns:r="http://schemas.openxmlformats.org/officeDocument/2006/relationships" xmlns:p="http://schemas.openxmlformats.org/presentationml/2006/main">
  <p:tag name="TIMING" val="|7.4|5.5|16.6|9.8"/>
</p:tagLst>
</file>

<file path=ppt/tags/tag5.xml><?xml version="1.0" encoding="utf-8"?>
<p:tagLst xmlns:a="http://schemas.openxmlformats.org/drawingml/2006/main" xmlns:r="http://schemas.openxmlformats.org/officeDocument/2006/relationships" xmlns:p="http://schemas.openxmlformats.org/presentationml/2006/main">
  <p:tag name="TIMING" val="|0.7|30.9|33.8|15.2"/>
</p:tagLst>
</file>

<file path=ppt/tags/tag6.xml><?xml version="1.0" encoding="utf-8"?>
<p:tagLst xmlns:a="http://schemas.openxmlformats.org/drawingml/2006/main" xmlns:r="http://schemas.openxmlformats.org/officeDocument/2006/relationships" xmlns:p="http://schemas.openxmlformats.org/presentationml/2006/main">
  <p:tag name="TIMING" val="|7.6|5.3|15.9|11"/>
</p:tagLst>
</file>

<file path=ppt/tags/tag7.xml><?xml version="1.0" encoding="utf-8"?>
<p:tagLst xmlns:a="http://schemas.openxmlformats.org/drawingml/2006/main" xmlns:r="http://schemas.openxmlformats.org/officeDocument/2006/relationships" xmlns:p="http://schemas.openxmlformats.org/presentationml/2006/main">
  <p:tag name="TIMING" val="|3.3|21.2|13.6"/>
</p:tagLst>
</file>

<file path=ppt/tags/tag8.xml><?xml version="1.0" encoding="utf-8"?>
<p:tagLst xmlns:a="http://schemas.openxmlformats.org/drawingml/2006/main" xmlns:r="http://schemas.openxmlformats.org/officeDocument/2006/relationships" xmlns:p="http://schemas.openxmlformats.org/presentationml/2006/main">
  <p:tag name="TIMING" val="|2.2|28.8|27.3|19.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3" ma:contentTypeDescription="Create a new document." ma:contentTypeScope="" ma:versionID="f6c20380235777e50b1658012001387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51e794457920be849d1a4da1cf18160f"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5D0E58-9FA7-4500-8B0C-DF56C0470240}">
  <ds:schemaRefs>
    <ds:schemaRef ds:uri="http://schemas.microsoft.com/sharepoint/v3/contenttype/forms"/>
  </ds:schemaRefs>
</ds:datastoreItem>
</file>

<file path=customXml/itemProps2.xml><?xml version="1.0" encoding="utf-8"?>
<ds:datastoreItem xmlns:ds="http://schemas.openxmlformats.org/officeDocument/2006/customXml" ds:itemID="{BE98D7CB-35E6-45B9-AC74-331AE8F1602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F435B3D-BB32-4C7F-9263-AFB53A6068EE}"/>
</file>

<file path=docProps/app.xml><?xml version="1.0" encoding="utf-8"?>
<Properties xmlns="http://schemas.openxmlformats.org/officeDocument/2006/extended-properties" xmlns:vt="http://schemas.openxmlformats.org/officeDocument/2006/docPropsVTypes">
  <TotalTime>14256</TotalTime>
  <Words>5852</Words>
  <Application>Microsoft Office PowerPoint</Application>
  <PresentationFormat>On-screen Show (4:3)</PresentationFormat>
  <Paragraphs>387</Paragraphs>
  <Slides>25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Bold</vt:lpstr>
      <vt:lpstr>Calibri</vt:lpstr>
      <vt:lpstr>Informal Roman</vt:lpstr>
      <vt:lpstr>Times New Roman</vt:lpstr>
      <vt:lpstr>Wingdings</vt:lpstr>
      <vt:lpstr>Office Theme</vt:lpstr>
      <vt:lpstr>PowerPoint Presentation</vt:lpstr>
      <vt:lpstr>PowerPoint Presentation</vt:lpstr>
      <vt:lpstr>What is a TIF and a TIRZ?</vt:lpstr>
      <vt:lpstr>TIRZ Registry Status</vt:lpstr>
      <vt:lpstr>Simply Put - How Does a TIRZ Work?</vt:lpstr>
      <vt:lpstr>PowerPoint Presentation</vt:lpstr>
      <vt:lpstr>Beginning the TIRZ Process: Step 1</vt:lpstr>
      <vt:lpstr>Addressing Risks</vt:lpstr>
      <vt:lpstr>Steps 2-3: The Mechanics</vt:lpstr>
      <vt:lpstr>Step 4: Designating the Zone</vt:lpstr>
      <vt:lpstr>Criteria to Create a Reinvestment Zone</vt:lpstr>
      <vt:lpstr>Continued - Criteria to Create a Reinvestment Zone</vt:lpstr>
      <vt:lpstr>Step 5a - Appointing &amp; Composition of the TIRZ Board</vt:lpstr>
      <vt:lpstr>Step 5b – The Project and Finance Plans</vt:lpstr>
      <vt:lpstr>Steps 6-8:  Contribution to the Fund &amp; its Implementation &amp; Reporting</vt:lpstr>
      <vt:lpstr>PowerPoint Presentation</vt:lpstr>
      <vt:lpstr>Zone Development &amp; Enlargement</vt:lpstr>
      <vt:lpstr>TIRZ Financing</vt:lpstr>
      <vt:lpstr>Abatement Agreements within the TIRZ</vt:lpstr>
      <vt:lpstr>PowerPoint Presentation</vt:lpstr>
      <vt:lpstr>Comptroller Role</vt:lpstr>
      <vt:lpstr>Key Portions of the Forms </vt:lpstr>
      <vt:lpstr>General Reporting Requirements</vt:lpstr>
      <vt:lpstr>New Reporting Requirements: Spring 2022</vt:lpstr>
      <vt:lpstr>Contact Information</vt:lpstr>
    </vt:vector>
  </TitlesOfParts>
  <Company>Texas Comptroller of Public Accounts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Ann Reyes</dc:creator>
  <cp:lastModifiedBy>Jennifer Baldwin</cp:lastModifiedBy>
  <cp:revision>559</cp:revision>
  <cp:lastPrinted>2018-12-03T19:45:00Z</cp:lastPrinted>
  <dcterms:created xsi:type="dcterms:W3CDTF">2015-01-26T17:25:54Z</dcterms:created>
  <dcterms:modified xsi:type="dcterms:W3CDTF">2021-11-15T14:49:01Z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